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788"/>
  </p:normalViewPr>
  <p:slideViewPr>
    <p:cSldViewPr snapToGrid="0">
      <p:cViewPr varScale="1">
        <p:scale>
          <a:sx n="137" d="100"/>
          <a:sy n="137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8504-DDEA-AF82-3AE5-CF26A6C2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5E390-D5C4-1077-26C6-78016FBEB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7E08-2C97-E341-AB03-31BB7DA1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7446-B577-D890-9F13-991D29C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A82A-B81E-E789-2F73-7BA7EE8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DFA9-0E27-272A-3D56-BE322C8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A1D78-0C65-79C3-F838-B25B7D13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51E8-9588-E276-EF7B-E2E55C73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F62A-F243-07E5-576D-7CD897D2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CA4C-E98A-0E0E-16C2-A8C14A92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0F87D-AFD1-D025-D70F-8EF647FBF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33B73-A140-A1F8-DC2B-BAFEAF1F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1155-A14C-A80F-AE4B-ACDFE0A5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E81A-EDA1-38F0-7C87-C5D0A58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FA8C-D4FA-A769-7FBE-4C83AB5D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DBF-32EB-4EFE-D5A6-FA047B0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EA03-0129-DCF6-A5AB-5DDC1B4A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0329-0262-6AFD-36D3-AE76AC1F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B44-7D7B-9A83-A0C6-E8C343D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CEFD-BEF0-90E7-DF57-A4F0D47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3257-1410-9D29-8357-3352434A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C9CE-30F3-ABE0-E700-AD64682F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D7BF-D4F6-C5F1-2CDC-058000C2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36D9-BF5E-E165-8481-BF41D76B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9306-6256-B440-6D5C-FF53B8B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A396-4E4D-54B4-7135-22D1BB69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DCA5-7A62-8A1D-C529-89BC57A79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22CA-6BF7-E211-261E-BADB70A6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9B3D-C7E3-77BB-20FB-62CD9B1A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589E-8B9A-5E9E-77C6-F662F1CB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C918-0112-675C-0A0E-08CE24D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DF44-EC0C-3A97-7E92-0D3C6E44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E13A-D0E1-A586-87F5-E73D6700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6BAA-F53B-9FB6-F2F2-0048DE4A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67A0A-0A54-BED8-4D03-788D7B953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FABB5-174A-87AF-A1A0-DE17338E2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9E713-89A2-2774-5E73-518004AE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7E2B6-95DA-B0DA-3841-157468B9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C36CD-5D45-7923-ADD9-6BCE7D5B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678F-1CC5-3967-3339-407BE55D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FD084-4951-AD23-7940-E7FEEFD7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4A4F1-A2B7-4117-A02C-C2E77414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BA089-C8A4-5F16-1EAA-29AC0CCD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9CA47-C5B6-F93E-B550-C80C2A7D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1E45A-EADF-5867-5C43-C5679DEC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F262-4487-ABDA-3622-2AD3C3B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C040-F9A2-82AB-5C4C-ADD64D63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0EB7-31DE-4018-DD3E-9A23F0C3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BE1D6-06F5-8306-4C94-999E3559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84608-CC54-FB28-02FD-085C5C06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82B0-1D74-982F-259C-F53AB54E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32766-76E0-B92E-CF49-AAFD3E6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03E7-9608-C6DF-659B-C0B60B5B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69BF6-7D81-C8A0-743C-6B2CCDC30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7E31D-0A1B-A6CC-46B5-57B960DB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573D-482B-A68E-BC61-219EC5FF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C7E1D-7309-2070-6116-C1B2990E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2B0AC-1F97-A0F2-D425-FE358C82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4E07E-8F91-EF7A-4390-9A3EBB77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A9D8-B950-F09D-1C34-A442FD01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B9B7-20EC-C125-9A68-9B135F995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33DDB-6CB0-CD44-BEB0-2295FA4FFADD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41CD-CF2A-678F-D2B1-86F9BA31F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986C-801A-5548-3562-764DB446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D8D9E-FDE8-0C49-8AE1-40965469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3F56F5-F584-736A-4A60-5CE4EDA6A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Bugbase</a:t>
            </a:r>
            <a:r>
              <a:rPr lang="en-US" dirty="0"/>
              <a:t> figures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D5630C9-34D1-C6CE-C536-4D0C5E50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Interesting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4911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6F34-5307-1BD6-9F39-E0CEC7744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3983-44B0-F2EC-006C-FEF5DD34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/>
              <a:t>Stress Tolerant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D37DD-BA01-6B84-B0D8-2FB9EFDD2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32D8D-CD88-351B-58F0-788EA5C2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20" y="2542547"/>
            <a:ext cx="5109281" cy="3672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45A6EE-2778-51E9-A407-33949F68260C}"/>
              </a:ext>
            </a:extLst>
          </p:cNvPr>
          <p:cNvSpPr txBox="1"/>
          <p:nvPr/>
        </p:nvSpPr>
        <p:spPr>
          <a:xfrm>
            <a:off x="3585720" y="538171"/>
            <a:ext cx="820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non-zero observations – all non-zero observations are neutral</a:t>
            </a:r>
          </a:p>
        </p:txBody>
      </p:sp>
    </p:spTree>
    <p:extLst>
      <p:ext uri="{BB962C8B-B14F-4D97-AF65-F5344CB8AC3E}">
        <p14:creationId xmlns:p14="http://schemas.microsoft.com/office/powerpoint/2010/main" val="417626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575A5-8CEC-01F1-59A5-F95EDAC1C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8FD0-D917-1596-EE2F-8E57A0E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Nitrogen fixation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FD47F-1B93-F597-DF42-F6792BD37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73178-D582-E70E-98ED-00094445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21" y="2542547"/>
            <a:ext cx="5109279" cy="3672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DB8DFE-44F4-4539-521A-5E94CE4F9FB0}"/>
              </a:ext>
            </a:extLst>
          </p:cNvPr>
          <p:cNvSpPr txBox="1"/>
          <p:nvPr/>
        </p:nvSpPr>
        <p:spPr>
          <a:xfrm>
            <a:off x="3585720" y="538171"/>
            <a:ext cx="8206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non-zero observations – non-zero observations are found above neutral (high prevalence) in all compartments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makes sense as we expect nitrogen fixers to be ubiquitous in coral holobionts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might suggest that the same nitrogen fixers are preferred across most corals?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AEAD8-1C05-98D8-4F51-710D1AF9F650}"/>
              </a:ext>
            </a:extLst>
          </p:cNvPr>
          <p:cNvSpPr txBox="1"/>
          <p:nvPr/>
        </p:nvSpPr>
        <p:spPr>
          <a:xfrm>
            <a:off x="912844" y="1856792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*Nitrogen to ammonia</a:t>
            </a:r>
          </a:p>
        </p:txBody>
      </p:sp>
    </p:spTree>
    <p:extLst>
      <p:ext uri="{BB962C8B-B14F-4D97-AF65-F5344CB8AC3E}">
        <p14:creationId xmlns:p14="http://schemas.microsoft.com/office/powerpoint/2010/main" val="187233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EE67-0783-FF84-8479-FB2AB48E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5616-D974-2557-E01F-D479DFDC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/>
              <a:t>Sulfur reduction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B90B9-CA18-34ED-37F4-E0DE5362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78936-5F6B-468C-622C-1F388EB3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21" y="2542547"/>
            <a:ext cx="5109279" cy="3672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6169F-32C1-E602-E59F-8ED276EA9A1B}"/>
              </a:ext>
            </a:extLst>
          </p:cNvPr>
          <p:cNvSpPr txBox="1"/>
          <p:nvPr/>
        </p:nvSpPr>
        <p:spPr>
          <a:xfrm>
            <a:off x="3585720" y="538171"/>
            <a:ext cx="820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were no non-zero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04F4E-9A47-63AC-8EA2-CEDFDDE85CAD}"/>
              </a:ext>
            </a:extLst>
          </p:cNvPr>
          <p:cNvSpPr txBox="1"/>
          <p:nvPr/>
        </p:nvSpPr>
        <p:spPr>
          <a:xfrm>
            <a:off x="912844" y="1856792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*Sulfate to H2S</a:t>
            </a:r>
          </a:p>
        </p:txBody>
      </p:sp>
    </p:spTree>
    <p:extLst>
      <p:ext uri="{BB962C8B-B14F-4D97-AF65-F5344CB8AC3E}">
        <p14:creationId xmlns:p14="http://schemas.microsoft.com/office/powerpoint/2010/main" val="166949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5FDE2-56F6-BA47-6B01-CA8E6EA6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B98-5674-7B95-8AEF-C9EF0C32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/>
              <a:t>Quorum sensing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6FC4A-B520-8C7E-9BC6-CC523520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8E993-73F4-5E90-FC52-627D5C457C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21" y="2542547"/>
            <a:ext cx="5109279" cy="3672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62E50-3049-D7F3-E6A5-A67C06A1FA46}"/>
              </a:ext>
            </a:extLst>
          </p:cNvPr>
          <p:cNvSpPr txBox="1"/>
          <p:nvPr/>
        </p:nvSpPr>
        <p:spPr>
          <a:xfrm>
            <a:off x="3585720" y="538171"/>
            <a:ext cx="8206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mucus and tissue, there are more quorum sensing bacteria above neutral than below neutral (high prevalence in mucus and tissue)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skeleton, there are no quorum sensing bacteria above neutral while there are some below neutral (low prevalence in skeleton)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neutrality in skeleton than in tissue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BB3A7-30D6-8F61-C5E3-24B049B1A9AB}"/>
              </a:ext>
            </a:extLst>
          </p:cNvPr>
          <p:cNvSpPr txBox="1"/>
          <p:nvPr/>
        </p:nvSpPr>
        <p:spPr>
          <a:xfrm>
            <a:off x="912844" y="185679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*</a:t>
            </a:r>
            <a:r>
              <a:rPr lang="en-US" sz="1100" i="1" dirty="0" err="1">
                <a:solidFill>
                  <a:srgbClr val="FF0000"/>
                </a:solidFill>
              </a:rPr>
              <a:t>QseC_QseB</a:t>
            </a:r>
            <a:endParaRPr 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8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884EA-7046-9198-5371-DE05DB18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2352-6CED-622D-64CF-8CDAC5FE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/>
              <a:t>Quorum sensing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B8C4D-AD94-F689-5475-D5BDAF32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B57EB-E6B9-D0BA-2F50-57D9D07D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21" y="2542547"/>
            <a:ext cx="5109278" cy="3672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7FDF8-26F0-1277-09B6-4633CC35AB80}"/>
              </a:ext>
            </a:extLst>
          </p:cNvPr>
          <p:cNvSpPr txBox="1"/>
          <p:nvPr/>
        </p:nvSpPr>
        <p:spPr>
          <a:xfrm>
            <a:off x="3585720" y="538171"/>
            <a:ext cx="8206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non-zero observations – most non-zero observations are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non-zero observations in mucus and skeleton below neutral (prevalence in mucus and skeleton)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E5B23-CDA6-D652-11FA-F0135FE16E4B}"/>
              </a:ext>
            </a:extLst>
          </p:cNvPr>
          <p:cNvSpPr txBox="1"/>
          <p:nvPr/>
        </p:nvSpPr>
        <p:spPr>
          <a:xfrm>
            <a:off x="912844" y="1856792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*</a:t>
            </a:r>
            <a:r>
              <a:rPr lang="en-US" sz="1100" i="1" dirty="0" err="1">
                <a:solidFill>
                  <a:srgbClr val="FF0000"/>
                </a:solidFill>
              </a:rPr>
              <a:t>LuxQN_CqsS_LuxU_LuxO</a:t>
            </a:r>
            <a:endParaRPr 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6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4071-9276-97DA-B26E-C7EBC29D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95E43F-E6D0-3E33-C902-287D3809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6804" y="2996755"/>
            <a:ext cx="5109278" cy="367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474FB-F6F6-24EC-C49A-CB43746C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0" y="572989"/>
            <a:ext cx="2687216" cy="77321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Chemotaxis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0EDAB-32E4-A122-6DEE-56075C69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239414" y="2914429"/>
            <a:ext cx="5338322" cy="38374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444CD-A8B1-5660-4A77-524B90D9F778}"/>
              </a:ext>
            </a:extLst>
          </p:cNvPr>
          <p:cNvSpPr txBox="1"/>
          <p:nvPr/>
        </p:nvSpPr>
        <p:spPr>
          <a:xfrm>
            <a:off x="3222959" y="106100"/>
            <a:ext cx="8569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mucus, there are more </a:t>
            </a:r>
            <a:r>
              <a:rPr lang="en-US" sz="1400" dirty="0" err="1"/>
              <a:t>chemotaxic</a:t>
            </a:r>
            <a:r>
              <a:rPr lang="en-US" sz="1400" dirty="0"/>
              <a:t> bacteria below neutral than above neutral (low prevalence)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Coral mucus may harbor some bacteria in high abundances so as to create competition for ”foreign” microbes to infect the host in order to prevent opportunistic bacteria from getting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tissue and skeleton, there are more chemotaxis bacteria above neutral than below neutral with none below neutral in skeleton (high prevalence)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same cosmopolitan bacteria are swimming towards corals without preference for which coral species. The corals could be preferentially taking up specific </a:t>
            </a:r>
            <a:r>
              <a:rPr lang="en-US" sz="1400" dirty="0" err="1"/>
              <a:t>chemotaxic</a:t>
            </a:r>
            <a:r>
              <a:rPr lang="en-US" sz="1400" dirty="0"/>
              <a:t> bacteria or they could be non-preferentially taking up a small number of </a:t>
            </a:r>
            <a:r>
              <a:rPr lang="en-US" sz="1400" dirty="0" err="1"/>
              <a:t>chemotaxic</a:t>
            </a:r>
            <a:r>
              <a:rPr lang="en-US" sz="1400" dirty="0"/>
              <a:t> bacteria that swam towards them.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This could mean that a small number / a specific group of </a:t>
            </a:r>
            <a:r>
              <a:rPr lang="en-US" sz="1400" dirty="0" err="1"/>
              <a:t>chemotaxic</a:t>
            </a:r>
            <a:r>
              <a:rPr lang="en-US" sz="1400" dirty="0"/>
              <a:t> bacteria checks some boxes that allow them to bypass the competitive bacteria in coral mucus and colonize multiple different kinds / species of corals. </a:t>
            </a:r>
          </a:p>
        </p:txBody>
      </p:sp>
    </p:spTree>
    <p:extLst>
      <p:ext uri="{BB962C8B-B14F-4D97-AF65-F5344CB8AC3E}">
        <p14:creationId xmlns:p14="http://schemas.microsoft.com/office/powerpoint/2010/main" val="203620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A773-5DB6-09C0-3BB6-8FF5D451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Aerobic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A87B4-6B31-5485-D591-8997C16EA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59C16-4ADA-BDD1-4009-253CF16A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19" y="2542547"/>
            <a:ext cx="5109285" cy="3672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252F2-6A0E-C159-4034-90BB7A47863A}"/>
              </a:ext>
            </a:extLst>
          </p:cNvPr>
          <p:cNvSpPr txBox="1"/>
          <p:nvPr/>
        </p:nvSpPr>
        <p:spPr>
          <a:xfrm>
            <a:off x="3147181" y="446117"/>
            <a:ext cx="820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bacteria are observed in below neutral in tissue and skeleton than in mucus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Means specificity?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there are also more neutral bacteria in skeleton than in mucus</a:t>
            </a:r>
          </a:p>
        </p:txBody>
      </p:sp>
    </p:spTree>
    <p:extLst>
      <p:ext uri="{BB962C8B-B14F-4D97-AF65-F5344CB8AC3E}">
        <p14:creationId xmlns:p14="http://schemas.microsoft.com/office/powerpoint/2010/main" val="168012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4EC1-1706-7FE1-F65A-D9024E89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34F8AE-C94E-4853-764A-4C843CE7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9619" y="2542547"/>
            <a:ext cx="5109285" cy="3672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61166-F062-7F88-7865-E377BE97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Anaerobic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B8786-D40E-B299-3AD0-F14638F33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096000" y="2272573"/>
            <a:ext cx="5484846" cy="3942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24FF3-5BDA-DE84-C4EC-7507CE8E049F}"/>
              </a:ext>
            </a:extLst>
          </p:cNvPr>
          <p:cNvSpPr txBox="1"/>
          <p:nvPr/>
        </p:nvSpPr>
        <p:spPr>
          <a:xfrm>
            <a:off x="3585720" y="538171"/>
            <a:ext cx="8206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neutral in tissue than in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more cosmopolitan microbes than local microbes across all compartments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be indicative of ubiquitous anoxic pockets in these compartments across many coral species</a:t>
            </a:r>
          </a:p>
        </p:txBody>
      </p:sp>
    </p:spTree>
    <p:extLst>
      <p:ext uri="{BB962C8B-B14F-4D97-AF65-F5344CB8AC3E}">
        <p14:creationId xmlns:p14="http://schemas.microsoft.com/office/powerpoint/2010/main" val="311526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5524D-D1D7-4BBC-438D-1BFA864B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C27A-0BBB-5DFD-B7C9-42B27D50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890230"/>
            <a:ext cx="2817845" cy="77321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Facultatively Anaerobic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025BA-6DEB-C2DA-641E-A5ECEEF1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86322" y="2220686"/>
            <a:ext cx="6206018" cy="4461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82663-E7D5-8995-0FFD-B24861FC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718" y="3009078"/>
            <a:ext cx="5109282" cy="367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45A30-91F9-A971-CF5C-C0BC3E445733}"/>
              </a:ext>
            </a:extLst>
          </p:cNvPr>
          <p:cNvSpPr txBox="1"/>
          <p:nvPr/>
        </p:nvSpPr>
        <p:spPr>
          <a:xfrm>
            <a:off x="3585720" y="538171"/>
            <a:ext cx="820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prevalence of facultatively anaerobic bacteria in all MST compartments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less neutrality in tissue and skeleton than in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more in local microbes than cosmopolitan microbes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Look more into the ecological role of facultatively anaerobic bacteria</a:t>
            </a:r>
          </a:p>
        </p:txBody>
      </p:sp>
    </p:spTree>
    <p:extLst>
      <p:ext uri="{BB962C8B-B14F-4D97-AF65-F5344CB8AC3E}">
        <p14:creationId xmlns:p14="http://schemas.microsoft.com/office/powerpoint/2010/main" val="92181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4FD4-51C9-4793-E3E6-3C7FFA5C0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56E2-99D1-B136-E26A-9A0A8E07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Contains Mobile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B18F4-4D73-7295-0452-CD44DDD27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4CCDB-F64F-3FBD-A566-F94F568EBA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19" y="2542547"/>
            <a:ext cx="5109284" cy="3672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1E175-F4C4-2A5D-E12B-1D892F7CAB45}"/>
              </a:ext>
            </a:extLst>
          </p:cNvPr>
          <p:cNvSpPr txBox="1"/>
          <p:nvPr/>
        </p:nvSpPr>
        <p:spPr>
          <a:xfrm>
            <a:off x="3585720" y="538171"/>
            <a:ext cx="820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Stats cannot be calculated because there were not enough non-zero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few non-zero observations were found in the tissue, with some below neutral but none above neutral (high </a:t>
            </a:r>
            <a:r>
              <a:rPr lang="en-US" dirty="0" err="1"/>
              <a:t>abund</a:t>
            </a:r>
            <a:r>
              <a:rPr lang="en-US" dirty="0"/>
              <a:t>, low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12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3F0B-DF38-358D-D130-03889ACDC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C7C5-A0D4-B8A2-CC8B-573F0569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/>
              <a:t>Forms Biofilms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ACFDB-DA42-F3AD-B3AD-3C8AD7A7A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CF1AC-CC36-D452-961D-14AC8EFA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19" y="2542547"/>
            <a:ext cx="5109284" cy="367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94743-8DB7-75BD-5522-AC97CF514457}"/>
              </a:ext>
            </a:extLst>
          </p:cNvPr>
          <p:cNvSpPr txBox="1"/>
          <p:nvPr/>
        </p:nvSpPr>
        <p:spPr>
          <a:xfrm>
            <a:off x="3585720" y="538171"/>
            <a:ext cx="820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non-zero observations – the only non-zero observations are neutral</a:t>
            </a:r>
          </a:p>
        </p:txBody>
      </p:sp>
    </p:spTree>
    <p:extLst>
      <p:ext uri="{BB962C8B-B14F-4D97-AF65-F5344CB8AC3E}">
        <p14:creationId xmlns:p14="http://schemas.microsoft.com/office/powerpoint/2010/main" val="32430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E8114-58A2-63A4-B237-1101D71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5FEA-72DE-45C0-D094-07B75467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Gram Negative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1306B-A80B-774E-7B34-CBE170C5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274A8-FB5F-FE57-C266-FA33179E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20" y="2542547"/>
            <a:ext cx="5109282" cy="367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AC01A-82CD-347D-D0D0-B1004CE40B6B}"/>
              </a:ext>
            </a:extLst>
          </p:cNvPr>
          <p:cNvSpPr txBox="1"/>
          <p:nvPr/>
        </p:nvSpPr>
        <p:spPr>
          <a:xfrm>
            <a:off x="3576389" y="287132"/>
            <a:ext cx="8206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gram negative bacteria are found in local in mucus but cosmopolitan in tissue and skeleton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mucus and tissue, there seem to be more gram negative bacteria under selection than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There is more neutrality in skeleton than in tissue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3C7B7-80DE-CB3A-5EA3-4E2FDDFE150E}"/>
              </a:ext>
            </a:extLst>
          </p:cNvPr>
          <p:cNvSpPr txBox="1"/>
          <p:nvPr/>
        </p:nvSpPr>
        <p:spPr>
          <a:xfrm>
            <a:off x="912844" y="1856792"/>
            <a:ext cx="5926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*Note: gram-neg bacteria are more resistant to various environmental stressors and antibiotics</a:t>
            </a:r>
          </a:p>
        </p:txBody>
      </p:sp>
    </p:spTree>
    <p:extLst>
      <p:ext uri="{BB962C8B-B14F-4D97-AF65-F5344CB8AC3E}">
        <p14:creationId xmlns:p14="http://schemas.microsoft.com/office/powerpoint/2010/main" val="186965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60A64-A0E7-A22B-335E-A8817B1F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6D9A-184B-46F5-258F-BC307E13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Gram Positive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E9AD9-B557-E673-363C-E138BDE07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08915" y="2578311"/>
            <a:ext cx="5009784" cy="360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A6C6A-D90A-5A5A-BFD8-072A0457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620" y="2542547"/>
            <a:ext cx="5109282" cy="3672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CFCE4-778D-79D2-5F1D-7C8B3B467285}"/>
              </a:ext>
            </a:extLst>
          </p:cNvPr>
          <p:cNvSpPr txBox="1"/>
          <p:nvPr/>
        </p:nvSpPr>
        <p:spPr>
          <a:xfrm>
            <a:off x="3585720" y="538171"/>
            <a:ext cx="8206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mucus, there are more above than below neutral (high prevalence)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tissue and skeleton, there are more below than above neutral (low prevalence)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There is more neutrality in tissue than in skeleton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4830B-6723-B506-C97C-9D72AB8EFCBE}"/>
              </a:ext>
            </a:extLst>
          </p:cNvPr>
          <p:cNvSpPr txBox="1"/>
          <p:nvPr/>
        </p:nvSpPr>
        <p:spPr>
          <a:xfrm>
            <a:off x="912844" y="1856792"/>
            <a:ext cx="6107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*Note: gram-pos bacteria are more susceptible to various environmental stressors and antibiotics</a:t>
            </a:r>
          </a:p>
        </p:txBody>
      </p:sp>
    </p:spTree>
    <p:extLst>
      <p:ext uri="{BB962C8B-B14F-4D97-AF65-F5344CB8AC3E}">
        <p14:creationId xmlns:p14="http://schemas.microsoft.com/office/powerpoint/2010/main" val="171014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C3555-446F-0FA4-879F-41719A3A6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B567-CDEF-ECCE-C72B-4368404A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890230"/>
            <a:ext cx="2511490" cy="773210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Potentially Pathogenic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09603-9406-B8B5-BDE8-5AF2CEF3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14809" y="2160665"/>
            <a:ext cx="5980168" cy="42988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0A55F-1B1F-6649-560C-B155AD5D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6314" y="2570539"/>
            <a:ext cx="5109281" cy="3672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D48F1-B4D2-65AF-882E-94E4D5465087}"/>
              </a:ext>
            </a:extLst>
          </p:cNvPr>
          <p:cNvSpPr txBox="1"/>
          <p:nvPr/>
        </p:nvSpPr>
        <p:spPr>
          <a:xfrm>
            <a:off x="3688357" y="301108"/>
            <a:ext cx="8206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significant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non-zero observations – most non-zero observations are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non-zero observations below neutral in tissue (low prevalence)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Early indication of dysbiosis in some corals sampled?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Could this mean these bacteria could be under negative selection? Most corals could have mechanisms to avoid being colonized by this bacteria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Do we want to go into the data to find out which samples these are?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E73E9-B329-8DA0-2E11-33CE4E1170AC}"/>
              </a:ext>
            </a:extLst>
          </p:cNvPr>
          <p:cNvSpPr txBox="1"/>
          <p:nvPr/>
        </p:nvSpPr>
        <p:spPr>
          <a:xfrm>
            <a:off x="6096000" y="6459529"/>
            <a:ext cx="331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***Add data points to this figure</a:t>
            </a:r>
          </a:p>
        </p:txBody>
      </p:sp>
    </p:spTree>
    <p:extLst>
      <p:ext uri="{BB962C8B-B14F-4D97-AF65-F5344CB8AC3E}">
        <p14:creationId xmlns:p14="http://schemas.microsoft.com/office/powerpoint/2010/main" val="110104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719</Words>
  <Application>Microsoft Macintosh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Bugbase figures</vt:lpstr>
      <vt:lpstr>Aerobic</vt:lpstr>
      <vt:lpstr>Anaerobic</vt:lpstr>
      <vt:lpstr>Facultatively Anaerobic</vt:lpstr>
      <vt:lpstr>Contains Mobile Elements</vt:lpstr>
      <vt:lpstr>Forms Biofilms</vt:lpstr>
      <vt:lpstr>Gram Negative</vt:lpstr>
      <vt:lpstr>Gram Positive</vt:lpstr>
      <vt:lpstr>Potentially Pathogenic</vt:lpstr>
      <vt:lpstr>Stress Tolerant</vt:lpstr>
      <vt:lpstr>Nitrogen fixation</vt:lpstr>
      <vt:lpstr>Sulfur reduction</vt:lpstr>
      <vt:lpstr>Quorum sensing</vt:lpstr>
      <vt:lpstr>Quorum sensing</vt:lpstr>
      <vt:lpstr>Chemotaxis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Vivian Yifan</dc:creator>
  <cp:lastModifiedBy>Li, Vivian Yifan</cp:lastModifiedBy>
  <cp:revision>77</cp:revision>
  <dcterms:created xsi:type="dcterms:W3CDTF">2025-02-04T20:13:13Z</dcterms:created>
  <dcterms:modified xsi:type="dcterms:W3CDTF">2025-02-07T21:28:53Z</dcterms:modified>
</cp:coreProperties>
</file>