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7ceb3673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7ceb3673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7ceb3673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7ceb3673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7ceb3673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7ceb3673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7ceb3673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7ceb3673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7ceb3673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7ceb3673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7ceb3673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7ceb3673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7ceb3673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7ceb3673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7ceb3673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7ceb3673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7ceb3673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7ceb3673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7ceb3673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7ceb3673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7ceb367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7ceb367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7ceb3673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7ceb3673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7ceb3673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7ceb3673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7ceb3673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7ceb3673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7ceb3673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7ceb3673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7ceb3673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7ceb3673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7ceb3673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7ceb3673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7ceb3673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7ceb3673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7ceb3673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7ceb3673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7ceb3673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7ceb3673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7ceb3673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7ceb3673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7ceb367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7ceb367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7ceb3673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7ceb367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7ceb367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7ceb367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7ceb3673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7ceb3673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7ceb3673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7ceb3673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SYRIA TELECOMMUNICATION LIMITED</a:t>
            </a:r>
            <a:endParaRPr/>
          </a:p>
        </p:txBody>
      </p:sp>
      <p:sp>
        <p:nvSpPr>
          <p:cNvPr id="60" name="Google Shape;60;p13"/>
          <p:cNvSpPr txBox="1"/>
          <p:nvPr>
            <p:ph idx="1" type="subTitle"/>
          </p:nvPr>
        </p:nvSpPr>
        <p:spPr>
          <a:xfrm>
            <a:off x="510450" y="3182337"/>
            <a:ext cx="8123100" cy="12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Exploration of High Churn Rate.</a:t>
            </a:r>
            <a:endParaRPr/>
          </a:p>
          <a:p>
            <a:pPr indent="0" lvl="0" marL="0" rtl="0" algn="l">
              <a:spcBef>
                <a:spcPts val="0"/>
              </a:spcBef>
              <a:spcAft>
                <a:spcPts val="0"/>
              </a:spcAft>
              <a:buNone/>
            </a:pPr>
            <a:r>
              <a:rPr lang="en"/>
              <a:t>By : George Machoka.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UNIVARIATE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CHURN RATE</a:t>
            </a:r>
            <a:endParaRPr/>
          </a:p>
        </p:txBody>
      </p:sp>
      <p:sp>
        <p:nvSpPr>
          <p:cNvPr id="116" name="Google Shape;116;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Almost 15% the customers churned while the rest stayed with Syria Telecommunications.</a:t>
            </a:r>
            <a:endParaRPr sz="2200"/>
          </a:p>
        </p:txBody>
      </p:sp>
      <p:pic>
        <p:nvPicPr>
          <p:cNvPr id="117" name="Google Shape;117;p23"/>
          <p:cNvPicPr preferRelativeResize="0"/>
          <p:nvPr/>
        </p:nvPicPr>
        <p:blipFill>
          <a:blip r:embed="rId3">
            <a:alphaModFix/>
          </a:blip>
          <a:stretch>
            <a:fillRect/>
          </a:stretch>
        </p:blipFill>
        <p:spPr>
          <a:xfrm>
            <a:off x="3369975" y="460063"/>
            <a:ext cx="5353125" cy="422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ACCOUNT LENGTH</a:t>
            </a:r>
            <a:endParaRPr/>
          </a:p>
        </p:txBody>
      </p:sp>
      <p:sp>
        <p:nvSpPr>
          <p:cNvPr id="123" name="Google Shape;123;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 normal distribuition of the account length feature with the mean and median being around 100.</a:t>
            </a:r>
            <a:endParaRPr sz="2200"/>
          </a:p>
        </p:txBody>
      </p:sp>
      <p:pic>
        <p:nvPicPr>
          <p:cNvPr id="124" name="Google Shape;124;p24"/>
          <p:cNvPicPr preferRelativeResize="0"/>
          <p:nvPr/>
        </p:nvPicPr>
        <p:blipFill>
          <a:blip r:embed="rId3">
            <a:alphaModFix/>
          </a:blip>
          <a:stretch>
            <a:fillRect/>
          </a:stretch>
        </p:blipFill>
        <p:spPr>
          <a:xfrm>
            <a:off x="3663575" y="674375"/>
            <a:ext cx="4772025" cy="394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INTERNATIONAL CALLS</a:t>
            </a:r>
            <a:endParaRPr/>
          </a:p>
        </p:txBody>
      </p:sp>
      <p:sp>
        <p:nvSpPr>
          <p:cNvPr id="130" name="Google Shape;130;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This right tailed feature shows it peaked at the 3 call mark and a sharp declined soon follows. Very few people made more than 3 calls.</a:t>
            </a:r>
            <a:endParaRPr sz="2100"/>
          </a:p>
        </p:txBody>
      </p:sp>
      <p:pic>
        <p:nvPicPr>
          <p:cNvPr id="131" name="Google Shape;131;p25"/>
          <p:cNvPicPr preferRelativeResize="0"/>
          <p:nvPr/>
        </p:nvPicPr>
        <p:blipFill>
          <a:blip r:embed="rId3">
            <a:alphaModFix/>
          </a:blip>
          <a:stretch>
            <a:fillRect/>
          </a:stretch>
        </p:blipFill>
        <p:spPr>
          <a:xfrm>
            <a:off x="3652700" y="674375"/>
            <a:ext cx="4762500" cy="39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TOTAL EVENING CALLS</a:t>
            </a:r>
            <a:endParaRPr/>
          </a:p>
        </p:txBody>
      </p:sp>
      <p:sp>
        <p:nvSpPr>
          <p:cNvPr id="137" name="Google Shape;137;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A near normal distribution of the total eve calls feature peaking at around 100 evening calls.</a:t>
            </a:r>
            <a:endParaRPr sz="2100"/>
          </a:p>
        </p:txBody>
      </p:sp>
      <p:pic>
        <p:nvPicPr>
          <p:cNvPr id="138" name="Google Shape;138;p26"/>
          <p:cNvPicPr preferRelativeResize="0"/>
          <p:nvPr/>
        </p:nvPicPr>
        <p:blipFill>
          <a:blip r:embed="rId3">
            <a:alphaModFix/>
          </a:blip>
          <a:stretch>
            <a:fillRect/>
          </a:stretch>
        </p:blipFill>
        <p:spPr>
          <a:xfrm>
            <a:off x="3707075" y="600075"/>
            <a:ext cx="4781550" cy="394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BIVARIATE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EVENING MINUTES AGAINST MINUTES</a:t>
            </a:r>
            <a:endParaRPr/>
          </a:p>
        </p:txBody>
      </p:sp>
      <p:sp>
        <p:nvSpPr>
          <p:cNvPr id="149" name="Google Shape;149;p2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There seems to be a strong correlation between Total Evening Minutes against Total Evening Charge.</a:t>
            </a:r>
            <a:endParaRPr sz="2100"/>
          </a:p>
        </p:txBody>
      </p:sp>
      <p:pic>
        <p:nvPicPr>
          <p:cNvPr id="150" name="Google Shape;150;p28"/>
          <p:cNvPicPr preferRelativeResize="0"/>
          <p:nvPr/>
        </p:nvPicPr>
        <p:blipFill>
          <a:blip r:embed="rId3">
            <a:alphaModFix/>
          </a:blip>
          <a:stretch>
            <a:fillRect/>
          </a:stretch>
        </p:blipFill>
        <p:spPr>
          <a:xfrm>
            <a:off x="3750575" y="873300"/>
            <a:ext cx="4705350" cy="369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TOTAL DAY CALLS AGAINST CHURN</a:t>
            </a:r>
            <a:endParaRPr/>
          </a:p>
        </p:txBody>
      </p:sp>
      <p:sp>
        <p:nvSpPr>
          <p:cNvPr id="156" name="Google Shape;156;p2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There seems to be a poor correlation between Total Day Calls against Churn.</a:t>
            </a:r>
            <a:endParaRPr sz="2300"/>
          </a:p>
        </p:txBody>
      </p:sp>
      <p:pic>
        <p:nvPicPr>
          <p:cNvPr id="157" name="Google Shape;157;p29"/>
          <p:cNvPicPr preferRelativeResize="0"/>
          <p:nvPr/>
        </p:nvPicPr>
        <p:blipFill>
          <a:blip r:embed="rId3">
            <a:alphaModFix/>
          </a:blip>
          <a:stretch>
            <a:fillRect/>
          </a:stretch>
        </p:blipFill>
        <p:spPr>
          <a:xfrm>
            <a:off x="3739675" y="873300"/>
            <a:ext cx="4829175" cy="36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MULTIVARIATE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DAY MINUTES AGAINST DAY CHARGE</a:t>
            </a:r>
            <a:endParaRPr/>
          </a:p>
        </p:txBody>
      </p:sp>
      <p:sp>
        <p:nvSpPr>
          <p:cNvPr id="168" name="Google Shape;168;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High paying customers churn more than the customers who are below the mean day charge value.</a:t>
            </a:r>
            <a:endParaRPr sz="2200"/>
          </a:p>
        </p:txBody>
      </p:sp>
      <p:pic>
        <p:nvPicPr>
          <p:cNvPr id="169" name="Google Shape;169;p31"/>
          <p:cNvPicPr preferRelativeResize="0"/>
          <p:nvPr/>
        </p:nvPicPr>
        <p:blipFill>
          <a:blip r:embed="rId3">
            <a:alphaModFix/>
          </a:blip>
          <a:stretch>
            <a:fillRect/>
          </a:stretch>
        </p:blipFill>
        <p:spPr>
          <a:xfrm>
            <a:off x="3859300" y="625650"/>
            <a:ext cx="4705350" cy="394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Day Charge against Customer Service Calls</a:t>
            </a:r>
            <a:endParaRPr/>
          </a:p>
        </p:txBody>
      </p:sp>
      <p:sp>
        <p:nvSpPr>
          <p:cNvPr id="175" name="Google Shape;175;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t>Consumers paying higher than the average churn more on low customer service call rates than those who pay less. Inversely, customers who pay less than the mean day charge churn more on higher values of the customer service call rate</a:t>
            </a:r>
            <a:endParaRPr sz="1600"/>
          </a:p>
          <a:p>
            <a:pPr indent="0" lvl="0" marL="0" rtl="0" algn="l">
              <a:spcBef>
                <a:spcPts val="1200"/>
              </a:spcBef>
              <a:spcAft>
                <a:spcPts val="1200"/>
              </a:spcAft>
              <a:buNone/>
            </a:pPr>
            <a:r>
              <a:t/>
            </a:r>
            <a:endParaRPr sz="1600"/>
          </a:p>
        </p:txBody>
      </p:sp>
      <p:pic>
        <p:nvPicPr>
          <p:cNvPr id="176" name="Google Shape;176;p32"/>
          <p:cNvPicPr preferRelativeResize="0"/>
          <p:nvPr/>
        </p:nvPicPr>
        <p:blipFill>
          <a:blip r:embed="rId3">
            <a:alphaModFix/>
          </a:blip>
          <a:stretch>
            <a:fillRect/>
          </a:stretch>
        </p:blipFill>
        <p:spPr>
          <a:xfrm>
            <a:off x="3772300" y="625650"/>
            <a:ext cx="4705350" cy="394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CLASSIFICATION PROBLEM</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The exploration of the data reveals that this is a classification problem where we attempt to predict whether a customer would churn or not.</a:t>
            </a:r>
            <a:endParaRPr/>
          </a:p>
          <a:p>
            <a:pPr indent="0" lvl="0" marL="0" rtl="0" algn="l">
              <a:spcBef>
                <a:spcPts val="1200"/>
              </a:spcBef>
              <a:spcAft>
                <a:spcPts val="0"/>
              </a:spcAft>
              <a:buNone/>
            </a:pPr>
            <a:r>
              <a:rPr lang="en"/>
              <a:t> • Minimizing misclassifying the status of a client as a non-churner would be our biggest objective. </a:t>
            </a:r>
            <a:endParaRPr/>
          </a:p>
          <a:p>
            <a:pPr indent="0" lvl="0" marL="0" rtl="0" algn="l">
              <a:spcBef>
                <a:spcPts val="1200"/>
              </a:spcBef>
              <a:spcAft>
                <a:spcPts val="0"/>
              </a:spcAft>
              <a:buNone/>
            </a:pPr>
            <a:r>
              <a:rPr lang="en"/>
              <a:t>• The appropriate metric to use based on this problem is recall which can defined simply as a measure of how well our model identifies the true positive cases from all the actual positive cases. </a:t>
            </a:r>
            <a:endParaRPr/>
          </a:p>
          <a:p>
            <a:pPr indent="0" lvl="0" marL="0" rtl="0" algn="l">
              <a:spcBef>
                <a:spcPts val="1200"/>
              </a:spcBef>
              <a:spcAft>
                <a:spcPts val="1200"/>
              </a:spcAft>
              <a:buNone/>
            </a:pPr>
            <a:r>
              <a:rPr lang="en"/>
              <a:t>• Recall is often used when the cost of false negatives is high – in this case it would be detrimental to classify a customer as a non-churner when in reality the customer churns.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Out of all tested models, Random Forest Classifier provided the highest metrics – a recall score of about 80% - to predict churning in consumers. </a:t>
            </a:r>
            <a:endParaRPr/>
          </a:p>
          <a:p>
            <a:pPr indent="0" lvl="0" marL="0" rtl="0" algn="l">
              <a:spcBef>
                <a:spcPts val="1200"/>
              </a:spcBef>
              <a:spcAft>
                <a:spcPts val="0"/>
              </a:spcAft>
              <a:buNone/>
            </a:pPr>
            <a:r>
              <a:rPr lang="en"/>
              <a:t>• Our model is very good at identifying the consumers who will churn, with very few misclassified as non-churners.</a:t>
            </a:r>
            <a:endParaRPr/>
          </a:p>
          <a:p>
            <a:pPr indent="0" lvl="0" marL="0" rtl="0" algn="l">
              <a:spcBef>
                <a:spcPts val="1200"/>
              </a:spcBef>
              <a:spcAft>
                <a:spcPts val="1200"/>
              </a:spcAft>
              <a:buNone/>
            </a:pPr>
            <a:r>
              <a:rPr lang="en"/>
              <a:t>• Focusing on retaining the 80% will reduce the churn rate and increase the retention rate.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RECOMMENDATIONS</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225"/>
              <a:t>Based on the findings from our churn model, the following recommendations are proposed:</a:t>
            </a:r>
            <a:endParaRPr sz="1225"/>
          </a:p>
          <a:p>
            <a:pPr indent="0" lvl="0" marL="0" rtl="0" algn="l">
              <a:lnSpc>
                <a:spcPct val="95000"/>
              </a:lnSpc>
              <a:spcBef>
                <a:spcPts val="1200"/>
              </a:spcBef>
              <a:spcAft>
                <a:spcPts val="0"/>
              </a:spcAft>
              <a:buSzPts val="688"/>
              <a:buNone/>
            </a:pPr>
            <a:r>
              <a:rPr lang="en" sz="1225"/>
              <a:t>Targeted Retention Programs: Offering rewards and discounts to customers can help lower the churn rate. Long-term customers or those who have used a certain amount of talk-time should be prioritized to foster loyalty. This approach could also attract new customers and enhance the company’s visibility.</a:t>
            </a:r>
            <a:endParaRPr sz="1225"/>
          </a:p>
          <a:p>
            <a:pPr indent="0" lvl="0" marL="0" rtl="0" algn="l">
              <a:lnSpc>
                <a:spcPct val="95000"/>
              </a:lnSpc>
              <a:spcBef>
                <a:spcPts val="1200"/>
              </a:spcBef>
              <a:spcAft>
                <a:spcPts val="0"/>
              </a:spcAft>
              <a:buSzPts val="688"/>
              <a:buNone/>
            </a:pPr>
            <a:r>
              <a:rPr lang="en" sz="1225"/>
              <a:t>Training for Customer Care Agents: As representatives of the organization, customer care agents should be trained to follow specific guidelines that make customers feel valued and understood. Proper training will help ensure even dissatisfied customers are listened to and their concerns are addressed.</a:t>
            </a:r>
            <a:endParaRPr sz="1225"/>
          </a:p>
          <a:p>
            <a:pPr indent="0" lvl="0" marL="0" rtl="0" algn="l">
              <a:lnSpc>
                <a:spcPct val="95000"/>
              </a:lnSpc>
              <a:spcBef>
                <a:spcPts val="1200"/>
              </a:spcBef>
              <a:spcAft>
                <a:spcPts val="0"/>
              </a:spcAft>
              <a:buSzPts val="688"/>
              <a:buNone/>
            </a:pPr>
            <a:r>
              <a:rPr lang="en" sz="1225"/>
              <a:t>S</a:t>
            </a:r>
            <a:r>
              <a:rPr lang="en" sz="1225"/>
              <a:t>ervice Improvements: Syria Telecommunications should enhance its services by reviewing pricing strategies. Reducing call costs or offering fixed rates beyond a certain usage threshold would be beneficial. Bundling services, such as international plans or voicemail, with a specific amount of minutes could also be attractive. Additionally, addressing technical issues in problem-prone areas promptly would reduce customer complaints.</a:t>
            </a:r>
            <a:endParaRPr sz="1225"/>
          </a:p>
          <a:p>
            <a:pPr indent="0" lvl="0" marL="0" rtl="0" algn="l">
              <a:lnSpc>
                <a:spcPct val="95000"/>
              </a:lnSpc>
              <a:spcBef>
                <a:spcPts val="1200"/>
              </a:spcBef>
              <a:spcAft>
                <a:spcPts val="0"/>
              </a:spcAft>
              <a:buSzPts val="688"/>
              <a:buNone/>
            </a:pPr>
            <a:r>
              <a:rPr lang="en" sz="1225"/>
              <a:t>Ongoing Customer Feedback Collection: Customer feedback is a valuable resource that Syria Telecommunications should leverage. The company should actively encourage feedback from both current and exiting customers to identify areas where users feel neglected or dissatisfied.</a:t>
            </a:r>
            <a:endParaRPr sz="1225"/>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AND FEEDBACK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idx="1" type="body"/>
          </p:nvPr>
        </p:nvSpPr>
        <p:spPr>
          <a:xfrm>
            <a:off x="311700" y="2320550"/>
            <a:ext cx="5998800" cy="251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GEORGE MACHOKA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global telecommunications industry is known for intense competition and unpredictable business conditions, making it challenging for less resilient companies. Customer retention fluctuates dramatically due to factors such as economic downturns, rising costs, competitive alternatives, rapid technological advancements, globalization, government intervention, and various other influences.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Syria Telecommunications is grappling with the same challenges as other major telecom companies, but possibly at a more severe level. While the industry standard churn rate falls between 5% and 7%, Syria Telecommunications has seen its churn rate spike to nearly 15% at the time of data collection. In response, the company's management has tasked the Data Science Department with the responsibility of gathering, cleaning, and analyzing data to uncover the reasons behind this alarming rate and to propose practical solutions to address the issue.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Despite the potential for booming profits and increased market share, Syria Telecommunications is experiencing a decline in customer retention. This downward trend threatens to steer the company away from its business objectives and hinder its growth.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identify factors leading to increased churn rates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To create a classification model that predicts whether a customer will churn with a recall of over 80%</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To give customer retention recommendations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Minutes and Calls</a:t>
            </a:r>
            <a:endParaRPr/>
          </a:p>
          <a:p>
            <a:pPr indent="-342900" lvl="0" marL="457200" rtl="0" algn="l">
              <a:spcBef>
                <a:spcPts val="0"/>
              </a:spcBef>
              <a:spcAft>
                <a:spcPts val="0"/>
              </a:spcAft>
              <a:buSzPts val="1800"/>
              <a:buChar char="●"/>
            </a:pPr>
            <a:r>
              <a:rPr lang="en"/>
              <a:t>Charges</a:t>
            </a:r>
            <a:endParaRPr/>
          </a:p>
          <a:p>
            <a:pPr indent="-342900" lvl="0" marL="457200" rtl="0" algn="l">
              <a:spcBef>
                <a:spcPts val="0"/>
              </a:spcBef>
              <a:spcAft>
                <a:spcPts val="0"/>
              </a:spcAft>
              <a:buSzPts val="1800"/>
              <a:buChar char="●"/>
            </a:pPr>
            <a:r>
              <a:rPr lang="en"/>
              <a:t>Subscriptions</a:t>
            </a:r>
            <a:endParaRPr/>
          </a:p>
          <a:p>
            <a:pPr indent="-342900" lvl="0" marL="457200" rtl="0" algn="l">
              <a:spcBef>
                <a:spcPts val="0"/>
              </a:spcBef>
              <a:spcAft>
                <a:spcPts val="0"/>
              </a:spcAft>
              <a:buSzPts val="1800"/>
              <a:buChar char="●"/>
            </a:pPr>
            <a:r>
              <a:rPr lang="en"/>
              <a:t>Customer Service</a:t>
            </a:r>
            <a:endParaRPr/>
          </a:p>
          <a:p>
            <a:pPr indent="-342900" lvl="0" marL="457200" rtl="0" algn="l">
              <a:spcBef>
                <a:spcPts val="0"/>
              </a:spcBef>
              <a:spcAft>
                <a:spcPts val="0"/>
              </a:spcAft>
              <a:buSzPts val="1800"/>
              <a:buChar char="●"/>
            </a:pPr>
            <a:r>
              <a:rPr lang="en"/>
              <a:t>Churn</a:t>
            </a:r>
            <a:endParaRPr/>
          </a:p>
          <a:p>
            <a:pPr indent="-342900" lvl="0" marL="457200" rtl="0" algn="l">
              <a:spcBef>
                <a:spcPts val="0"/>
              </a:spcBef>
              <a:spcAft>
                <a:spcPts val="0"/>
              </a:spcAft>
              <a:buSzPts val="1800"/>
              <a:buChar char="●"/>
            </a:pPr>
            <a:r>
              <a:rPr lang="en"/>
              <a:t>Account Lenth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