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2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41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6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7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6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2BAE-D843-4870-AFF4-1BC68C238DBE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0566-1EBC-4539-8758-822BFDCD1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33820"/>
              </p:ext>
            </p:extLst>
          </p:nvPr>
        </p:nvGraphicFramePr>
        <p:xfrm>
          <a:off x="275771" y="339524"/>
          <a:ext cx="11713030" cy="249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5469">
                  <a:extLst>
                    <a:ext uri="{9D8B030D-6E8A-4147-A177-3AD203B41FA5}">
                      <a16:colId xmlns:a16="http://schemas.microsoft.com/office/drawing/2014/main" val="1284379831"/>
                    </a:ext>
                  </a:extLst>
                </a:gridCol>
                <a:gridCol w="1301173">
                  <a:extLst>
                    <a:ext uri="{9D8B030D-6E8A-4147-A177-3AD203B41FA5}">
                      <a16:colId xmlns:a16="http://schemas.microsoft.com/office/drawing/2014/main" val="3308857386"/>
                    </a:ext>
                  </a:extLst>
                </a:gridCol>
                <a:gridCol w="1744757">
                  <a:extLst>
                    <a:ext uri="{9D8B030D-6E8A-4147-A177-3AD203B41FA5}">
                      <a16:colId xmlns:a16="http://schemas.microsoft.com/office/drawing/2014/main" val="4142204847"/>
                    </a:ext>
                  </a:extLst>
                </a:gridCol>
                <a:gridCol w="1774329">
                  <a:extLst>
                    <a:ext uri="{9D8B030D-6E8A-4147-A177-3AD203B41FA5}">
                      <a16:colId xmlns:a16="http://schemas.microsoft.com/office/drawing/2014/main" val="507438349"/>
                    </a:ext>
                  </a:extLst>
                </a:gridCol>
                <a:gridCol w="1596895">
                  <a:extLst>
                    <a:ext uri="{9D8B030D-6E8A-4147-A177-3AD203B41FA5}">
                      <a16:colId xmlns:a16="http://schemas.microsoft.com/office/drawing/2014/main" val="3948501837"/>
                    </a:ext>
                  </a:extLst>
                </a:gridCol>
                <a:gridCol w="2040477">
                  <a:extLst>
                    <a:ext uri="{9D8B030D-6E8A-4147-A177-3AD203B41FA5}">
                      <a16:colId xmlns:a16="http://schemas.microsoft.com/office/drawing/2014/main" val="2038817720"/>
                    </a:ext>
                  </a:extLst>
                </a:gridCol>
                <a:gridCol w="1559930">
                  <a:extLst>
                    <a:ext uri="{9D8B030D-6E8A-4147-A177-3AD203B41FA5}">
                      <a16:colId xmlns:a16="http://schemas.microsoft.com/office/drawing/2014/main" val="4053527982"/>
                    </a:ext>
                  </a:extLst>
                </a:gridCol>
              </a:tblGrid>
              <a:tr h="2929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중요도 높은 핵심 </a:t>
                      </a:r>
                      <a:r>
                        <a:rPr lang="en-US" altLang="ko-KR" sz="900" u="none" strike="noStrike">
                          <a:effectLst/>
                        </a:rPr>
                        <a:t>Spring </a:t>
                      </a:r>
                      <a:r>
                        <a:rPr lang="ko-KR" altLang="en-US" sz="900" u="none" strike="noStrike">
                          <a:effectLst/>
                        </a:rPr>
                        <a:t>기술 정리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1399325705"/>
                  </a:ext>
                </a:extLst>
              </a:tr>
              <a:tr h="1626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837262098"/>
                  </a:ext>
                </a:extLst>
              </a:tr>
              <a:tr h="29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Framework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Boot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Data (</a:t>
                      </a:r>
                      <a:r>
                        <a:rPr lang="ko-KR" altLang="en-US" sz="900" u="none" strike="noStrike">
                          <a:effectLst/>
                        </a:rPr>
                        <a:t>특히 </a:t>
                      </a:r>
                      <a:r>
                        <a:rPr lang="en-US" sz="900" u="none" strike="noStrike">
                          <a:effectLst/>
                        </a:rPr>
                        <a:t>Spring Data JPA)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Security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Batch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Cloud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REST Docs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3449065870"/>
                  </a:ext>
                </a:extLst>
              </a:tr>
              <a:tr h="4357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기초 중 기초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Spring </a:t>
                      </a:r>
                      <a:r>
                        <a:rPr lang="ko-KR" altLang="en-US" sz="900" u="none" strike="noStrike">
                          <a:effectLst/>
                        </a:rPr>
                        <a:t>설정의 복잡함을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해결하기 위해 등장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JPA, MongoDB </a:t>
                      </a:r>
                      <a:r>
                        <a:rPr lang="ko-KR" altLang="en-US" sz="900" u="none" strike="noStrike" dirty="0">
                          <a:effectLst/>
                        </a:rPr>
                        <a:t>등 데이터베이스 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연동을 매우 쉽게 해줌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인증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인가 처리를 담당하는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보안 프레임워크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대용량 데이터를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일괄 처리하는 데 사용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**마이크로서비스 아키텍처</a:t>
                      </a:r>
                      <a:r>
                        <a:rPr lang="en-US" altLang="ko-KR" sz="900" u="none" strike="noStrike">
                          <a:effectLst/>
                        </a:rPr>
                        <a:t>(MSA)**</a:t>
                      </a:r>
                      <a:r>
                        <a:rPr lang="ko-KR" altLang="en-US" sz="900" u="none" strike="noStrike">
                          <a:effectLst/>
                        </a:rPr>
                        <a:t>를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위한 핵심 프레임워크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Spring MVC </a:t>
                      </a:r>
                      <a:r>
                        <a:rPr lang="ko-KR" altLang="en-US" sz="900" u="none" strike="noStrike">
                          <a:effectLst/>
                        </a:rPr>
                        <a:t>테스트 기반으로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API </a:t>
                      </a:r>
                      <a:r>
                        <a:rPr lang="ko-KR" altLang="en-US" sz="900" u="none" strike="noStrike">
                          <a:effectLst/>
                        </a:rPr>
                        <a:t>문서 자동 생성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1727339247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DI, AOP, MVC </a:t>
                      </a:r>
                      <a:r>
                        <a:rPr lang="ko-KR" altLang="en-US" sz="900" u="none" strike="noStrike">
                          <a:effectLst/>
                        </a:rPr>
                        <a:t>같은 핵심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기능을 제공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자동 설정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내장 톰캣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독립 실행형 애플리케이션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SQL </a:t>
                      </a:r>
                      <a:r>
                        <a:rPr lang="ko-KR" altLang="en-US" sz="900" u="none" strike="noStrike">
                          <a:effectLst/>
                        </a:rPr>
                        <a:t>없이 인터페이스 기반으로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DB </a:t>
                      </a:r>
                      <a:r>
                        <a:rPr lang="ko-KR" altLang="en-US" sz="900" u="none" strike="noStrike">
                          <a:effectLst/>
                        </a:rPr>
                        <a:t>쿼리 처리 가능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로그인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회원가입</a:t>
                      </a:r>
                      <a:r>
                        <a:rPr lang="en-US" altLang="ko-KR" sz="900" u="none" strike="noStrike">
                          <a:effectLst/>
                        </a:rPr>
                        <a:t>, OAuth2, JWT </a:t>
                      </a:r>
                      <a:r>
                        <a:rPr lang="ko-KR" altLang="en-US" sz="900" u="none" strike="noStrike">
                          <a:effectLst/>
                        </a:rPr>
                        <a:t>등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보안 기능을 쉽게 구현 가능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금융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이커머스 등 데이터 집계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정산 작업에 많이 활용됨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서비스 레지스트리</a:t>
                      </a:r>
                      <a:r>
                        <a:rPr lang="en-US" altLang="ko-KR" sz="900" u="none" strike="noStrike">
                          <a:effectLst/>
                        </a:rPr>
                        <a:t>, API Gateway,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Config Server </a:t>
                      </a:r>
                      <a:r>
                        <a:rPr lang="ko-KR" altLang="en-US" sz="900" u="none" strike="noStrike">
                          <a:effectLst/>
                        </a:rPr>
                        <a:t>등 구현 가능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Swagger</a:t>
                      </a:r>
                      <a:r>
                        <a:rPr lang="ko-KR" altLang="en-US" sz="900" u="none" strike="noStrike">
                          <a:effectLst/>
                        </a:rPr>
                        <a:t>보다 더 정제되고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신뢰성 높은 문서 작성 가능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981561451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Spring Boot, Spring Cloud </a:t>
                      </a:r>
                      <a:r>
                        <a:rPr lang="ko-KR" altLang="en-US" sz="900" u="none" strike="noStrike">
                          <a:effectLst/>
                        </a:rPr>
                        <a:t>등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모든 </a:t>
                      </a:r>
                      <a:r>
                        <a:rPr lang="en-US" sz="900" u="none" strike="noStrike">
                          <a:effectLst/>
                        </a:rPr>
                        <a:t>Spring </a:t>
                      </a:r>
                      <a:r>
                        <a:rPr lang="ko-KR" altLang="en-US" sz="900" u="none" strike="noStrike">
                          <a:effectLst/>
                        </a:rPr>
                        <a:t>생태계의 기반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실무에서는 </a:t>
                      </a:r>
                      <a:r>
                        <a:rPr lang="en-US" altLang="ko-KR" sz="900" u="none" strike="noStrike">
                          <a:effectLst/>
                        </a:rPr>
                        <a:t>Spring Boot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 </a:t>
                      </a:r>
                      <a:r>
                        <a:rPr lang="ko-KR" altLang="en-US" sz="900" u="none" strike="noStrike">
                          <a:effectLst/>
                        </a:rPr>
                        <a:t>기반 개발이 거의 표준임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실무에서 </a:t>
                      </a:r>
                      <a:r>
                        <a:rPr lang="en-US" altLang="ko-KR" sz="900" u="none" strike="noStrike">
                          <a:effectLst/>
                        </a:rPr>
                        <a:t>MySQL, 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PostgreSQL + JPA </a:t>
                      </a:r>
                      <a:r>
                        <a:rPr lang="ko-KR" altLang="en-US" sz="900" u="none" strike="noStrike">
                          <a:effectLst/>
                        </a:rPr>
                        <a:t>조합 매우 많음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모든 실무 웹앱에서 거의 필수적으로 사용됨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비정기적이거나 예약된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작업 처리에 적합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Kubernetes, Docker </a:t>
                      </a:r>
                      <a:r>
                        <a:rPr lang="ko-KR" altLang="en-US" sz="900" u="none" strike="noStrike">
                          <a:effectLst/>
                        </a:rPr>
                        <a:t>등과 함께 사용됨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실무에서 문서화를 중요시하는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 팀에 매우 유용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74025076"/>
                  </a:ext>
                </a:extLst>
              </a:tr>
              <a:tr h="3327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대규모 서비스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분산 시스템에서 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주로 사용됨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95" marR="7395" marT="7395" marB="0" anchor="ctr"/>
                </a:tc>
                <a:extLst>
                  <a:ext uri="{0D108BD9-81ED-4DB2-BD59-A6C34878D82A}">
                    <a16:rowId xmlns:a16="http://schemas.microsoft.com/office/drawing/2014/main" val="381101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971547"/>
              </p:ext>
            </p:extLst>
          </p:nvPr>
        </p:nvGraphicFramePr>
        <p:xfrm>
          <a:off x="838200" y="1690688"/>
          <a:ext cx="7694386" cy="4434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832">
                  <a:extLst>
                    <a:ext uri="{9D8B030D-6E8A-4147-A177-3AD203B41FA5}">
                      <a16:colId xmlns:a16="http://schemas.microsoft.com/office/drawing/2014/main" val="1379913128"/>
                    </a:ext>
                  </a:extLst>
                </a:gridCol>
                <a:gridCol w="5179554">
                  <a:extLst>
                    <a:ext uri="{9D8B030D-6E8A-4147-A177-3AD203B41FA5}">
                      <a16:colId xmlns:a16="http://schemas.microsoft.com/office/drawing/2014/main" val="2917966954"/>
                    </a:ext>
                  </a:extLst>
                </a:gridCol>
              </a:tblGrid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effectLst/>
                        </a:rPr>
                        <a:t>주요특징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3499931938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개념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3283618961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경량급 프레임워크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이전 기술</a:t>
                      </a:r>
                      <a:r>
                        <a:rPr lang="en-US" altLang="ko-KR" sz="1400" u="none" strike="noStrike">
                          <a:effectLst/>
                        </a:rPr>
                        <a:t>(EJB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r>
                        <a:rPr lang="ko-KR" altLang="en-US" sz="1400" u="none" strike="noStrike">
                          <a:effectLst/>
                        </a:rPr>
                        <a:t>에 비해 설정과 코드 작성이 단순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978071867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오픈소스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누구나 사용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수정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배포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287109985"/>
                  </a:ext>
                </a:extLst>
              </a:tr>
              <a:tr h="8243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POJO </a:t>
                      </a:r>
                      <a:r>
                        <a:rPr lang="ko-KR" altLang="en-US" sz="1400" u="none" strike="noStrike">
                          <a:effectLst/>
                        </a:rPr>
                        <a:t>지향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외부 라이브러리에 의존하지 않는 순수 </a:t>
                      </a:r>
                      <a:r>
                        <a:rPr lang="en-US" altLang="ko-KR" sz="1400" u="none" strike="noStrike">
                          <a:effectLst/>
                        </a:rPr>
                        <a:t>Java </a:t>
                      </a:r>
                      <a:r>
                        <a:rPr lang="ko-KR" altLang="en-US" sz="1400" u="none" strike="noStrike">
                          <a:effectLst/>
                        </a:rPr>
                        <a:t>객체 기반 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3237424306"/>
                  </a:ext>
                </a:extLst>
              </a:tr>
              <a:tr h="8243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IoC (</a:t>
                      </a:r>
                      <a:r>
                        <a:rPr lang="ko-KR" altLang="en-US" sz="1400" u="none" strike="noStrike">
                          <a:effectLst/>
                        </a:rPr>
                        <a:t>제어의 역전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객체 생성 및 제어를 개발자가 아닌 프레임워크가 담당 </a:t>
                      </a:r>
                      <a:r>
                        <a:rPr lang="en-US" altLang="ko-KR" sz="1400" u="none" strike="noStrike">
                          <a:effectLst/>
                        </a:rPr>
                        <a:t>(DI </a:t>
                      </a:r>
                      <a:r>
                        <a:rPr lang="ko-KR" altLang="en-US" sz="1400" u="none" strike="noStrike">
                          <a:effectLst/>
                        </a:rPr>
                        <a:t>와 </a:t>
                      </a:r>
                      <a:r>
                        <a:rPr lang="en-US" altLang="ko-KR" sz="1400" u="none" strike="noStrike">
                          <a:effectLst/>
                        </a:rPr>
                        <a:t>DL</a:t>
                      </a:r>
                      <a:r>
                        <a:rPr lang="ko-KR" altLang="en-US" sz="1400" u="none" strike="noStrike">
                          <a:effectLst/>
                        </a:rPr>
                        <a:t>로 구성됨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3450054106"/>
                  </a:ext>
                </a:extLst>
              </a:tr>
              <a:tr h="562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 (</a:t>
                      </a:r>
                      <a:r>
                        <a:rPr lang="ko-KR" altLang="en-US" sz="1400" u="none" strike="noStrike">
                          <a:effectLst/>
                        </a:rPr>
                        <a:t>의존성 주입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필요한 객체를 외부에서 주입받아 의존성 관리 용이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2946052061"/>
                  </a:ext>
                </a:extLst>
              </a:tr>
              <a:tr h="274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AOP (</a:t>
                      </a:r>
                      <a:r>
                        <a:rPr lang="ko-KR" altLang="en-US" sz="1400" u="none" strike="noStrike">
                          <a:effectLst/>
                        </a:rPr>
                        <a:t>관심 지향 프로그래밍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공통 기능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로깅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보안 등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r>
                        <a:rPr lang="ko-KR" altLang="en-US" sz="1400" u="none" strike="noStrike">
                          <a:effectLst/>
                        </a:rPr>
                        <a:t>을 핵심 로직과 분리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2553353623"/>
                  </a:ext>
                </a:extLst>
              </a:tr>
              <a:tr h="5620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PSA (</a:t>
                      </a:r>
                      <a:r>
                        <a:rPr lang="ko-KR" altLang="en-US" sz="1400" u="none" strike="noStrike">
                          <a:effectLst/>
                        </a:rPr>
                        <a:t>일관된 서비스 추상화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다양한 기술을 일관된 방식으로 사용 가능 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예</a:t>
                      </a:r>
                      <a:r>
                        <a:rPr lang="en-US" altLang="ko-KR" sz="1400" u="none" strike="noStrike" dirty="0">
                          <a:effectLst/>
                        </a:rPr>
                        <a:t>: JDBC </a:t>
                      </a:r>
                      <a:r>
                        <a:rPr lang="ko-KR" altLang="en-US" sz="1400" u="none" strike="noStrike" dirty="0">
                          <a:effectLst/>
                        </a:rPr>
                        <a:t>인터페이스 기반 </a:t>
                      </a:r>
                      <a:r>
                        <a:rPr lang="en-US" altLang="ko-KR" sz="1400" u="none" strike="noStrike" dirty="0">
                          <a:effectLst/>
                        </a:rPr>
                        <a:t>DB </a:t>
                      </a:r>
                      <a:r>
                        <a:rPr lang="ko-KR" altLang="en-US" sz="1400" u="none" strike="noStrike" dirty="0">
                          <a:effectLst/>
                        </a:rPr>
                        <a:t>접근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352601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2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스프링부트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38705"/>
              </p:ext>
            </p:extLst>
          </p:nvPr>
        </p:nvGraphicFramePr>
        <p:xfrm>
          <a:off x="838200" y="2075543"/>
          <a:ext cx="9449006" cy="2392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311">
                  <a:extLst>
                    <a:ext uri="{9D8B030D-6E8A-4147-A177-3AD203B41FA5}">
                      <a16:colId xmlns:a16="http://schemas.microsoft.com/office/drawing/2014/main" val="709665740"/>
                    </a:ext>
                  </a:extLst>
                </a:gridCol>
                <a:gridCol w="6360695">
                  <a:extLst>
                    <a:ext uri="{9D8B030D-6E8A-4147-A177-3AD203B41FA5}">
                      <a16:colId xmlns:a16="http://schemas.microsoft.com/office/drawing/2014/main" val="3785177909"/>
                    </a:ext>
                  </a:extLst>
                </a:gridCol>
              </a:tblGrid>
              <a:tr h="3528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주요 특징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extLst>
                  <a:ext uri="{0D108BD9-81ED-4DB2-BD59-A6C34878D82A}">
                    <a16:rowId xmlns:a16="http://schemas.microsoft.com/office/drawing/2014/main" val="1260769345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특징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설명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extLst>
                  <a:ext uri="{0D108BD9-81ED-4DB2-BD59-A6C34878D82A}">
                    <a16:rowId xmlns:a16="http://schemas.microsoft.com/office/drawing/2014/main" val="3604153339"/>
                  </a:ext>
                </a:extLst>
              </a:tr>
              <a:tr h="674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자동 설정</a:t>
                      </a:r>
                      <a:r>
                        <a:rPr lang="en-US" altLang="ko-KR" sz="1800" u="none" strike="noStrike">
                          <a:effectLst/>
                        </a:rPr>
                        <a:t>(</a:t>
                      </a:r>
                      <a:r>
                        <a:rPr lang="en-US" sz="1800" u="none" strike="noStrike">
                          <a:effectLst/>
                        </a:rPr>
                        <a:t>Auto Configuration)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복잡한 설정 파일을 최소화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extLst>
                  <a:ext uri="{0D108BD9-81ED-4DB2-BD59-A6C34878D82A}">
                    <a16:rowId xmlns:a16="http://schemas.microsoft.com/office/drawing/2014/main" val="2883098536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내장 </a:t>
                      </a:r>
                      <a:r>
                        <a:rPr lang="en-US" sz="1800" u="none" strike="noStrike">
                          <a:effectLst/>
                        </a:rPr>
                        <a:t>WAS </a:t>
                      </a:r>
                      <a:r>
                        <a:rPr lang="ko-KR" altLang="en-US" sz="1800" u="none" strike="noStrike">
                          <a:effectLst/>
                        </a:rPr>
                        <a:t>제공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톰캣 등의 웹 서버 내장 → 배포가 간편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extLst>
                  <a:ext uri="{0D108BD9-81ED-4DB2-BD59-A6C34878D82A}">
                    <a16:rowId xmlns:a16="http://schemas.microsoft.com/office/drawing/2014/main" val="2818471449"/>
                  </a:ext>
                </a:extLst>
              </a:tr>
              <a:tr h="3374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JAR </a:t>
                      </a:r>
                      <a:r>
                        <a:rPr lang="ko-KR" altLang="en-US" sz="1800" u="none" strike="noStrike">
                          <a:effectLst/>
                        </a:rPr>
                        <a:t>파일로 실행 가능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독립 실행형 애플리케이션으로 쉽게 배포 가능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extLst>
                  <a:ext uri="{0D108BD9-81ED-4DB2-BD59-A6C34878D82A}">
                    <a16:rowId xmlns:a16="http://schemas.microsoft.com/office/drawing/2014/main" val="3072824901"/>
                  </a:ext>
                </a:extLst>
              </a:tr>
              <a:tr h="352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Spring Initializr </a:t>
                      </a:r>
                      <a:r>
                        <a:rPr lang="ko-KR" altLang="en-US" sz="1800" u="none" strike="noStrike">
                          <a:effectLst/>
                        </a:rPr>
                        <a:t>지원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sng" strike="noStrike" dirty="0">
                          <a:effectLst/>
                        </a:rPr>
                        <a:t>https://start.spring.io </a:t>
                      </a:r>
                      <a:r>
                        <a:rPr lang="ko-KR" altLang="en-US" sz="1800" u="sng" strike="noStrike" dirty="0">
                          <a:effectLst/>
                        </a:rPr>
                        <a:t>에서 손쉽게 </a:t>
                      </a:r>
                      <a:r>
                        <a:rPr lang="ko-KR" altLang="en-US" sz="1800" u="sng" strike="noStrike" dirty="0" err="1">
                          <a:effectLst/>
                        </a:rPr>
                        <a:t>프로젝프</a:t>
                      </a:r>
                      <a:r>
                        <a:rPr lang="ko-KR" altLang="en-US" sz="1800" u="sng" strike="noStrike" dirty="0">
                          <a:effectLst/>
                        </a:rPr>
                        <a:t> 생성</a:t>
                      </a:r>
                      <a:endParaRPr lang="ko-KR" alt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339" marR="15339" marT="15339" marB="0" anchor="ctr"/>
                </a:tc>
                <a:extLst>
                  <a:ext uri="{0D108BD9-81ED-4DB2-BD59-A6C34878D82A}">
                    <a16:rowId xmlns:a16="http://schemas.microsoft.com/office/drawing/2014/main" val="293196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스프링부트</a:t>
            </a:r>
            <a:r>
              <a:rPr lang="ko-KR" altLang="ko-KR" dirty="0"/>
              <a:t> 비교</a:t>
            </a:r>
            <a:br>
              <a:rPr lang="ko-KR" altLang="ko-KR" dirty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831587"/>
              </p:ext>
            </p:extLst>
          </p:nvPr>
        </p:nvGraphicFramePr>
        <p:xfrm>
          <a:off x="1081314" y="1690688"/>
          <a:ext cx="5791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724">
                  <a:extLst>
                    <a:ext uri="{9D8B030D-6E8A-4147-A177-3AD203B41FA5}">
                      <a16:colId xmlns:a16="http://schemas.microsoft.com/office/drawing/2014/main" val="3642316170"/>
                    </a:ext>
                  </a:extLst>
                </a:gridCol>
                <a:gridCol w="2119738">
                  <a:extLst>
                    <a:ext uri="{9D8B030D-6E8A-4147-A177-3AD203B41FA5}">
                      <a16:colId xmlns:a16="http://schemas.microsoft.com/office/drawing/2014/main" val="2340870046"/>
                    </a:ext>
                  </a:extLst>
                </a:gridCol>
                <a:gridCol w="2119738">
                  <a:extLst>
                    <a:ext uri="{9D8B030D-6E8A-4147-A177-3AD203B41FA5}">
                      <a16:colId xmlns:a16="http://schemas.microsoft.com/office/drawing/2014/main" val="383587294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스프링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스프링부트</a:t>
                      </a:r>
                      <a:r>
                        <a:rPr lang="ko-KR" altLang="en-US" sz="1100" u="none" strike="noStrike" dirty="0">
                          <a:effectLst/>
                        </a:rPr>
                        <a:t> 비교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7616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항목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스프링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Spring)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스프링 부트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Spring Boot)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736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웹 애플리케이션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스프링 개발을 간편하게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894807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특징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IoC, DI, AOP, PSA, POJO </a:t>
                      </a:r>
                      <a:r>
                        <a:rPr lang="ko-KR" altLang="en-US" sz="1100" u="none" strike="noStrike">
                          <a:effectLst/>
                        </a:rPr>
                        <a:t>지향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자동 설정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내장 톰캣</a:t>
                      </a:r>
                      <a:r>
                        <a:rPr lang="en-US" altLang="ko-KR" sz="1100" u="none" strike="noStrike">
                          <a:effectLst/>
                        </a:rPr>
                        <a:t>, JAR </a:t>
                      </a:r>
                      <a:r>
                        <a:rPr lang="ko-KR" altLang="en-US" sz="1100" u="none" strike="noStrike">
                          <a:effectLst/>
                        </a:rPr>
                        <a:t>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4896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복잡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직접 설정 필요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자동 설정 제공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49944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실행 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외부 </a:t>
                      </a:r>
                      <a:r>
                        <a:rPr lang="en-US" sz="1100" u="none" strike="noStrike">
                          <a:effectLst/>
                        </a:rPr>
                        <a:t>WAS </a:t>
                      </a:r>
                      <a:r>
                        <a:rPr lang="ko-KR" altLang="en-US" sz="1100" u="none" strike="noStrike">
                          <a:effectLst/>
                        </a:rPr>
                        <a:t>필요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내장 </a:t>
                      </a:r>
                      <a:r>
                        <a:rPr lang="en-US" sz="1100" u="none" strike="noStrike">
                          <a:effectLst/>
                        </a:rPr>
                        <a:t>WAS</a:t>
                      </a:r>
                      <a:r>
                        <a:rPr lang="ko-KR" altLang="en-US" sz="1100" u="none" strike="noStrike">
                          <a:effectLst/>
                        </a:rPr>
                        <a:t>로 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345859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학습 난이도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</a:t>
                      </a:r>
                      <a:r>
                        <a:rPr lang="en-US" altLang="ko-KR" sz="1100" u="none" strike="noStrike">
                          <a:effectLst/>
                        </a:rPr>
                        <a:t>~</a:t>
                      </a:r>
                      <a:r>
                        <a:rPr lang="ko-KR" altLang="en-US" sz="1100" u="none" strike="noStrike">
                          <a:effectLst/>
                        </a:rPr>
                        <a:t>어려움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상대적으로 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509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404685"/>
              </p:ext>
            </p:extLst>
          </p:nvPr>
        </p:nvGraphicFramePr>
        <p:xfrm>
          <a:off x="838200" y="2387372"/>
          <a:ext cx="10050366" cy="3263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4860">
                  <a:extLst>
                    <a:ext uri="{9D8B030D-6E8A-4147-A177-3AD203B41FA5}">
                      <a16:colId xmlns:a16="http://schemas.microsoft.com/office/drawing/2014/main" val="1959876768"/>
                    </a:ext>
                  </a:extLst>
                </a:gridCol>
                <a:gridCol w="6765506">
                  <a:extLst>
                    <a:ext uri="{9D8B030D-6E8A-4147-A177-3AD203B41FA5}">
                      <a16:colId xmlns:a16="http://schemas.microsoft.com/office/drawing/2014/main" val="2911234269"/>
                    </a:ext>
                  </a:extLst>
                </a:gridCol>
              </a:tblGrid>
              <a:tr h="37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>
                          <a:effectLst/>
                        </a:rPr>
                        <a:t>Spring Framework</a:t>
                      </a:r>
                      <a:r>
                        <a:rPr lang="ko-KR" altLang="en-US" sz="1700" u="none" strike="noStrike">
                          <a:effectLst/>
                        </a:rPr>
                        <a:t>의 주요 모듈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4284784762"/>
                  </a:ext>
                </a:extLst>
              </a:tr>
              <a:tr h="358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>
                          <a:effectLst/>
                        </a:rPr>
                        <a:t>모듈</a:t>
                      </a:r>
                      <a:endParaRPr lang="ko-KR" alt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>
                          <a:effectLst/>
                        </a:rPr>
                        <a:t>설명</a:t>
                      </a:r>
                      <a:endParaRPr lang="ko-KR" alt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3607546537"/>
                  </a:ext>
                </a:extLst>
              </a:tr>
              <a:tr h="35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Spring Core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900" u="none" strike="noStrike">
                          <a:effectLst/>
                        </a:rPr>
                        <a:t>핵심 </a:t>
                      </a:r>
                      <a:r>
                        <a:rPr lang="en-US" sz="1900" u="none" strike="noStrike">
                          <a:effectLst/>
                        </a:rPr>
                        <a:t>IOC </a:t>
                      </a:r>
                      <a:r>
                        <a:rPr lang="ko-KR" altLang="en-US" sz="1900" u="none" strike="noStrike">
                          <a:effectLst/>
                        </a:rPr>
                        <a:t>컨테이너 </a:t>
                      </a:r>
                      <a:r>
                        <a:rPr lang="en-US" altLang="ko-KR" sz="1900" u="none" strike="noStrike">
                          <a:effectLst/>
                        </a:rPr>
                        <a:t>(</a:t>
                      </a:r>
                      <a:r>
                        <a:rPr lang="en-US" sz="1900" u="none" strike="noStrike">
                          <a:effectLst/>
                        </a:rPr>
                        <a:t>Bean Factory)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1468155280"/>
                  </a:ext>
                </a:extLst>
              </a:tr>
              <a:tr h="35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Spring Context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900" u="none" strike="noStrike">
                          <a:effectLst/>
                        </a:rPr>
                        <a:t>설정</a:t>
                      </a:r>
                      <a:r>
                        <a:rPr lang="en-US" altLang="ko-KR" sz="1900" u="none" strike="noStrike">
                          <a:effectLst/>
                        </a:rPr>
                        <a:t>, </a:t>
                      </a:r>
                      <a:r>
                        <a:rPr lang="ko-KR" altLang="en-US" sz="1900" u="none" strike="noStrike">
                          <a:effectLst/>
                        </a:rPr>
                        <a:t>리소스 로딩</a:t>
                      </a:r>
                      <a:r>
                        <a:rPr lang="en-US" altLang="ko-KR" sz="1900" u="none" strike="noStrike">
                          <a:effectLst/>
                        </a:rPr>
                        <a:t>, </a:t>
                      </a:r>
                      <a:r>
                        <a:rPr lang="ko-KR" altLang="en-US" sz="1900" u="none" strike="noStrike">
                          <a:effectLst/>
                        </a:rPr>
                        <a:t>국제화 등 기능</a:t>
                      </a:r>
                      <a:endParaRPr lang="ko-KR" alt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1852947078"/>
                  </a:ext>
                </a:extLst>
              </a:tr>
              <a:tr h="35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Spring AOP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900" u="none" strike="noStrike">
                          <a:effectLst/>
                        </a:rPr>
                        <a:t>관점 지향 프로그래밍 지원</a:t>
                      </a:r>
                      <a:endParaRPr lang="ko-KR" alt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4142142539"/>
                  </a:ext>
                </a:extLst>
              </a:tr>
              <a:tr h="35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Spring DAO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900" u="none" strike="noStrike">
                          <a:effectLst/>
                        </a:rPr>
                        <a:t>DB </a:t>
                      </a:r>
                      <a:r>
                        <a:rPr lang="ko-KR" altLang="en-US" sz="1900" u="none" strike="noStrike">
                          <a:effectLst/>
                        </a:rPr>
                        <a:t>접근 계층 </a:t>
                      </a:r>
                      <a:r>
                        <a:rPr lang="en-US" altLang="ko-KR" sz="1900" u="none" strike="noStrike">
                          <a:effectLst/>
                        </a:rPr>
                        <a:t>(JDBC </a:t>
                      </a:r>
                      <a:r>
                        <a:rPr lang="ko-KR" altLang="en-US" sz="1900" u="none" strike="noStrike">
                          <a:effectLst/>
                        </a:rPr>
                        <a:t>연동 간소화</a:t>
                      </a:r>
                      <a:r>
                        <a:rPr lang="en-US" altLang="ko-KR" sz="1900" u="none" strike="noStrike">
                          <a:effectLst/>
                        </a:rPr>
                        <a:t>)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2276690333"/>
                  </a:ext>
                </a:extLst>
              </a:tr>
              <a:tr h="35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Spring ORM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Hibernate, MyBatis </a:t>
                      </a:r>
                      <a:r>
                        <a:rPr lang="ko-KR" altLang="en-US" sz="1900" u="none" strike="noStrike">
                          <a:effectLst/>
                        </a:rPr>
                        <a:t>등 </a:t>
                      </a:r>
                      <a:r>
                        <a:rPr lang="en-US" sz="1900" u="none" strike="noStrike">
                          <a:effectLst/>
                        </a:rPr>
                        <a:t>ORM </a:t>
                      </a:r>
                      <a:r>
                        <a:rPr lang="ko-KR" altLang="en-US" sz="1900" u="none" strike="noStrike">
                          <a:effectLst/>
                        </a:rPr>
                        <a:t>통합 지원</a:t>
                      </a:r>
                      <a:endParaRPr lang="ko-KR" alt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2975236467"/>
                  </a:ext>
                </a:extLst>
              </a:tr>
              <a:tr h="358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Spring Web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900" u="none" strike="noStrike">
                          <a:effectLst/>
                        </a:rPr>
                        <a:t>웹 관련 기능 제공 </a:t>
                      </a:r>
                      <a:r>
                        <a:rPr lang="en-US" altLang="ko-KR" sz="1900" u="none" strike="noStrike">
                          <a:effectLst/>
                        </a:rPr>
                        <a:t>(Servlet </a:t>
                      </a:r>
                      <a:r>
                        <a:rPr lang="ko-KR" altLang="en-US" sz="1900" u="none" strike="noStrike">
                          <a:effectLst/>
                        </a:rPr>
                        <a:t>지원 등</a:t>
                      </a:r>
                      <a:r>
                        <a:rPr lang="en-US" altLang="ko-KR" sz="1900" u="none" strike="noStrike">
                          <a:effectLst/>
                        </a:rPr>
                        <a:t>)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1800149253"/>
                  </a:ext>
                </a:extLst>
              </a:tr>
              <a:tr h="37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Spring MVC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900" u="none" strike="noStrike" dirty="0">
                          <a:effectLst/>
                        </a:rPr>
                        <a:t>완전한 웹 </a:t>
                      </a:r>
                      <a:r>
                        <a:rPr lang="en-US" altLang="ko-KR" sz="1900" u="none" strike="noStrike" dirty="0">
                          <a:effectLst/>
                        </a:rPr>
                        <a:t>MVC </a:t>
                      </a:r>
                      <a:r>
                        <a:rPr lang="ko-KR" altLang="en-US" sz="1900" u="none" strike="noStrike" dirty="0">
                          <a:effectLst/>
                        </a:rPr>
                        <a:t>구현 지원</a:t>
                      </a:r>
                      <a:endParaRPr lang="ko-KR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316" marR="16316" marT="16316" marB="0" anchor="ctr"/>
                </a:tc>
                <a:extLst>
                  <a:ext uri="{0D108BD9-81ED-4DB2-BD59-A6C34878D82A}">
                    <a16:rowId xmlns:a16="http://schemas.microsoft.com/office/drawing/2014/main" val="262989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11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15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와이드스크린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스프링</vt:lpstr>
      <vt:lpstr>스프링부트</vt:lpstr>
      <vt:lpstr>스프링 스프링부트 비교 </vt:lpstr>
      <vt:lpstr>Spring Framework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1</cp:revision>
  <dcterms:created xsi:type="dcterms:W3CDTF">2025-09-30T01:19:08Z</dcterms:created>
  <dcterms:modified xsi:type="dcterms:W3CDTF">2025-09-30T01:19:12Z</dcterms:modified>
</cp:coreProperties>
</file>