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66" r:id="rId7"/>
    <p:sldId id="272" r:id="rId8"/>
    <p:sldId id="271" r:id="rId9"/>
    <p:sldId id="275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56"/>
    <a:srgbClr val="E2B7BA"/>
    <a:srgbClr val="D8A229"/>
    <a:srgbClr val="DE6C00"/>
    <a:srgbClr val="997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1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3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CD807-B2F5-584A-A2CD-A4597EF1B2EE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7857B-EF86-0745-8D53-CE392759AD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400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7857B-EF86-0745-8D53-CE392759ADC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33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7857B-EF86-0745-8D53-CE392759ADC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77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7857B-EF86-0745-8D53-CE392759ADC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852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7857B-EF86-0745-8D53-CE392759ADC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210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7857B-EF86-0745-8D53-CE392759ADC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2792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7857B-EF86-0745-8D53-CE392759ADC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12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7857B-EF86-0745-8D53-CE392759ADC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0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7857B-EF86-0745-8D53-CE392759ADC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131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7857B-EF86-0745-8D53-CE392759ADC1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756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A0231-0B09-0747-B727-92AFBC4B8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5BE0D-607B-D843-B356-00FBE7342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FE07A-BBAF-3F4D-9F3F-CA64EA2C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0E724-C0FC-374B-A9CA-6A625CA5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81FC4-D197-9F46-9DB6-F3B6D2E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3D5-A247-4843-A362-AC70289E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3F4670-5634-BE4E-89AF-6558BE99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71732-899E-414B-B8C6-0C0FA455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64A71-09E1-714F-B16C-6DC60624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0E8E4-04C7-2546-8033-CA97E121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241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2F68DA-2071-3A4E-B9EB-20B4DFB7E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9CFDA-DBEA-B247-BF0C-2F77DAF74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07BEE-E501-904F-A8DA-C2D48B88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7DF3A-CCAC-7544-B198-13D4C3E3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4D5B7-1720-974E-8C03-3DD9ABB9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357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D758E-AB49-FC4A-862C-F433FC05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E554E-4545-3543-8B8A-F8AE9A06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1636E-58A9-9B41-87DE-E3981F88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D51DC-38BE-2348-ADB2-8206BF89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FEA6-C5FA-FE4B-9205-447C97BA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2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18B0-D5A4-8F46-870B-32E6ADF4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77E2E-154A-7F4C-ACC1-53457C4E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6CFDA-61DE-434D-B9B0-5E819A7A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020B4-D4FD-DE49-8CA3-A6C27E4B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9CC52-DEF7-C843-8F9A-90A342C9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79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59884-EAC3-0F41-8411-C190C468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62B39-34A9-654E-AA68-88E69C01D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FFFF1-CFDC-A04D-ACF7-4E0F730F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634FD-AD9D-C045-9F23-1C971A23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E2C9D-055C-8843-8278-63362BBB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B1751-BD20-D84D-B693-B18F3BF1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2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020E-95B0-6146-8476-342B3F71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769A1-3572-284F-ABDA-780412A0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4AD0C-ECDD-2040-9016-3598E60D4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2804B6-3F36-6244-9C5B-B670C935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5B22C9-69C8-2F49-A2AF-C53D26FA4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828830-CF58-2640-B786-77FD85A3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56050-4FA4-0440-935D-797C81F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C6931-F70F-3940-B54B-1B4B310D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4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8D132-417D-9B4F-B5D0-428BFE4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25E0FE-9FA2-C245-AF2C-5EECFBF8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839ACB-A2B1-614C-AFE4-38075CD7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830714-FCAD-BA4C-8AFD-9976F9A0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83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0E377C-0709-DA4B-9FDE-73A33065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E9DF6B-2392-1A48-A392-47B3876E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0E2B0-665D-F344-B9EF-BF187320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90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92D18-65AD-2B45-8306-4CA69DFE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7ADCF-415A-8446-87C4-D8025A7E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3BA75-9B7C-CC4C-9F42-65175FC20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B5A45-8039-5F47-ADFF-AEE72D27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3008C-E1B3-F141-9DD1-F07CF99E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C7D98-18C8-4641-B8CE-E0FE8F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0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B03C-D21C-6346-9562-9E935507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81F381-366E-7542-8E36-37C909866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B4C78-8084-BE4A-8DAC-857C84990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747AC-4887-8048-BDE1-AC381BB6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3E42D-44E8-324B-B24F-0B272413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70E10A-63D2-F04A-BC4F-552DCF3B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42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C3CAD2-3334-8448-B342-1DC61828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5B853-9C0C-9143-91CE-BAD16FF31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48386-A2A8-1243-B547-787F2CCB0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B1FF-EF51-2A42-B723-AB526109E626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84B-7B27-D145-8A2A-6D348846B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E6784-BB50-5448-B042-857CF6F32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6A49-066E-EC4B-A534-1BC754EE4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68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잔디, 플레이어, 쥐고있는, 법원이(가) 표시된 사진&#10;&#10;자동 생성된 설명">
            <a:extLst>
              <a:ext uri="{FF2B5EF4-FFF2-40B4-BE49-F238E27FC236}">
                <a16:creationId xmlns:a16="http://schemas.microsoft.com/office/drawing/2014/main" id="{551A57AC-2EE1-E04B-A938-C1F9E886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41395">
            <a:off x="4017233" y="2164407"/>
            <a:ext cx="4017718" cy="1248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5A1AF-CD4E-AB40-BB03-1EEB274970D8}"/>
              </a:ext>
            </a:extLst>
          </p:cNvPr>
          <p:cNvSpPr txBox="1"/>
          <p:nvPr/>
        </p:nvSpPr>
        <p:spPr>
          <a:xfrm>
            <a:off x="7059683" y="4265928"/>
            <a:ext cx="30732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하민수 </a:t>
            </a:r>
            <a:r>
              <a:rPr kumimoji="1" lang="en-US" altLang="ko-KR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2014038422</a:t>
            </a:r>
          </a:p>
          <a:p>
            <a:pPr algn="ctr"/>
            <a:r>
              <a:rPr kumimoji="1" lang="ko-KR" altLang="en-US" sz="20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김건기</a:t>
            </a:r>
            <a:r>
              <a:rPr kumimoji="1" lang="ko-KR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 </a:t>
            </a:r>
            <a:r>
              <a:rPr kumimoji="1" lang="en-US" altLang="ko-KR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2014037801</a:t>
            </a:r>
          </a:p>
          <a:p>
            <a:pPr algn="ctr"/>
            <a:r>
              <a:rPr kumimoji="1" lang="ko-KR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백승헌 </a:t>
            </a:r>
            <a:r>
              <a:rPr kumimoji="1" lang="en-US" altLang="ko-KR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2013043241</a:t>
            </a:r>
          </a:p>
          <a:p>
            <a:pPr algn="ctr"/>
            <a:r>
              <a:rPr kumimoji="1" lang="ko-KR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조용일 </a:t>
            </a:r>
            <a:r>
              <a:rPr kumimoji="1" lang="en-US" altLang="ko-KR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2014038340</a:t>
            </a:r>
            <a:endParaRPr kumimoji="1" lang="ko-KR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DXPnMStd" panose="02020600000000000000" pitchFamily="18" charset="-127"/>
              <a:ea typeface="DXPnMStd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92FF5D-DE8A-BB4C-85C7-EAEC24C021A5}"/>
              </a:ext>
            </a:extLst>
          </p:cNvPr>
          <p:cNvSpPr/>
          <p:nvPr/>
        </p:nvSpPr>
        <p:spPr>
          <a:xfrm>
            <a:off x="929640" y="807720"/>
            <a:ext cx="289560" cy="2895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0CBA36-D999-3E4D-A601-270EC65C211A}"/>
              </a:ext>
            </a:extLst>
          </p:cNvPr>
          <p:cNvSpPr/>
          <p:nvPr/>
        </p:nvSpPr>
        <p:spPr>
          <a:xfrm>
            <a:off x="10214330" y="4396182"/>
            <a:ext cx="793471" cy="7934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DAD710-7B80-6940-BEB0-4CDF9A8EC3E3}"/>
              </a:ext>
            </a:extLst>
          </p:cNvPr>
          <p:cNvSpPr/>
          <p:nvPr/>
        </p:nvSpPr>
        <p:spPr>
          <a:xfrm>
            <a:off x="-209830" y="4695880"/>
            <a:ext cx="793471" cy="793471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9EFE1-090C-D645-996A-BCBC2986EA4A}"/>
              </a:ext>
            </a:extLst>
          </p:cNvPr>
          <p:cNvSpPr txBox="1"/>
          <p:nvPr/>
        </p:nvSpPr>
        <p:spPr>
          <a:xfrm rot="21298675">
            <a:off x="5293537" y="2180525"/>
            <a:ext cx="160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BM JUA_OTF" panose="02020603020101020101" pitchFamily="18" charset="-127"/>
                <a:ea typeface="BM JUA_OTF" panose="02020603020101020101" pitchFamily="18" charset="-127"/>
              </a:rPr>
              <a:t>AK!</a:t>
            </a:r>
            <a:endParaRPr kumimoji="1" lang="ko-KR" altLang="en-US" sz="6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BM JUA_OTF" panose="02020603020101020101" pitchFamily="18" charset="-127"/>
              <a:ea typeface="BM JUA_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05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1CF60C-24F8-5045-B2E7-803DDCF4B222}"/>
              </a:ext>
            </a:extLst>
          </p:cNvPr>
          <p:cNvSpPr/>
          <p:nvPr/>
        </p:nvSpPr>
        <p:spPr>
          <a:xfrm>
            <a:off x="930935" y="197483"/>
            <a:ext cx="1433884" cy="13212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06E5F-05FA-0348-9787-B7D277AD2746}"/>
              </a:ext>
            </a:extLst>
          </p:cNvPr>
          <p:cNvSpPr/>
          <p:nvPr/>
        </p:nvSpPr>
        <p:spPr>
          <a:xfrm>
            <a:off x="9804553" y="4457588"/>
            <a:ext cx="1791078" cy="16503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274E23F-051E-8C42-ADF7-6E655BCF1B59}"/>
              </a:ext>
            </a:extLst>
          </p:cNvPr>
          <p:cNvSpPr/>
          <p:nvPr/>
        </p:nvSpPr>
        <p:spPr>
          <a:xfrm>
            <a:off x="1314835" y="357174"/>
            <a:ext cx="9441779" cy="7921391"/>
          </a:xfrm>
          <a:prstGeom prst="roundRect">
            <a:avLst>
              <a:gd name="adj" fmla="val 108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>
                <a:latin typeface="+mn-ea"/>
              </a:rPr>
              <a:t>213123.png</a:t>
            </a:r>
            <a:endParaRPr kumimoji="1" lang="ko-KR" altLang="en-US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849A38-49E0-1E43-9DDC-2201F4D7871C}"/>
              </a:ext>
            </a:extLst>
          </p:cNvPr>
          <p:cNvSpPr/>
          <p:nvPr/>
        </p:nvSpPr>
        <p:spPr>
          <a:xfrm>
            <a:off x="1435386" y="4317870"/>
            <a:ext cx="651422" cy="65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69BDF-F260-AE46-AC1D-BE86F1300599}"/>
              </a:ext>
            </a:extLst>
          </p:cNvPr>
          <p:cNvSpPr txBox="1"/>
          <p:nvPr/>
        </p:nvSpPr>
        <p:spPr>
          <a:xfrm>
            <a:off x="2086808" y="1057077"/>
            <a:ext cx="2416046" cy="383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+mn-ea"/>
              </a:rPr>
              <a:t>마무리</a:t>
            </a:r>
            <a:endParaRPr kumimoji="1" lang="en-US" altLang="ko-KR" sz="3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+mn-ea"/>
              </a:rPr>
              <a:t>     </a:t>
            </a:r>
            <a:r>
              <a:rPr kumimoji="1" lang="en-US" altLang="ko-KR" sz="2400" dirty="0">
                <a:latin typeface="+mn-ea"/>
              </a:rPr>
              <a:t>1.</a:t>
            </a:r>
            <a:r>
              <a:rPr kumimoji="1" lang="ko-KR" altLang="en-US" sz="2400" dirty="0">
                <a:latin typeface="+mn-ea"/>
              </a:rPr>
              <a:t> 진행 과정</a:t>
            </a: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+mn-ea"/>
              </a:rPr>
              <a:t>     </a:t>
            </a:r>
            <a:r>
              <a:rPr kumimoji="1" lang="en-US" altLang="ko-KR" sz="2400" dirty="0">
                <a:latin typeface="+mn-ea"/>
              </a:rPr>
              <a:t>2.</a:t>
            </a:r>
            <a:r>
              <a:rPr kumimoji="1" lang="ko-KR" altLang="en-US" sz="2400" dirty="0">
                <a:latin typeface="+mn-ea"/>
              </a:rPr>
              <a:t> 향후 계획</a:t>
            </a:r>
            <a:endParaRPr kumimoji="1" lang="en-US" altLang="ko-KR" sz="2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7CADA0-E002-2247-B358-C4690D571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92" y="2258978"/>
            <a:ext cx="8940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638C86F3-D0B5-DA46-AABC-90CAE131358A}"/>
              </a:ext>
            </a:extLst>
          </p:cNvPr>
          <p:cNvGrpSpPr/>
          <p:nvPr/>
        </p:nvGrpSpPr>
        <p:grpSpPr>
          <a:xfrm>
            <a:off x="1528769" y="1879149"/>
            <a:ext cx="3034024" cy="578296"/>
            <a:chOff x="303296" y="1774899"/>
            <a:chExt cx="2656496" cy="578296"/>
          </a:xfrm>
        </p:grpSpPr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C7F11EA9-F47A-4444-94B2-A82AA37D2878}"/>
                </a:ext>
              </a:extLst>
            </p:cNvPr>
            <p:cNvSpPr/>
            <p:nvPr/>
          </p:nvSpPr>
          <p:spPr>
            <a:xfrm>
              <a:off x="303296" y="1774899"/>
              <a:ext cx="2656496" cy="578296"/>
            </a:xfrm>
            <a:prstGeom prst="roundRect">
              <a:avLst/>
            </a:prstGeom>
            <a:solidFill>
              <a:schemeClr val="bg1"/>
            </a:solidFill>
            <a:ln w="254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C75CC1-E54F-9046-A6E3-C303523D60F3}"/>
                </a:ext>
              </a:extLst>
            </p:cNvPr>
            <p:cNvSpPr txBox="1"/>
            <p:nvPr/>
          </p:nvSpPr>
          <p:spPr>
            <a:xfrm>
              <a:off x="537180" y="1802437"/>
              <a:ext cx="2188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800" spc="300" dirty="0">
                  <a:latin typeface="+mj-lt"/>
                  <a:ea typeface="DXPnMStd" panose="02020600000000000000" pitchFamily="18" charset="-127"/>
                </a:rPr>
                <a:t>과제 설명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3D769C-D7EF-9845-AF40-5CD570DE9667}"/>
              </a:ext>
            </a:extLst>
          </p:cNvPr>
          <p:cNvSpPr txBox="1"/>
          <p:nvPr/>
        </p:nvSpPr>
        <p:spPr>
          <a:xfrm>
            <a:off x="5416705" y="541429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spc="300" dirty="0">
                <a:latin typeface="+mj-lt"/>
                <a:ea typeface="DXPnMStd" panose="02020600000000000000" pitchFamily="18" charset="-127"/>
              </a:rPr>
              <a:t>목차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7194ED2-AC43-1D43-91AF-6DA7B2A92F6D}"/>
              </a:ext>
            </a:extLst>
          </p:cNvPr>
          <p:cNvCxnSpPr>
            <a:cxnSpLocks/>
          </p:cNvCxnSpPr>
          <p:nvPr/>
        </p:nvCxnSpPr>
        <p:spPr>
          <a:xfrm>
            <a:off x="0" y="894461"/>
            <a:ext cx="52686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23C8B3E8-AF2B-9643-8B80-F80F2F82C955}"/>
              </a:ext>
            </a:extLst>
          </p:cNvPr>
          <p:cNvCxnSpPr>
            <a:cxnSpLocks/>
          </p:cNvCxnSpPr>
          <p:nvPr/>
        </p:nvCxnSpPr>
        <p:spPr>
          <a:xfrm>
            <a:off x="6923310" y="900801"/>
            <a:ext cx="52686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C22E2D6-E534-D147-917D-648CAC8C44A7}"/>
              </a:ext>
            </a:extLst>
          </p:cNvPr>
          <p:cNvGrpSpPr/>
          <p:nvPr/>
        </p:nvGrpSpPr>
        <p:grpSpPr>
          <a:xfrm>
            <a:off x="1528768" y="3364135"/>
            <a:ext cx="3034024" cy="578296"/>
            <a:chOff x="303296" y="1774899"/>
            <a:chExt cx="2656496" cy="578296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965F8B91-695B-1640-9E52-53A708169DDD}"/>
                </a:ext>
              </a:extLst>
            </p:cNvPr>
            <p:cNvSpPr/>
            <p:nvPr/>
          </p:nvSpPr>
          <p:spPr>
            <a:xfrm>
              <a:off x="303296" y="1774899"/>
              <a:ext cx="2656496" cy="578296"/>
            </a:xfrm>
            <a:prstGeom prst="roundRect">
              <a:avLst/>
            </a:prstGeom>
            <a:solidFill>
              <a:schemeClr val="bg1"/>
            </a:solidFill>
            <a:ln w="254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3E4084-A894-BB40-A389-E44DE18361BC}"/>
                </a:ext>
              </a:extLst>
            </p:cNvPr>
            <p:cNvSpPr txBox="1"/>
            <p:nvPr/>
          </p:nvSpPr>
          <p:spPr>
            <a:xfrm>
              <a:off x="378424" y="1802437"/>
              <a:ext cx="2506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800" spc="300" dirty="0">
                  <a:latin typeface="+mj-lt"/>
                  <a:ea typeface="DXPnMStd" panose="02020600000000000000" pitchFamily="18" charset="-127"/>
                </a:rPr>
                <a:t>기술 </a:t>
              </a:r>
              <a:r>
                <a:rPr kumimoji="1" lang="en-US" altLang="ko-KR" sz="2800" spc="300" dirty="0">
                  <a:latin typeface="+mj-lt"/>
                  <a:ea typeface="DXPnMStd" panose="02020600000000000000" pitchFamily="18" charset="-127"/>
                </a:rPr>
                <a:t>&amp;</a:t>
              </a:r>
              <a:r>
                <a:rPr kumimoji="1" lang="ko-KR" altLang="en-US" sz="2800" spc="300" dirty="0">
                  <a:latin typeface="+mj-lt"/>
                  <a:ea typeface="DXPnMStd" panose="02020600000000000000" pitchFamily="18" charset="-127"/>
                </a:rPr>
                <a:t> 과정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865EE1-9B7F-564B-8426-499B947252D2}"/>
              </a:ext>
            </a:extLst>
          </p:cNvPr>
          <p:cNvGrpSpPr/>
          <p:nvPr/>
        </p:nvGrpSpPr>
        <p:grpSpPr>
          <a:xfrm>
            <a:off x="1528768" y="5266653"/>
            <a:ext cx="3034024" cy="578296"/>
            <a:chOff x="303296" y="1774899"/>
            <a:chExt cx="2656496" cy="578296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15F13A2C-E0CD-2E41-92E4-EA2FA8375AE7}"/>
                </a:ext>
              </a:extLst>
            </p:cNvPr>
            <p:cNvSpPr/>
            <p:nvPr/>
          </p:nvSpPr>
          <p:spPr>
            <a:xfrm>
              <a:off x="303296" y="1774899"/>
              <a:ext cx="2656496" cy="578296"/>
            </a:xfrm>
            <a:prstGeom prst="roundRect">
              <a:avLst/>
            </a:prstGeom>
            <a:solidFill>
              <a:schemeClr val="bg1"/>
            </a:solidFill>
            <a:ln w="254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+mj-l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0202A3-3C4C-744B-8DEE-0C278C9261CC}"/>
                </a:ext>
              </a:extLst>
            </p:cNvPr>
            <p:cNvSpPr txBox="1"/>
            <p:nvPr/>
          </p:nvSpPr>
          <p:spPr>
            <a:xfrm>
              <a:off x="378424" y="1802437"/>
              <a:ext cx="2506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800" spc="300" dirty="0">
                  <a:latin typeface="+mj-lt"/>
                  <a:ea typeface="DXPnMStd" panose="02020600000000000000" pitchFamily="18" charset="-127"/>
                </a:rPr>
                <a:t>마무리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D010A9-3508-1240-983F-DF13995D88CB}"/>
              </a:ext>
            </a:extLst>
          </p:cNvPr>
          <p:cNvGrpSpPr/>
          <p:nvPr/>
        </p:nvGrpSpPr>
        <p:grpSpPr>
          <a:xfrm>
            <a:off x="5416266" y="1888671"/>
            <a:ext cx="5268689" cy="1268745"/>
            <a:chOff x="303296" y="1774899"/>
            <a:chExt cx="2656496" cy="578296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2F96D9F-EDFF-0F4D-92EB-B761CA62A047}"/>
                </a:ext>
              </a:extLst>
            </p:cNvPr>
            <p:cNvSpPr/>
            <p:nvPr/>
          </p:nvSpPr>
          <p:spPr>
            <a:xfrm>
              <a:off x="303296" y="1774899"/>
              <a:ext cx="2656496" cy="578296"/>
            </a:xfrm>
            <a:prstGeom prst="roundRect">
              <a:avLst/>
            </a:prstGeom>
            <a:solidFill>
              <a:schemeClr val="bg1"/>
            </a:solidFill>
            <a:ln w="254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6D22D2-6293-C244-B3A0-9BDE4AF19E51}"/>
                </a:ext>
              </a:extLst>
            </p:cNvPr>
            <p:cNvSpPr txBox="1"/>
            <p:nvPr/>
          </p:nvSpPr>
          <p:spPr>
            <a:xfrm>
              <a:off x="515568" y="1815463"/>
              <a:ext cx="2188727" cy="43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2000" spc="300" dirty="0">
                  <a:latin typeface="+mj-lt"/>
                  <a:ea typeface="DXPnMStd" panose="02020600000000000000" pitchFamily="18" charset="-127"/>
                </a:rPr>
                <a:t>구상도</a:t>
              </a:r>
              <a:endParaRPr kumimoji="1" lang="en-US" altLang="ko-KR" sz="2000" spc="300" dirty="0">
                <a:latin typeface="+mj-lt"/>
                <a:ea typeface="DXPnMStd" panose="02020600000000000000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2000" spc="300" dirty="0">
                  <a:latin typeface="+mj-lt"/>
                  <a:ea typeface="DXPnMStd" panose="02020600000000000000" pitchFamily="18" charset="-127"/>
                </a:rPr>
                <a:t>설명 및 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3E5FF4-6E53-3440-AD46-1D79A5F14736}"/>
              </a:ext>
            </a:extLst>
          </p:cNvPr>
          <p:cNvGrpSpPr/>
          <p:nvPr/>
        </p:nvGrpSpPr>
        <p:grpSpPr>
          <a:xfrm>
            <a:off x="5411504" y="3355530"/>
            <a:ext cx="5268689" cy="1686183"/>
            <a:chOff x="303296" y="1774899"/>
            <a:chExt cx="2656496" cy="578296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FA3BF955-3490-844B-AC90-60C1BA0E98AB}"/>
                </a:ext>
              </a:extLst>
            </p:cNvPr>
            <p:cNvSpPr/>
            <p:nvPr/>
          </p:nvSpPr>
          <p:spPr>
            <a:xfrm>
              <a:off x="303296" y="1774899"/>
              <a:ext cx="2656496" cy="578296"/>
            </a:xfrm>
            <a:prstGeom prst="roundRect">
              <a:avLst/>
            </a:prstGeom>
            <a:solidFill>
              <a:schemeClr val="bg1"/>
            </a:solidFill>
            <a:ln w="254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5E85A-0351-3E4B-B344-0D424B7E3040}"/>
                </a:ext>
              </a:extLst>
            </p:cNvPr>
            <p:cNvSpPr txBox="1"/>
            <p:nvPr/>
          </p:nvSpPr>
          <p:spPr>
            <a:xfrm>
              <a:off x="515568" y="1815463"/>
              <a:ext cx="927676" cy="486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2000" spc="300" dirty="0">
                  <a:latin typeface="+mj-lt"/>
                  <a:ea typeface="DXPnMStd" panose="02020600000000000000" pitchFamily="18" charset="-127"/>
                </a:rPr>
                <a:t>YOLO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R" sz="2000" spc="300" dirty="0">
                  <a:latin typeface="+mj-lt"/>
                  <a:ea typeface="DXPnMStd" panose="02020600000000000000" pitchFamily="18" charset="-127"/>
                </a:rPr>
                <a:t>Open GL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2000" spc="300" dirty="0">
                  <a:latin typeface="+mj-lt"/>
                  <a:ea typeface="DXPnMStd" panose="02020600000000000000" pitchFamily="18" charset="-127"/>
                </a:rPr>
                <a:t>녹화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67A6CC-AFF1-C241-AD37-E2C6B266180F}"/>
              </a:ext>
            </a:extLst>
          </p:cNvPr>
          <p:cNvGrpSpPr/>
          <p:nvPr/>
        </p:nvGrpSpPr>
        <p:grpSpPr>
          <a:xfrm>
            <a:off x="5421027" y="5265304"/>
            <a:ext cx="5268689" cy="1268745"/>
            <a:chOff x="303296" y="1774899"/>
            <a:chExt cx="2656496" cy="578296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D20E3746-A768-0246-B0DA-A16D3D1F517D}"/>
                </a:ext>
              </a:extLst>
            </p:cNvPr>
            <p:cNvSpPr/>
            <p:nvPr/>
          </p:nvSpPr>
          <p:spPr>
            <a:xfrm>
              <a:off x="303296" y="1774899"/>
              <a:ext cx="2656496" cy="578296"/>
            </a:xfrm>
            <a:prstGeom prst="roundRect">
              <a:avLst/>
            </a:prstGeom>
            <a:solidFill>
              <a:schemeClr val="bg1"/>
            </a:solidFill>
            <a:ln w="254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15124-95CA-5C45-987D-8AA0FBF40257}"/>
                </a:ext>
              </a:extLst>
            </p:cNvPr>
            <p:cNvSpPr txBox="1"/>
            <p:nvPr/>
          </p:nvSpPr>
          <p:spPr>
            <a:xfrm>
              <a:off x="515568" y="1815463"/>
              <a:ext cx="2188727" cy="43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2000" spc="300" dirty="0">
                  <a:latin typeface="+mj-lt"/>
                  <a:ea typeface="DXPnMStd" panose="02020600000000000000" pitchFamily="18" charset="-127"/>
                </a:rPr>
                <a:t>진행과정</a:t>
              </a:r>
              <a:endParaRPr kumimoji="1" lang="en-US" altLang="ko-KR" sz="2000" spc="300" dirty="0">
                <a:latin typeface="+mj-lt"/>
                <a:ea typeface="DXPnMStd" panose="02020600000000000000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2000" spc="300" dirty="0">
                  <a:latin typeface="+mj-lt"/>
                  <a:ea typeface="DXPnMStd" panose="02020600000000000000" pitchFamily="18" charset="-127"/>
                </a:rPr>
                <a:t>향후 계획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B55F58-6492-3A4E-8DC3-8DF7FD504FE2}"/>
              </a:ext>
            </a:extLst>
          </p:cNvPr>
          <p:cNvSpPr txBox="1"/>
          <p:nvPr/>
        </p:nvSpPr>
        <p:spPr>
          <a:xfrm>
            <a:off x="7601159" y="3442051"/>
            <a:ext cx="297626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spc="300" dirty="0">
                <a:latin typeface="+mj-lt"/>
                <a:ea typeface="DXPnMStd" panose="02020600000000000000" pitchFamily="18" charset="-127"/>
              </a:rPr>
              <a:t>당구대 자르기</a:t>
            </a:r>
            <a:endParaRPr kumimoji="1" lang="en-US" altLang="ko-KR" sz="2000" spc="300" dirty="0">
              <a:latin typeface="+mj-lt"/>
              <a:ea typeface="DXPnMStd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spc="300" dirty="0">
                <a:latin typeface="+mj-lt"/>
                <a:ea typeface="DXPnMStd" panose="02020600000000000000" pitchFamily="18" charset="-127"/>
              </a:rPr>
              <a:t>2D</a:t>
            </a:r>
            <a:r>
              <a:rPr kumimoji="1" lang="ko-KR" altLang="en-US" sz="2000" spc="300" dirty="0">
                <a:latin typeface="+mj-lt"/>
                <a:ea typeface="DXPnMStd" panose="02020600000000000000" pitchFamily="18" charset="-127"/>
              </a:rPr>
              <a:t> 이미지로 변환</a:t>
            </a:r>
          </a:p>
        </p:txBody>
      </p:sp>
    </p:spTree>
    <p:extLst>
      <p:ext uri="{BB962C8B-B14F-4D97-AF65-F5344CB8AC3E}">
        <p14:creationId xmlns:p14="http://schemas.microsoft.com/office/powerpoint/2010/main" val="254210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1CF60C-24F8-5045-B2E7-803DDCF4B222}"/>
              </a:ext>
            </a:extLst>
          </p:cNvPr>
          <p:cNvSpPr/>
          <p:nvPr/>
        </p:nvSpPr>
        <p:spPr>
          <a:xfrm>
            <a:off x="930935" y="197483"/>
            <a:ext cx="1433884" cy="13212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06E5F-05FA-0348-9787-B7D277AD2746}"/>
              </a:ext>
            </a:extLst>
          </p:cNvPr>
          <p:cNvSpPr/>
          <p:nvPr/>
        </p:nvSpPr>
        <p:spPr>
          <a:xfrm>
            <a:off x="9804553" y="4457588"/>
            <a:ext cx="1791078" cy="16503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274E23F-051E-8C42-ADF7-6E655BCF1B59}"/>
              </a:ext>
            </a:extLst>
          </p:cNvPr>
          <p:cNvSpPr/>
          <p:nvPr/>
        </p:nvSpPr>
        <p:spPr>
          <a:xfrm>
            <a:off x="1314835" y="357174"/>
            <a:ext cx="9441779" cy="7921391"/>
          </a:xfrm>
          <a:prstGeom prst="roundRect">
            <a:avLst>
              <a:gd name="adj" fmla="val 108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/>
              <a:t>213123.png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15020-945F-054E-BE13-05C7F52A6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19" y="2011680"/>
            <a:ext cx="6779277" cy="4671141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DC849A38-49E0-1E43-9DDC-2201F4D7871C}"/>
              </a:ext>
            </a:extLst>
          </p:cNvPr>
          <p:cNvSpPr/>
          <p:nvPr/>
        </p:nvSpPr>
        <p:spPr>
          <a:xfrm>
            <a:off x="1435386" y="4317870"/>
            <a:ext cx="651422" cy="65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69BDF-F260-AE46-AC1D-BE86F1300599}"/>
              </a:ext>
            </a:extLst>
          </p:cNvPr>
          <p:cNvSpPr txBox="1"/>
          <p:nvPr/>
        </p:nvSpPr>
        <p:spPr>
          <a:xfrm>
            <a:off x="2086808" y="1057077"/>
            <a:ext cx="1999265" cy="120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ea typeface="DXPnMStd" panose="02020600000000000000" pitchFamily="18" charset="-127"/>
              </a:rPr>
              <a:t>과제 설명</a:t>
            </a:r>
            <a:endParaRPr kumimoji="1" lang="en-US" altLang="ko-KR" sz="3200" b="1" dirty="0">
              <a:ea typeface="DXPnMStd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400" dirty="0">
                <a:ea typeface="DXPnMStd" panose="02020600000000000000" pitchFamily="18" charset="-127"/>
              </a:rPr>
              <a:t>     </a:t>
            </a:r>
            <a:r>
              <a:rPr kumimoji="1" lang="en-US" altLang="ko-KR" sz="2400" dirty="0">
                <a:ea typeface="DXPnMStd" panose="02020600000000000000" pitchFamily="18" charset="-127"/>
              </a:rPr>
              <a:t>1.</a:t>
            </a:r>
            <a:r>
              <a:rPr kumimoji="1" lang="ko-KR" altLang="en-US" sz="2400" dirty="0">
                <a:ea typeface="DXPnMStd" panose="02020600000000000000" pitchFamily="18" charset="-127"/>
              </a:rPr>
              <a:t> 구상도</a:t>
            </a:r>
            <a:endParaRPr kumimoji="1" lang="en-US" altLang="ko-KR" sz="2400" dirty="0">
              <a:ea typeface="DXPnMStd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96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1CF60C-24F8-5045-B2E7-803DDCF4B222}"/>
              </a:ext>
            </a:extLst>
          </p:cNvPr>
          <p:cNvSpPr/>
          <p:nvPr/>
        </p:nvSpPr>
        <p:spPr>
          <a:xfrm>
            <a:off x="930935" y="197483"/>
            <a:ext cx="1433884" cy="13212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06E5F-05FA-0348-9787-B7D277AD2746}"/>
              </a:ext>
            </a:extLst>
          </p:cNvPr>
          <p:cNvSpPr/>
          <p:nvPr/>
        </p:nvSpPr>
        <p:spPr>
          <a:xfrm>
            <a:off x="9804553" y="4457588"/>
            <a:ext cx="1791078" cy="16503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274E23F-051E-8C42-ADF7-6E655BCF1B59}"/>
              </a:ext>
            </a:extLst>
          </p:cNvPr>
          <p:cNvSpPr/>
          <p:nvPr/>
        </p:nvSpPr>
        <p:spPr>
          <a:xfrm>
            <a:off x="1314835" y="357174"/>
            <a:ext cx="9441779" cy="7921391"/>
          </a:xfrm>
          <a:prstGeom prst="roundRect">
            <a:avLst>
              <a:gd name="adj" fmla="val 108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/>
              <a:t>213123.png</a:t>
            </a:r>
            <a:endParaRPr kumimoji="1"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849A38-49E0-1E43-9DDC-2201F4D7871C}"/>
              </a:ext>
            </a:extLst>
          </p:cNvPr>
          <p:cNvSpPr/>
          <p:nvPr/>
        </p:nvSpPr>
        <p:spPr>
          <a:xfrm>
            <a:off x="1435386" y="4317870"/>
            <a:ext cx="651422" cy="65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69BDF-F260-AE46-AC1D-BE86F1300599}"/>
              </a:ext>
            </a:extLst>
          </p:cNvPr>
          <p:cNvSpPr txBox="1"/>
          <p:nvPr/>
        </p:nvSpPr>
        <p:spPr>
          <a:xfrm>
            <a:off x="2086808" y="1057077"/>
            <a:ext cx="2832827" cy="1067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ea typeface="DXPnMStd" panose="02020600000000000000" pitchFamily="18" charset="-127"/>
              </a:rPr>
              <a:t>과제 설명</a:t>
            </a:r>
            <a:endParaRPr kumimoji="1" lang="en-US" altLang="ko-KR" sz="3200" b="1" dirty="0">
              <a:ea typeface="DXPnMStd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ea typeface="DXPnMStd" panose="02020600000000000000" pitchFamily="18" charset="-127"/>
              </a:rPr>
              <a:t>     </a:t>
            </a:r>
            <a:r>
              <a:rPr kumimoji="1" lang="en-US" altLang="ko-KR" sz="2400" dirty="0">
                <a:ea typeface="DXPnMStd" panose="02020600000000000000" pitchFamily="18" charset="-127"/>
              </a:rPr>
              <a:t>2.</a:t>
            </a:r>
            <a:r>
              <a:rPr kumimoji="1" lang="ko-KR" altLang="en-US" sz="2400" dirty="0">
                <a:ea typeface="DXPnMStd" panose="02020600000000000000" pitchFamily="18" charset="-127"/>
              </a:rPr>
              <a:t> 설명 및 과정</a:t>
            </a:r>
            <a:endParaRPr kumimoji="1" lang="en-US" altLang="ko-KR" sz="2400" dirty="0">
              <a:ea typeface="DXPnMStd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97CA1-2555-904F-9214-7845A3791E99}"/>
              </a:ext>
            </a:extLst>
          </p:cNvPr>
          <p:cNvSpPr txBox="1"/>
          <p:nvPr/>
        </p:nvSpPr>
        <p:spPr>
          <a:xfrm>
            <a:off x="2824576" y="2238786"/>
            <a:ext cx="6371392" cy="354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옆면에서 촬영한 당구대의 상을 수직에서 찍은 것처럼 변환시킨다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과정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-</a:t>
            </a:r>
            <a:r>
              <a:rPr lang="ko-KR" altLang="en-US" dirty="0"/>
              <a:t> 당구대 옆면에서 촬영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-</a:t>
            </a:r>
            <a:r>
              <a:rPr lang="ko-KR" altLang="en-US" dirty="0"/>
              <a:t> 당구대 윗부분 자르기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자른 당구대를 </a:t>
            </a:r>
            <a:r>
              <a:rPr lang="en-US" altLang="ko-KR" dirty="0"/>
              <a:t>2</a:t>
            </a:r>
            <a:r>
              <a:rPr lang="en" altLang="ko-KR" dirty="0"/>
              <a:t>D </a:t>
            </a:r>
            <a:r>
              <a:rPr lang="ko-KR" altLang="en-US" dirty="0"/>
              <a:t>사진 직사각형으로 변형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녹화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09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1CF60C-24F8-5045-B2E7-803DDCF4B222}"/>
              </a:ext>
            </a:extLst>
          </p:cNvPr>
          <p:cNvSpPr/>
          <p:nvPr/>
        </p:nvSpPr>
        <p:spPr>
          <a:xfrm>
            <a:off x="930935" y="197483"/>
            <a:ext cx="1433884" cy="13212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06E5F-05FA-0348-9787-B7D277AD2746}"/>
              </a:ext>
            </a:extLst>
          </p:cNvPr>
          <p:cNvSpPr/>
          <p:nvPr/>
        </p:nvSpPr>
        <p:spPr>
          <a:xfrm>
            <a:off x="9804553" y="4457588"/>
            <a:ext cx="1791078" cy="16503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274E23F-051E-8C42-ADF7-6E655BCF1B59}"/>
              </a:ext>
            </a:extLst>
          </p:cNvPr>
          <p:cNvSpPr/>
          <p:nvPr/>
        </p:nvSpPr>
        <p:spPr>
          <a:xfrm>
            <a:off x="1314835" y="357174"/>
            <a:ext cx="9441779" cy="7921391"/>
          </a:xfrm>
          <a:prstGeom prst="roundRect">
            <a:avLst>
              <a:gd name="adj" fmla="val 108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/>
              <a:t>213123.png</a:t>
            </a:r>
            <a:endParaRPr kumimoji="1"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849A38-49E0-1E43-9DDC-2201F4D7871C}"/>
              </a:ext>
            </a:extLst>
          </p:cNvPr>
          <p:cNvSpPr/>
          <p:nvPr/>
        </p:nvSpPr>
        <p:spPr>
          <a:xfrm>
            <a:off x="1435386" y="4317870"/>
            <a:ext cx="651422" cy="65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81C88-E78C-3047-9F55-703AD791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345" y="2262985"/>
            <a:ext cx="7354167" cy="3880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8BF0E7-A1ED-5840-A7BA-D4B478BC5A73}"/>
              </a:ext>
            </a:extLst>
          </p:cNvPr>
          <p:cNvSpPr txBox="1"/>
          <p:nvPr/>
        </p:nvSpPr>
        <p:spPr>
          <a:xfrm>
            <a:off x="2086808" y="1057077"/>
            <a:ext cx="2465740" cy="120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ea typeface="DXPnMStd" panose="02020600000000000000" pitchFamily="18" charset="-127"/>
              </a:rPr>
              <a:t>기술 </a:t>
            </a:r>
            <a:r>
              <a:rPr kumimoji="1" lang="en-US" altLang="ko-KR" sz="3200" b="1" dirty="0">
                <a:ea typeface="DXPnMStd" panose="02020600000000000000" pitchFamily="18" charset="-127"/>
              </a:rPr>
              <a:t>&amp;</a:t>
            </a:r>
            <a:r>
              <a:rPr kumimoji="1" lang="ko-KR" altLang="en-US" sz="3200" b="1" dirty="0">
                <a:ea typeface="DXPnMStd" panose="02020600000000000000" pitchFamily="18" charset="-127"/>
              </a:rPr>
              <a:t> 설명</a:t>
            </a:r>
            <a:endParaRPr kumimoji="1" lang="en-US" altLang="ko-KR" sz="3200" b="1" dirty="0">
              <a:ea typeface="DXPnMStd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400" dirty="0">
                <a:ea typeface="DXPnMStd" panose="02020600000000000000" pitchFamily="18" charset="-127"/>
              </a:rPr>
              <a:t>     </a:t>
            </a:r>
            <a:r>
              <a:rPr kumimoji="1" lang="en-US" altLang="ko-KR" sz="2400" dirty="0">
                <a:ea typeface="DXPnMStd" panose="02020600000000000000" pitchFamily="18" charset="-127"/>
              </a:rPr>
              <a:t>1.</a:t>
            </a:r>
            <a:r>
              <a:rPr kumimoji="1" lang="ko-KR" altLang="en-US" sz="2400" dirty="0">
                <a:ea typeface="DXPnMStd" panose="02020600000000000000" pitchFamily="18" charset="-127"/>
              </a:rPr>
              <a:t> </a:t>
            </a:r>
            <a:r>
              <a:rPr kumimoji="1" lang="en-US" altLang="ko-KR" sz="2400" dirty="0">
                <a:ea typeface="DXPnMStd" panose="02020600000000000000" pitchFamily="18" charset="-127"/>
              </a:rPr>
              <a:t>YOLO</a:t>
            </a:r>
          </a:p>
        </p:txBody>
      </p:sp>
    </p:spTree>
    <p:extLst>
      <p:ext uri="{BB962C8B-B14F-4D97-AF65-F5344CB8AC3E}">
        <p14:creationId xmlns:p14="http://schemas.microsoft.com/office/powerpoint/2010/main" val="84158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1CF60C-24F8-5045-B2E7-803DDCF4B222}"/>
              </a:ext>
            </a:extLst>
          </p:cNvPr>
          <p:cNvSpPr/>
          <p:nvPr/>
        </p:nvSpPr>
        <p:spPr>
          <a:xfrm>
            <a:off x="930935" y="197483"/>
            <a:ext cx="1433884" cy="13212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06E5F-05FA-0348-9787-B7D277AD2746}"/>
              </a:ext>
            </a:extLst>
          </p:cNvPr>
          <p:cNvSpPr/>
          <p:nvPr/>
        </p:nvSpPr>
        <p:spPr>
          <a:xfrm>
            <a:off x="9804553" y="4457588"/>
            <a:ext cx="1791078" cy="16503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274E23F-051E-8C42-ADF7-6E655BCF1B59}"/>
              </a:ext>
            </a:extLst>
          </p:cNvPr>
          <p:cNvSpPr/>
          <p:nvPr/>
        </p:nvSpPr>
        <p:spPr>
          <a:xfrm>
            <a:off x="1314835" y="357174"/>
            <a:ext cx="9441779" cy="7921391"/>
          </a:xfrm>
          <a:prstGeom prst="roundRect">
            <a:avLst>
              <a:gd name="adj" fmla="val 108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/>
              <a:t>213123.png</a:t>
            </a:r>
            <a:endParaRPr kumimoji="1"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849A38-49E0-1E43-9DDC-2201F4D7871C}"/>
              </a:ext>
            </a:extLst>
          </p:cNvPr>
          <p:cNvSpPr/>
          <p:nvPr/>
        </p:nvSpPr>
        <p:spPr>
          <a:xfrm>
            <a:off x="1435386" y="4317870"/>
            <a:ext cx="651422" cy="65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453EB5-EA58-5E47-A131-F156F3C4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97" y="2211698"/>
            <a:ext cx="5015484" cy="4491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B8C25E-A53B-4A49-84F4-F6C6D163FA84}"/>
              </a:ext>
            </a:extLst>
          </p:cNvPr>
          <p:cNvSpPr txBox="1"/>
          <p:nvPr/>
        </p:nvSpPr>
        <p:spPr>
          <a:xfrm>
            <a:off x="6551622" y="4339173"/>
            <a:ext cx="4325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latin typeface="+mn-ea"/>
              </a:rPr>
              <a:t>YOLO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이용해 당구대 사진을 학습시켜</a:t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윗부분만 인식해 잘라서 </a:t>
            </a:r>
            <a:r>
              <a:rPr lang="en" altLang="ko-KR" dirty="0" err="1">
                <a:latin typeface="+mn-ea"/>
              </a:rPr>
              <a:t>png</a:t>
            </a:r>
            <a:r>
              <a:rPr lang="ko-KR" altLang="en-US" dirty="0">
                <a:latin typeface="+mn-ea"/>
              </a:rPr>
              <a:t>이미지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파일로 변환하도록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CFCCF-892B-F440-98FD-06DB6FCD99CC}"/>
              </a:ext>
            </a:extLst>
          </p:cNvPr>
          <p:cNvSpPr txBox="1"/>
          <p:nvPr/>
        </p:nvSpPr>
        <p:spPr>
          <a:xfrm>
            <a:off x="2086808" y="1057077"/>
            <a:ext cx="4063933" cy="120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ea typeface="DXPnMStd" panose="02020600000000000000" pitchFamily="18" charset="-127"/>
              </a:rPr>
              <a:t>기술 </a:t>
            </a:r>
            <a:r>
              <a:rPr kumimoji="1" lang="en-US" altLang="ko-KR" sz="3200" b="1" dirty="0">
                <a:ea typeface="DXPnMStd" panose="02020600000000000000" pitchFamily="18" charset="-127"/>
              </a:rPr>
              <a:t>&amp;</a:t>
            </a:r>
            <a:r>
              <a:rPr kumimoji="1" lang="ko-KR" altLang="en-US" sz="3200" b="1" dirty="0">
                <a:ea typeface="DXPnMStd" panose="02020600000000000000" pitchFamily="18" charset="-127"/>
              </a:rPr>
              <a:t> 설명</a:t>
            </a:r>
            <a:endParaRPr kumimoji="1" lang="en-US" altLang="ko-KR" sz="3200" b="1" dirty="0">
              <a:ea typeface="DXPnMStd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400" dirty="0">
                <a:ea typeface="DXPnMStd" panose="02020600000000000000" pitchFamily="18" charset="-127"/>
              </a:rPr>
              <a:t>     </a:t>
            </a:r>
            <a:r>
              <a:rPr kumimoji="1" lang="en-US" altLang="ko-KR" sz="2400" dirty="0">
                <a:ea typeface="DXPnMStd" panose="02020600000000000000" pitchFamily="18" charset="-127"/>
              </a:rPr>
              <a:t>2.</a:t>
            </a:r>
            <a:r>
              <a:rPr kumimoji="1" lang="ko-KR" altLang="en-US" sz="2400" dirty="0">
                <a:ea typeface="DXPnMStd" panose="02020600000000000000" pitchFamily="18" charset="-127"/>
              </a:rPr>
              <a:t> 당구대 윗부분 자르기</a:t>
            </a:r>
            <a:endParaRPr kumimoji="1" lang="en-US" altLang="ko-KR" sz="2400" dirty="0">
              <a:ea typeface="DXPnMStd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64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1CF60C-24F8-5045-B2E7-803DDCF4B222}"/>
              </a:ext>
            </a:extLst>
          </p:cNvPr>
          <p:cNvSpPr/>
          <p:nvPr/>
        </p:nvSpPr>
        <p:spPr>
          <a:xfrm>
            <a:off x="930935" y="197483"/>
            <a:ext cx="1433884" cy="13212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06E5F-05FA-0348-9787-B7D277AD2746}"/>
              </a:ext>
            </a:extLst>
          </p:cNvPr>
          <p:cNvSpPr/>
          <p:nvPr/>
        </p:nvSpPr>
        <p:spPr>
          <a:xfrm>
            <a:off x="9804553" y="4457588"/>
            <a:ext cx="1791078" cy="16503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274E23F-051E-8C42-ADF7-6E655BCF1B59}"/>
              </a:ext>
            </a:extLst>
          </p:cNvPr>
          <p:cNvSpPr/>
          <p:nvPr/>
        </p:nvSpPr>
        <p:spPr>
          <a:xfrm>
            <a:off x="1314835" y="357174"/>
            <a:ext cx="9441779" cy="7921391"/>
          </a:xfrm>
          <a:prstGeom prst="roundRect">
            <a:avLst>
              <a:gd name="adj" fmla="val 108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>
                <a:latin typeface="+mn-ea"/>
              </a:rPr>
              <a:t>213123.png</a:t>
            </a:r>
            <a:endParaRPr kumimoji="1" lang="ko-KR" altLang="en-US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849A38-49E0-1E43-9DDC-2201F4D7871C}"/>
              </a:ext>
            </a:extLst>
          </p:cNvPr>
          <p:cNvSpPr/>
          <p:nvPr/>
        </p:nvSpPr>
        <p:spPr>
          <a:xfrm>
            <a:off x="1435386" y="4317870"/>
            <a:ext cx="651422" cy="65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8E2F74-001D-0A4C-A699-0CED8E23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854" y="2262985"/>
            <a:ext cx="6018857" cy="4125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1A4FD9-7AC1-1740-9DB0-922387DC1F0B}"/>
              </a:ext>
            </a:extLst>
          </p:cNvPr>
          <p:cNvSpPr txBox="1"/>
          <p:nvPr/>
        </p:nvSpPr>
        <p:spPr>
          <a:xfrm>
            <a:off x="2086808" y="1057077"/>
            <a:ext cx="2465740" cy="120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+mn-ea"/>
              </a:rPr>
              <a:t>기술 </a:t>
            </a:r>
            <a:r>
              <a:rPr kumimoji="1" lang="en-US" altLang="ko-KR" sz="3200" b="1" dirty="0">
                <a:latin typeface="+mn-ea"/>
              </a:rPr>
              <a:t>&amp;</a:t>
            </a:r>
            <a:r>
              <a:rPr kumimoji="1" lang="ko-KR" altLang="en-US" sz="3200" b="1" dirty="0">
                <a:latin typeface="+mn-ea"/>
              </a:rPr>
              <a:t> 설명</a:t>
            </a:r>
            <a:endParaRPr kumimoji="1" lang="en-US" altLang="ko-KR" sz="32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400" dirty="0">
                <a:latin typeface="+mn-ea"/>
              </a:rPr>
              <a:t>     </a:t>
            </a:r>
            <a:r>
              <a:rPr kumimoji="1" lang="en-US" altLang="ko-KR" sz="2400" dirty="0">
                <a:latin typeface="+mn-ea"/>
              </a:rPr>
              <a:t>3.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-US" altLang="ko-KR" sz="2400" dirty="0">
                <a:latin typeface="+mn-ea"/>
              </a:rPr>
              <a:t>Open GL</a:t>
            </a:r>
          </a:p>
        </p:txBody>
      </p:sp>
    </p:spTree>
    <p:extLst>
      <p:ext uri="{BB962C8B-B14F-4D97-AF65-F5344CB8AC3E}">
        <p14:creationId xmlns:p14="http://schemas.microsoft.com/office/powerpoint/2010/main" val="260635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1CF60C-24F8-5045-B2E7-803DDCF4B222}"/>
              </a:ext>
            </a:extLst>
          </p:cNvPr>
          <p:cNvSpPr/>
          <p:nvPr/>
        </p:nvSpPr>
        <p:spPr>
          <a:xfrm>
            <a:off x="930935" y="197483"/>
            <a:ext cx="1433884" cy="13212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06E5F-05FA-0348-9787-B7D277AD2746}"/>
              </a:ext>
            </a:extLst>
          </p:cNvPr>
          <p:cNvSpPr/>
          <p:nvPr/>
        </p:nvSpPr>
        <p:spPr>
          <a:xfrm>
            <a:off x="9804553" y="4457588"/>
            <a:ext cx="1791078" cy="16503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274E23F-051E-8C42-ADF7-6E655BCF1B59}"/>
              </a:ext>
            </a:extLst>
          </p:cNvPr>
          <p:cNvSpPr/>
          <p:nvPr/>
        </p:nvSpPr>
        <p:spPr>
          <a:xfrm>
            <a:off x="1314835" y="357174"/>
            <a:ext cx="9441779" cy="7921391"/>
          </a:xfrm>
          <a:prstGeom prst="roundRect">
            <a:avLst>
              <a:gd name="adj" fmla="val 108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>
                <a:latin typeface="+mn-ea"/>
              </a:rPr>
              <a:t>213123.png</a:t>
            </a:r>
            <a:endParaRPr kumimoji="1" lang="ko-KR" altLang="en-US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849A38-49E0-1E43-9DDC-2201F4D7871C}"/>
              </a:ext>
            </a:extLst>
          </p:cNvPr>
          <p:cNvSpPr/>
          <p:nvPr/>
        </p:nvSpPr>
        <p:spPr>
          <a:xfrm>
            <a:off x="1435386" y="4317870"/>
            <a:ext cx="651422" cy="65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210D90-C5EE-7E43-8B8C-869B7BDF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84" y="2151212"/>
            <a:ext cx="4716942" cy="4612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4F04A-CE76-9D48-A2D6-FCDE6F155DCA}"/>
              </a:ext>
            </a:extLst>
          </p:cNvPr>
          <p:cNvSpPr txBox="1"/>
          <p:nvPr/>
        </p:nvSpPr>
        <p:spPr>
          <a:xfrm>
            <a:off x="2086808" y="1057077"/>
            <a:ext cx="6936514" cy="120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+mn-ea"/>
              </a:rPr>
              <a:t>기술 </a:t>
            </a:r>
            <a:r>
              <a:rPr kumimoji="1" lang="en-US" altLang="ko-KR" sz="3200" b="1" dirty="0">
                <a:latin typeface="+mn-ea"/>
              </a:rPr>
              <a:t>&amp;</a:t>
            </a:r>
            <a:r>
              <a:rPr kumimoji="1" lang="ko-KR" altLang="en-US" sz="3200" b="1" dirty="0">
                <a:latin typeface="+mn-ea"/>
              </a:rPr>
              <a:t> 설명</a:t>
            </a:r>
            <a:endParaRPr kumimoji="1" lang="en-US" altLang="ko-KR" sz="32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400" dirty="0">
                <a:latin typeface="+mn-ea"/>
              </a:rPr>
              <a:t>     </a:t>
            </a:r>
            <a:r>
              <a:rPr kumimoji="1" lang="en-US" altLang="ko-KR" sz="2400" dirty="0">
                <a:latin typeface="+mn-ea"/>
              </a:rPr>
              <a:t>4.</a:t>
            </a:r>
            <a:r>
              <a:rPr kumimoji="1" lang="ko-KR" altLang="en-US" sz="2400" dirty="0">
                <a:latin typeface="+mn-ea"/>
              </a:rPr>
              <a:t> 자른 당구대를 </a:t>
            </a:r>
            <a:r>
              <a:rPr kumimoji="1" lang="en-US" altLang="ko-KR" sz="2400" dirty="0">
                <a:latin typeface="+mn-ea"/>
              </a:rPr>
              <a:t>2D </a:t>
            </a:r>
            <a:r>
              <a:rPr kumimoji="1" lang="ko-KR" altLang="en-US" sz="2400" dirty="0">
                <a:latin typeface="+mn-ea"/>
              </a:rPr>
              <a:t>사진 직사각형으로 변형</a:t>
            </a:r>
            <a:endParaRPr kumimoji="1" lang="en-US" altLang="ko-KR" sz="2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8C25E-A53B-4A49-84F4-F6C6D163FA84}"/>
              </a:ext>
            </a:extLst>
          </p:cNvPr>
          <p:cNvSpPr txBox="1"/>
          <p:nvPr/>
        </p:nvSpPr>
        <p:spPr>
          <a:xfrm>
            <a:off x="6559953" y="3365415"/>
            <a:ext cx="3804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latin typeface="+mn-ea"/>
              </a:rPr>
              <a:t>OpenGL</a:t>
            </a:r>
            <a:r>
              <a:rPr lang="ko-KR" altLang="en-US" dirty="0">
                <a:latin typeface="+mn-ea"/>
              </a:rPr>
              <a:t>을 통해 선형 변환으로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비스듬하게 잘려진 직사각형으로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만들고</a:t>
            </a:r>
            <a:r>
              <a:rPr lang="en-US" altLang="ko-KR" dirty="0">
                <a:latin typeface="+mn-ea"/>
              </a:rPr>
              <a:t>, </a:t>
            </a:r>
          </a:p>
          <a:p>
            <a:r>
              <a:rPr lang="ko-KR" altLang="en-US" dirty="0">
                <a:latin typeface="+mn-ea"/>
              </a:rPr>
              <a:t>당구대를 </a:t>
            </a:r>
            <a:r>
              <a:rPr lang="en-US" altLang="ko-KR" dirty="0">
                <a:latin typeface="+mn-ea"/>
              </a:rPr>
              <a:t>2</a:t>
            </a:r>
            <a:r>
              <a:rPr lang="en" altLang="ko-KR" dirty="0">
                <a:latin typeface="+mn-ea"/>
              </a:rPr>
              <a:t>D </a:t>
            </a:r>
            <a:r>
              <a:rPr lang="ko-KR" altLang="en-US" dirty="0">
                <a:latin typeface="+mn-ea"/>
              </a:rPr>
              <a:t>애니메이션으로 변환 </a:t>
            </a:r>
          </a:p>
          <a:p>
            <a:endParaRPr kumimoji="1"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67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1CF60C-24F8-5045-B2E7-803DDCF4B222}"/>
              </a:ext>
            </a:extLst>
          </p:cNvPr>
          <p:cNvSpPr/>
          <p:nvPr/>
        </p:nvSpPr>
        <p:spPr>
          <a:xfrm>
            <a:off x="930935" y="197483"/>
            <a:ext cx="1433884" cy="13212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06E5F-05FA-0348-9787-B7D277AD2746}"/>
              </a:ext>
            </a:extLst>
          </p:cNvPr>
          <p:cNvSpPr/>
          <p:nvPr/>
        </p:nvSpPr>
        <p:spPr>
          <a:xfrm>
            <a:off x="9804553" y="4457588"/>
            <a:ext cx="1791078" cy="16503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274E23F-051E-8C42-ADF7-6E655BCF1B59}"/>
              </a:ext>
            </a:extLst>
          </p:cNvPr>
          <p:cNvSpPr/>
          <p:nvPr/>
        </p:nvSpPr>
        <p:spPr>
          <a:xfrm>
            <a:off x="1314835" y="357174"/>
            <a:ext cx="9441779" cy="7921391"/>
          </a:xfrm>
          <a:prstGeom prst="roundRect">
            <a:avLst>
              <a:gd name="adj" fmla="val 108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>
                <a:latin typeface="+mn-ea"/>
              </a:rPr>
              <a:t>213123.png</a:t>
            </a:r>
            <a:endParaRPr kumimoji="1" lang="ko-KR" altLang="en-US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849A38-49E0-1E43-9DDC-2201F4D7871C}"/>
              </a:ext>
            </a:extLst>
          </p:cNvPr>
          <p:cNvSpPr/>
          <p:nvPr/>
        </p:nvSpPr>
        <p:spPr>
          <a:xfrm>
            <a:off x="1435386" y="4317870"/>
            <a:ext cx="651422" cy="65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8C25E-A53B-4A49-84F4-F6C6D163FA84}"/>
              </a:ext>
            </a:extLst>
          </p:cNvPr>
          <p:cNvSpPr txBox="1"/>
          <p:nvPr/>
        </p:nvSpPr>
        <p:spPr>
          <a:xfrm>
            <a:off x="3011955" y="5388066"/>
            <a:ext cx="7069884" cy="731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" altLang="ko-KR" dirty="0">
                <a:latin typeface="+mn-ea"/>
              </a:rPr>
              <a:t>YOLO</a:t>
            </a:r>
            <a:r>
              <a:rPr lang="ko-KR" altLang="en-US" dirty="0">
                <a:latin typeface="+mn-ea"/>
              </a:rPr>
              <a:t>에서 프레임을 적용해 녹화하며 실시간 선형 변환을 한다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latin typeface="+mn-ea"/>
              </a:rPr>
              <a:t>길 자취 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73A114-36E7-C147-9433-63B7CC7C0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92" y="2178413"/>
            <a:ext cx="5524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E02633-19E4-0243-89B2-8A9C3FBCA89E}"/>
              </a:ext>
            </a:extLst>
          </p:cNvPr>
          <p:cNvSpPr txBox="1"/>
          <p:nvPr/>
        </p:nvSpPr>
        <p:spPr>
          <a:xfrm>
            <a:off x="2086808" y="1057077"/>
            <a:ext cx="2465740" cy="120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+mn-ea"/>
              </a:rPr>
              <a:t>기술 </a:t>
            </a:r>
            <a:r>
              <a:rPr kumimoji="1" lang="en-US" altLang="ko-KR" sz="3200" b="1" dirty="0">
                <a:latin typeface="+mn-ea"/>
              </a:rPr>
              <a:t>&amp;</a:t>
            </a:r>
            <a:r>
              <a:rPr kumimoji="1" lang="ko-KR" altLang="en-US" sz="3200" b="1" dirty="0">
                <a:latin typeface="+mn-ea"/>
              </a:rPr>
              <a:t> 설명</a:t>
            </a:r>
            <a:endParaRPr kumimoji="1" lang="en-US" altLang="ko-KR" sz="32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400" dirty="0">
                <a:latin typeface="+mn-ea"/>
              </a:rPr>
              <a:t>     </a:t>
            </a:r>
            <a:r>
              <a:rPr kumimoji="1" lang="en-US" altLang="ko-KR" sz="2400" dirty="0">
                <a:latin typeface="+mn-ea"/>
              </a:rPr>
              <a:t>5.</a:t>
            </a:r>
            <a:r>
              <a:rPr kumimoji="1" lang="ko-KR" altLang="en-US" sz="2400" dirty="0">
                <a:latin typeface="+mn-ea"/>
              </a:rPr>
              <a:t> 녹화</a:t>
            </a:r>
            <a:endParaRPr kumimoji="1"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54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48531</TotalTime>
  <Words>210</Words>
  <Application>Microsoft Macintosh PowerPoint</Application>
  <PresentationFormat>와이드스크린</PresentationFormat>
  <Paragraphs>71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BM JUA_OTF</vt:lpstr>
      <vt:lpstr>DXPnMStd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박소연</dc:creator>
  <cp:lastModifiedBy>조용일</cp:lastModifiedBy>
  <cp:revision>17</cp:revision>
  <dcterms:created xsi:type="dcterms:W3CDTF">2019-12-03T00:44:55Z</dcterms:created>
  <dcterms:modified xsi:type="dcterms:W3CDTF">2020-03-04T07:55:12Z</dcterms:modified>
</cp:coreProperties>
</file>