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2" r:id="rId7"/>
    <p:sldId id="272" r:id="rId8"/>
    <p:sldId id="273" r:id="rId9"/>
    <p:sldId id="285" r:id="rId10"/>
    <p:sldId id="263" r:id="rId11"/>
    <p:sldId id="276" r:id="rId12"/>
    <p:sldId id="277" r:id="rId13"/>
    <p:sldId id="266" r:id="rId14"/>
    <p:sldId id="264" r:id="rId15"/>
    <p:sldId id="265" r:id="rId16"/>
    <p:sldId id="271" r:id="rId17"/>
    <p:sldId id="278" r:id="rId18"/>
    <p:sldId id="261" r:id="rId19"/>
    <p:sldId id="279" r:id="rId20"/>
    <p:sldId id="28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96E22-D056-47AF-AD40-5D5EAD13B97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786DC-B7A0-4E44-A20A-BF6A36D574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A47DA9F-2104-418C-B09E-23F20E99C52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68239-0090-4911-B041-C539EED73C9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7DA9F-2104-418C-B09E-23F20E99C52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68239-0090-4911-B041-C539EED73C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86688" y="1443257"/>
            <a:ext cx="11924927" cy="9997069"/>
          </a:xfrm>
          <a:prstGeom prst="rect">
            <a:avLst/>
          </a:prstGeom>
        </p:spPr>
      </p:pic>
      <p:sp>
        <p:nvSpPr>
          <p:cNvPr id="25" name="TextBox 24"/>
          <p:cNvSpPr txBox="1"/>
          <p:nvPr/>
        </p:nvSpPr>
        <p:spPr>
          <a:xfrm>
            <a:off x="1700855" y="2463743"/>
            <a:ext cx="3191875" cy="995195"/>
          </a:xfrm>
          <a:prstGeom prst="rect">
            <a:avLst/>
          </a:prstGeom>
          <a:noFill/>
        </p:spPr>
        <p:txBody>
          <a:bodyPr wrap="none" lIns="91428" tIns="45713" rIns="91428" bIns="45713" rtlCol="0">
            <a:spAutoFit/>
          </a:bodyPr>
          <a:lstStyle/>
          <a:p>
            <a:r>
              <a:rPr lang="zh-CN" altLang="en-US" sz="5865" b="1" dirty="0">
                <a:solidFill>
                  <a:schemeClr val="tx1">
                    <a:lumMod val="65000"/>
                    <a:lumOff val="35000"/>
                  </a:schemeClr>
                </a:solidFill>
                <a:latin typeface="微软雅黑" panose="020B0503020204020204" pitchFamily="34" charset="-122"/>
                <a:ea typeface="微软雅黑" panose="020B0503020204020204" pitchFamily="34" charset="-122"/>
              </a:rPr>
              <a:t>展示报告</a:t>
            </a:r>
            <a:endParaRPr lang="zh-CN" altLang="en-US" sz="58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821465" y="414857"/>
            <a:ext cx="11730131" cy="1938992"/>
          </a:xfrm>
          <a:prstGeom prst="rect">
            <a:avLst/>
          </a:prstGeom>
          <a:noFill/>
        </p:spPr>
        <p:txBody>
          <a:bodyPr wrap="square" rtlCol="0">
            <a:spAutoFit/>
          </a:bodyPr>
          <a:lstStyle/>
          <a:p>
            <a:r>
              <a:rPr lang="zh-CN" altLang="en-US" sz="6000" b="1" dirty="0">
                <a:solidFill>
                  <a:schemeClr val="accent5">
                    <a:lumMod val="75000"/>
                  </a:schemeClr>
                </a:solidFill>
              </a:rPr>
              <a:t>基于脑电波</a:t>
            </a:r>
            <a:endParaRPr lang="en-US" altLang="zh-CN" sz="6000" b="1" dirty="0">
              <a:solidFill>
                <a:schemeClr val="accent5">
                  <a:lumMod val="75000"/>
                </a:schemeClr>
              </a:solidFill>
            </a:endParaRPr>
          </a:p>
          <a:p>
            <a:r>
              <a:rPr lang="zh-CN" altLang="en-US" sz="6000" b="1" dirty="0">
                <a:solidFill>
                  <a:schemeClr val="accent5">
                    <a:lumMod val="75000"/>
                  </a:schemeClr>
                </a:solidFill>
              </a:rPr>
              <a:t>对抑郁症的预测方法</a:t>
            </a:r>
            <a:endParaRPr lang="zh-CN" altLang="en-US" sz="6000" b="1" dirty="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5"/>
                                        </p:tgtEl>
                                        <p:attrNameLst>
                                          <p:attrName>ppt_y</p:attrName>
                                        </p:attrNameLst>
                                      </p:cBhvr>
                                      <p:tavLst>
                                        <p:tav tm="0">
                                          <p:val>
                                            <p:strVal val="#ppt_y"/>
                                          </p:val>
                                        </p:tav>
                                        <p:tav tm="100000">
                                          <p:val>
                                            <p:strVal val="#ppt_y"/>
                                          </p:val>
                                        </p:tav>
                                      </p:tavLst>
                                    </p:anim>
                                    <p:anim calcmode="lin" valueType="num">
                                      <p:cBhvr>
                                        <p:cTn id="2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4563" b="66242"/>
          <a:stretch>
            <a:fillRect/>
          </a:stretch>
        </p:blipFill>
        <p:spPr>
          <a:xfrm flipH="1">
            <a:off x="-1" y="3483226"/>
            <a:ext cx="6610824" cy="3374775"/>
          </a:xfrm>
          <a:prstGeom prst="rect">
            <a:avLst/>
          </a:prstGeom>
        </p:spPr>
      </p:pic>
      <p:sp>
        <p:nvSpPr>
          <p:cNvPr id="25" name="圆角矩形 24"/>
          <p:cNvSpPr/>
          <p:nvPr/>
        </p:nvSpPr>
        <p:spPr>
          <a:xfrm>
            <a:off x="5903980" y="1354481"/>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6749642" y="1354481"/>
            <a:ext cx="5213757" cy="671697"/>
            <a:chOff x="6245498" y="1573937"/>
            <a:chExt cx="3744416" cy="511504"/>
          </a:xfrm>
        </p:grpSpPr>
        <p:sp>
          <p:nvSpPr>
            <p:cNvPr id="27" name="圆角矩形 26"/>
            <p:cNvSpPr/>
            <p:nvPr/>
          </p:nvSpPr>
          <p:spPr>
            <a:xfrm>
              <a:off x="6245498" y="1573937"/>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914725" y="1612618"/>
              <a:ext cx="2653076"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Data exploration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5903980" y="2286750"/>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6744206" y="2286473"/>
            <a:ext cx="5219194" cy="671697"/>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Preprocessing</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903980" y="3205152"/>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6744204" y="3224094"/>
            <a:ext cx="5219195" cy="671697"/>
            <a:chOff x="6339095" y="3335676"/>
            <a:chExt cx="3744416" cy="511504"/>
          </a:xfrm>
        </p:grpSpPr>
        <p:sp>
          <p:nvSpPr>
            <p:cNvPr id="38" name="圆角矩形 37"/>
            <p:cNvSpPr/>
            <p:nvPr/>
          </p:nvSpPr>
          <p:spPr>
            <a:xfrm>
              <a:off x="6339095" y="333567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393715" y="3372632"/>
              <a:ext cx="3221000"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Method introduction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5903980" y="4142286"/>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6768075" y="4141798"/>
            <a:ext cx="5195325" cy="671696"/>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540996" y="4215010"/>
              <a:ext cx="3027654" cy="437591"/>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results and discussion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4962579" y="3231946"/>
            <a:ext cx="575931" cy="679032"/>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39" tIns="45671" rIns="91339" bIns="45671" rtlCol="0" anchor="ctr"/>
          <a:lstStyle/>
          <a:p>
            <a:pPr algn="ctr"/>
            <a:endParaRPr lang="zh-CN" altLang="en-US" sz="2400"/>
          </a:p>
        </p:txBody>
      </p:sp>
      <p:sp>
        <p:nvSpPr>
          <p:cNvPr id="68" name="TextBox 67"/>
          <p:cNvSpPr txBox="1"/>
          <p:nvPr/>
        </p:nvSpPr>
        <p:spPr>
          <a:xfrm>
            <a:off x="143339" y="1220756"/>
            <a:ext cx="2880320" cy="1354106"/>
          </a:xfrm>
          <a:prstGeom prst="rect">
            <a:avLst/>
          </a:prstGeom>
          <a:noFill/>
        </p:spPr>
        <p:txBody>
          <a:bodyPr wrap="square" lIns="121815" tIns="60905" rIns="121815" bIns="60905">
            <a:spAutoFit/>
          </a:bodyPr>
          <a:lstStyle/>
          <a:p>
            <a:pPr algn="r">
              <a:defRPr/>
            </a:pPr>
            <a:endParaRPr lang="en-US" altLang="zh-CN" sz="48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3200" b="1" dirty="0">
                <a:solidFill>
                  <a:schemeClr val="tx2"/>
                </a:solidFill>
                <a:latin typeface="微软雅黑" panose="020B0503020204020204" pitchFamily="34" charset="-122"/>
                <a:ea typeface="微软雅黑" panose="020B0503020204020204" pitchFamily="34" charset="-122"/>
              </a:rPr>
              <a:t>CONTENTS</a:t>
            </a:r>
            <a:endParaRPr lang="zh-CN" altLang="en-US" sz="32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19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6"/>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4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par>
                          <p:cTn id="50" fill="hold">
                            <p:stCondLst>
                              <p:cond delay="2950"/>
                            </p:stCondLst>
                            <p:childTnLst>
                              <p:par>
                                <p:cTn id="51" presetID="2" presetClass="entr" presetSubtype="8" fill="hold" grpId="0" nodeType="after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0-#ppt_w/2"/>
                                          </p:val>
                                        </p:tav>
                                        <p:tav tm="100000">
                                          <p:val>
                                            <p:strVal val="#ppt_x"/>
                                          </p:val>
                                        </p:tav>
                                      </p:tavLst>
                                    </p:anim>
                                    <p:anim calcmode="lin" valueType="num">
                                      <p:cBhvr additive="base">
                                        <p:cTn id="54" dur="500" fill="hold"/>
                                        <p:tgtEl>
                                          <p:spTgt spid="67"/>
                                        </p:tgtEl>
                                        <p:attrNameLst>
                                          <p:attrName>ppt_y</p:attrName>
                                        </p:attrNameLst>
                                      </p:cBhvr>
                                      <p:tavLst>
                                        <p:tav tm="0">
                                          <p:val>
                                            <p:strVal val="#ppt_y"/>
                                          </p:val>
                                        </p:tav>
                                        <p:tav tm="100000">
                                          <p:val>
                                            <p:strVal val="#ppt_y"/>
                                          </p:val>
                                        </p:tav>
                                      </p:tavLst>
                                    </p:anim>
                                  </p:childTnLst>
                                </p:cTn>
                              </p:par>
                            </p:childTnLst>
                          </p:cTn>
                        </p:par>
                        <p:par>
                          <p:cTn id="55" fill="hold">
                            <p:stCondLst>
                              <p:cond delay="3450"/>
                            </p:stCondLst>
                            <p:childTnLst>
                              <p:par>
                                <p:cTn id="56" presetID="26" presetClass="emph" presetSubtype="0" fill="hold" grpId="2" nodeType="afterEffect">
                                  <p:stCondLst>
                                    <p:cond delay="0"/>
                                  </p:stCondLst>
                                  <p:childTnLst>
                                    <p:animEffect transition="out" filter="fade">
                                      <p:cBhvr>
                                        <p:cTn id="57" dur="500" tmFilter="0, 0; .2, .5; .8, .5; 1, 0"/>
                                        <p:tgtEl>
                                          <p:spTgt spid="25"/>
                                        </p:tgtEl>
                                      </p:cBhvr>
                                    </p:animEffect>
                                    <p:animScale>
                                      <p:cBhvr>
                                        <p:cTn id="58" dur="250" autoRev="1" fill="hold"/>
                                        <p:tgtEl>
                                          <p:spTgt spid="25"/>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26"/>
                                        </p:tgtEl>
                                      </p:cBhvr>
                                    </p:animEffect>
                                    <p:animScale>
                                      <p:cBhvr>
                                        <p:cTn id="61"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2040" y="2202180"/>
            <a:ext cx="10431780" cy="2677656"/>
          </a:xfrm>
          <a:prstGeom prst="rect">
            <a:avLst/>
          </a:prstGeom>
          <a:noFill/>
        </p:spPr>
        <p:txBody>
          <a:bodyPr wrap="square" rtlCol="0">
            <a:spAutoFit/>
          </a:bodyPr>
          <a:lstStyle/>
          <a:p>
            <a:r>
              <a:rPr lang="zh-CN" altLang="en-US" sz="2800" dirty="0"/>
              <a:t>定量输出称为</a:t>
            </a:r>
            <a:r>
              <a:rPr lang="zh-CN" altLang="en-US" sz="2800" dirty="0">
                <a:solidFill>
                  <a:srgbClr val="FF0000"/>
                </a:solidFill>
              </a:rPr>
              <a:t>回归</a:t>
            </a:r>
            <a:r>
              <a:rPr lang="zh-CN" altLang="en-US" sz="2800" dirty="0"/>
              <a:t>，或者说是连续变量预测，预测明天的气温是多少度，这是一个回归任务</a:t>
            </a:r>
            <a:endParaRPr lang="zh-CN" altLang="en-US" sz="2800" dirty="0"/>
          </a:p>
          <a:p>
            <a:endParaRPr lang="zh-CN" altLang="en-US" sz="2800" dirty="0"/>
          </a:p>
          <a:p>
            <a:r>
              <a:rPr lang="zh-CN" altLang="en-US" sz="2800" dirty="0"/>
              <a:t>定性输出称为</a:t>
            </a:r>
            <a:r>
              <a:rPr lang="zh-CN" altLang="en-US" sz="2800" dirty="0">
                <a:solidFill>
                  <a:srgbClr val="FF0000"/>
                </a:solidFill>
              </a:rPr>
              <a:t>分类</a:t>
            </a:r>
            <a:r>
              <a:rPr lang="zh-CN" altLang="en-US" sz="2800" dirty="0"/>
              <a:t>，或者说是离散变量预测，预测明天是阴、晴还是雨，就是一个分类任务</a:t>
            </a:r>
            <a:endParaRPr lang="zh-CN" altLang="en-US" sz="2800" dirty="0"/>
          </a:p>
          <a:p>
            <a:endParaRPr lang="zh-CN" altLang="en-US" sz="2800" dirty="0"/>
          </a:p>
        </p:txBody>
      </p:sp>
      <p:grpSp>
        <p:nvGrpSpPr>
          <p:cNvPr id="4" name="组合 3"/>
          <p:cNvGrpSpPr/>
          <p:nvPr/>
        </p:nvGrpSpPr>
        <p:grpSpPr>
          <a:xfrm>
            <a:off x="396320" y="515509"/>
            <a:ext cx="11617291" cy="438043"/>
            <a:chOff x="534438" y="3368953"/>
            <a:chExt cx="10944224" cy="438144"/>
          </a:xfrm>
          <a:solidFill>
            <a:schemeClr val="bg1">
              <a:lumMod val="65000"/>
            </a:schemeClr>
          </a:solidFill>
        </p:grpSpPr>
        <p:sp>
          <p:nvSpPr>
            <p:cNvPr id="5" name="矩形 4"/>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6" name="组合 5"/>
            <p:cNvGrpSpPr/>
            <p:nvPr/>
          </p:nvGrpSpPr>
          <p:grpSpPr>
            <a:xfrm>
              <a:off x="534438" y="3368953"/>
              <a:ext cx="10944224" cy="438144"/>
              <a:chOff x="623889" y="3209929"/>
              <a:chExt cx="10944224" cy="438144"/>
            </a:xfrm>
            <a:grpFill/>
          </p:grpSpPr>
          <p:sp>
            <p:nvSpPr>
              <p:cNvPr id="7" name="矩形 6"/>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矩形 7"/>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矩形 8"/>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矩形 9"/>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矩形 10"/>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矩形 11"/>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 name="等腰三角形 12"/>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sp>
        <p:nvSpPr>
          <p:cNvPr id="14" name="TextBox 18"/>
          <p:cNvSpPr txBox="1"/>
          <p:nvPr/>
        </p:nvSpPr>
        <p:spPr>
          <a:xfrm>
            <a:off x="417426" y="77731"/>
            <a:ext cx="3651654" cy="584840"/>
          </a:xfrm>
          <a:prstGeom prst="rect">
            <a:avLst/>
          </a:prstGeom>
          <a:noFill/>
        </p:spPr>
        <p:txBody>
          <a:bodyPr wrap="square" rtlCol="0">
            <a:spAutoFit/>
          </a:bodyPr>
          <a:lstStyle/>
          <a:p>
            <a:pPr>
              <a:lnSpc>
                <a:spcPct val="120000"/>
              </a:lnSpc>
            </a:pPr>
            <a:r>
              <a:rPr lang="en-US" altLang="zh-CN" sz="2665" b="1" dirty="0">
                <a:solidFill>
                  <a:schemeClr val="tx1">
                    <a:lumMod val="75000"/>
                    <a:lumOff val="25000"/>
                  </a:schemeClr>
                </a:solidFill>
              </a:rPr>
              <a:t>Method introduction</a:t>
            </a:r>
            <a:endParaRPr lang="en-US" altLang="zh-CN" sz="2665" b="1"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17426" y="77731"/>
            <a:ext cx="3651654" cy="584840"/>
          </a:xfrm>
          <a:prstGeom prst="rect">
            <a:avLst/>
          </a:prstGeom>
          <a:noFill/>
        </p:spPr>
        <p:txBody>
          <a:bodyPr wrap="square" rtlCol="0">
            <a:spAutoFit/>
          </a:bodyPr>
          <a:lstStyle/>
          <a:p>
            <a:pPr>
              <a:lnSpc>
                <a:spcPct val="120000"/>
              </a:lnSpc>
            </a:pPr>
            <a:r>
              <a:rPr lang="en-US" altLang="zh-CN" sz="2665" b="1" dirty="0">
                <a:solidFill>
                  <a:schemeClr val="tx1">
                    <a:lumMod val="75000"/>
                    <a:lumOff val="25000"/>
                  </a:schemeClr>
                </a:solidFill>
              </a:rPr>
              <a:t>Method introduction</a:t>
            </a:r>
            <a:endParaRPr lang="en-US" altLang="zh-CN" sz="2665" b="1" dirty="0">
              <a:solidFill>
                <a:schemeClr val="tx1">
                  <a:lumMod val="75000"/>
                  <a:lumOff val="25000"/>
                </a:schemeClr>
              </a:solidFill>
            </a:endParaRPr>
          </a:p>
        </p:txBody>
      </p:sp>
      <p:sp>
        <p:nvSpPr>
          <p:cNvPr id="2" name="文本框 1"/>
          <p:cNvSpPr txBox="1"/>
          <p:nvPr/>
        </p:nvSpPr>
        <p:spPr>
          <a:xfrm>
            <a:off x="659561" y="764870"/>
            <a:ext cx="10005126" cy="2308324"/>
          </a:xfrm>
          <a:prstGeom prst="rect">
            <a:avLst/>
          </a:prstGeom>
          <a:noFill/>
        </p:spPr>
        <p:txBody>
          <a:bodyPr wrap="square" rtlCol="0">
            <a:spAutoFit/>
          </a:bodyPr>
          <a:lstStyle/>
          <a:p>
            <a:r>
              <a:rPr lang="zh-CN" altLang="en-US" sz="2400" dirty="0"/>
              <a:t>使用回归进行拟合：</a:t>
            </a:r>
            <a:endParaRPr lang="en-US" altLang="zh-CN" sz="2400" dirty="0"/>
          </a:p>
          <a:p>
            <a:r>
              <a:rPr lang="en-US" altLang="zh-CN" sz="2400" dirty="0"/>
              <a:t>1.1 </a:t>
            </a:r>
            <a:r>
              <a:rPr lang="zh-CN" altLang="en-US" sz="2400" dirty="0"/>
              <a:t>什么是回归</a:t>
            </a:r>
            <a:endParaRPr lang="zh-CN" altLang="en-US" sz="2400" dirty="0"/>
          </a:p>
          <a:p>
            <a:r>
              <a:rPr lang="zh-CN" altLang="en-US" sz="2400" dirty="0"/>
              <a:t>它研究的是因变量（目标）和自变量（预测器）之间的关系。常用于预测分析，时间序列模型以及</a:t>
            </a:r>
            <a:endParaRPr lang="en-US" altLang="zh-CN" sz="2400" dirty="0"/>
          </a:p>
          <a:p>
            <a:r>
              <a:rPr lang="zh-CN" altLang="en-US" sz="2400" dirty="0"/>
              <a:t>发现变量之间的因果关系，常使用曲线</a:t>
            </a:r>
            <a:r>
              <a:rPr lang="en-US" altLang="zh-CN" sz="2400" dirty="0"/>
              <a:t>/</a:t>
            </a:r>
            <a:r>
              <a:rPr lang="zh-CN" altLang="en-US" sz="2400" dirty="0"/>
              <a:t>线来拟合数据点，目标是使曲线到数据点的距离差异最小。</a:t>
            </a:r>
            <a:endParaRPr lang="zh-CN" altLang="en-US" sz="2400" dirty="0"/>
          </a:p>
        </p:txBody>
      </p:sp>
      <p:sp>
        <p:nvSpPr>
          <p:cNvPr id="3" name="文本框 2"/>
          <p:cNvSpPr txBox="1"/>
          <p:nvPr/>
        </p:nvSpPr>
        <p:spPr>
          <a:xfrm>
            <a:off x="659561" y="3011870"/>
            <a:ext cx="11243784" cy="1569660"/>
          </a:xfrm>
          <a:prstGeom prst="rect">
            <a:avLst/>
          </a:prstGeom>
          <a:noFill/>
        </p:spPr>
        <p:txBody>
          <a:bodyPr wrap="none" rtlCol="0">
            <a:spAutoFit/>
          </a:bodyPr>
          <a:lstStyle/>
          <a:p>
            <a:r>
              <a:rPr lang="zh-CN" altLang="en-US" sz="2400" dirty="0"/>
              <a:t>决策树回归：</a:t>
            </a:r>
            <a:endParaRPr lang="en-US" altLang="zh-CN" sz="2400" dirty="0"/>
          </a:p>
          <a:p>
            <a:r>
              <a:rPr lang="en-US" altLang="zh-CN" sz="2400" dirty="0"/>
              <a:t>       </a:t>
            </a:r>
            <a:r>
              <a:rPr lang="zh-CN" altLang="en-US" sz="2400" dirty="0"/>
              <a:t>回归树就是将特征空间划分成若干单元，每一个划分单元有一个特定的输出。</a:t>
            </a:r>
            <a:endParaRPr lang="en-US" altLang="zh-CN" sz="2400" dirty="0"/>
          </a:p>
          <a:p>
            <a:r>
              <a:rPr lang="zh-CN" altLang="en-US" sz="2400" dirty="0"/>
              <a:t>因为每个结点都是“是”和“否”的判断，所以划分的边界是平行于坐标轴的。</a:t>
            </a:r>
            <a:endParaRPr lang="en-US" altLang="zh-CN" sz="2400" dirty="0"/>
          </a:p>
          <a:p>
            <a:r>
              <a:rPr lang="zh-CN" altLang="en-US" sz="2400" dirty="0"/>
              <a:t>对于测试数据，我们只要按照特征将其归到某个单元，便得到对应的输出值。</a:t>
            </a:r>
            <a:endParaRPr lang="zh-CN" altLang="en-US" sz="2400" dirty="0"/>
          </a:p>
        </p:txBody>
      </p:sp>
      <p:sp>
        <p:nvSpPr>
          <p:cNvPr id="18" name="文本框 17"/>
          <p:cNvSpPr txBox="1"/>
          <p:nvPr/>
        </p:nvSpPr>
        <p:spPr>
          <a:xfrm>
            <a:off x="659561" y="4581530"/>
            <a:ext cx="10949343" cy="1938992"/>
          </a:xfrm>
          <a:prstGeom prst="rect">
            <a:avLst/>
          </a:prstGeom>
          <a:noFill/>
        </p:spPr>
        <p:txBody>
          <a:bodyPr wrap="square" rtlCol="0">
            <a:spAutoFit/>
          </a:bodyPr>
          <a:lstStyle/>
          <a:p>
            <a:r>
              <a:rPr lang="zh-CN" altLang="en-US" sz="2400" dirty="0"/>
              <a:t>线性回归：</a:t>
            </a:r>
            <a:endParaRPr lang="en-US" altLang="zh-CN" sz="2400" dirty="0"/>
          </a:p>
          <a:p>
            <a:r>
              <a:rPr lang="en-US" altLang="zh-CN" sz="2400" dirty="0"/>
              <a:t>	</a:t>
            </a:r>
            <a:r>
              <a:rPr lang="zh-CN" altLang="en-US" sz="2400" dirty="0"/>
              <a:t>线性回归假设目标值与特征之间线性相关，即满足一个多元一次方程。通过构建损失函数，</a:t>
            </a:r>
            <a:endParaRPr lang="en-US" altLang="zh-CN" sz="2400" dirty="0"/>
          </a:p>
          <a:p>
            <a:r>
              <a:rPr lang="zh-CN" altLang="en-US" sz="2400" dirty="0"/>
              <a:t>来求解损失函数最小时的参数</a:t>
            </a:r>
            <a:r>
              <a:rPr lang="en-US" altLang="zh-CN" sz="2400" dirty="0"/>
              <a:t>w</a:t>
            </a:r>
            <a:r>
              <a:rPr lang="zh-CN" altLang="en-US" sz="2400" dirty="0"/>
              <a:t>和</a:t>
            </a:r>
            <a:r>
              <a:rPr lang="en-US" altLang="zh-CN" sz="2400" dirty="0"/>
              <a:t>b</a:t>
            </a:r>
            <a:r>
              <a:rPr lang="zh-CN" altLang="en-US" sz="2400" dirty="0"/>
              <a:t>。如下公式：</a:t>
            </a:r>
            <a:endParaRPr lang="en-US" altLang="zh-CN" sz="2400" dirty="0"/>
          </a:p>
          <a:p>
            <a:endParaRPr lang="zh-CN" altLang="en-US" sz="2400" dirty="0"/>
          </a:p>
        </p:txBody>
      </p:sp>
      <p:pic>
        <p:nvPicPr>
          <p:cNvPr id="4" name="图片 3"/>
          <p:cNvPicPr>
            <a:picLocks noChangeAspect="1"/>
          </p:cNvPicPr>
          <p:nvPr/>
        </p:nvPicPr>
        <p:blipFill>
          <a:blip r:embed="rId1"/>
          <a:stretch>
            <a:fillRect/>
          </a:stretch>
        </p:blipFill>
        <p:spPr>
          <a:xfrm>
            <a:off x="6707388" y="1943935"/>
            <a:ext cx="4825051" cy="1909489"/>
          </a:xfrm>
          <a:prstGeom prst="rect">
            <a:avLst/>
          </a:prstGeom>
        </p:spPr>
      </p:pic>
      <p:pic>
        <p:nvPicPr>
          <p:cNvPr id="30" name="图片 29"/>
          <p:cNvPicPr>
            <a:picLocks noChangeAspect="1"/>
          </p:cNvPicPr>
          <p:nvPr/>
        </p:nvPicPr>
        <p:blipFill>
          <a:blip r:embed="rId2"/>
          <a:stretch>
            <a:fillRect/>
          </a:stretch>
        </p:blipFill>
        <p:spPr>
          <a:xfrm>
            <a:off x="7613042" y="5551026"/>
            <a:ext cx="2676382" cy="6995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0540" y="728103"/>
            <a:ext cx="10770373" cy="1200329"/>
          </a:xfrm>
          <a:prstGeom prst="rect">
            <a:avLst/>
          </a:prstGeom>
          <a:noFill/>
        </p:spPr>
        <p:txBody>
          <a:bodyPr wrap="square" rtlCol="0">
            <a:spAutoFit/>
          </a:bodyPr>
          <a:lstStyle/>
          <a:p>
            <a:r>
              <a:rPr lang="en-US" altLang="zh-CN" sz="2400" dirty="0"/>
              <a:t>KNN</a:t>
            </a:r>
            <a:r>
              <a:rPr lang="zh-CN" altLang="en-US" sz="2400" dirty="0"/>
              <a:t>回归：通过找出一个样本的</a:t>
            </a:r>
            <a:r>
              <a:rPr lang="en-US" altLang="zh-CN" sz="2400" dirty="0"/>
              <a:t>k</a:t>
            </a:r>
            <a:r>
              <a:rPr lang="zh-CN" altLang="en-US" sz="2400" dirty="0"/>
              <a:t>个最近邻居，将这些邻居的某个（些）属性的平均值赋给该样本，</a:t>
            </a:r>
            <a:endParaRPr lang="en-US" altLang="zh-CN" sz="2400" dirty="0"/>
          </a:p>
          <a:p>
            <a:r>
              <a:rPr lang="zh-CN" altLang="en-US" sz="2400" dirty="0"/>
              <a:t>就可以得到该样本对应属性的值。</a:t>
            </a:r>
            <a:endParaRPr lang="zh-CN" altLang="en-US" sz="2400" dirty="0"/>
          </a:p>
        </p:txBody>
      </p:sp>
      <p:pic>
        <p:nvPicPr>
          <p:cNvPr id="4" name="图片 3"/>
          <p:cNvPicPr>
            <a:picLocks noChangeAspect="1"/>
          </p:cNvPicPr>
          <p:nvPr/>
        </p:nvPicPr>
        <p:blipFill>
          <a:blip r:embed="rId1"/>
          <a:stretch>
            <a:fillRect/>
          </a:stretch>
        </p:blipFill>
        <p:spPr>
          <a:xfrm>
            <a:off x="1739347" y="1944259"/>
            <a:ext cx="7427470" cy="4526115"/>
          </a:xfrm>
          <a:prstGeom prst="rect">
            <a:avLst/>
          </a:prstGeom>
        </p:spPr>
      </p:pic>
      <p:sp>
        <p:nvSpPr>
          <p:cNvPr id="5" name="TextBox 18"/>
          <p:cNvSpPr txBox="1"/>
          <p:nvPr/>
        </p:nvSpPr>
        <p:spPr>
          <a:xfrm>
            <a:off x="417426" y="77731"/>
            <a:ext cx="3651654" cy="584840"/>
          </a:xfrm>
          <a:prstGeom prst="rect">
            <a:avLst/>
          </a:prstGeom>
          <a:noFill/>
        </p:spPr>
        <p:txBody>
          <a:bodyPr wrap="square" rtlCol="0">
            <a:spAutoFit/>
          </a:bodyPr>
          <a:lstStyle/>
          <a:p>
            <a:pPr>
              <a:lnSpc>
                <a:spcPct val="120000"/>
              </a:lnSpc>
            </a:pPr>
            <a:r>
              <a:rPr lang="en-US" altLang="zh-CN" sz="2665" b="1" dirty="0">
                <a:solidFill>
                  <a:schemeClr val="tx1">
                    <a:lumMod val="75000"/>
                    <a:lumOff val="25000"/>
                  </a:schemeClr>
                </a:solidFill>
              </a:rPr>
              <a:t>Method introduction</a:t>
            </a:r>
            <a:endParaRPr lang="en-US" altLang="zh-CN" sz="2665" b="1"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1596" y="735291"/>
            <a:ext cx="5748591" cy="5632311"/>
          </a:xfrm>
          <a:prstGeom prst="rect">
            <a:avLst/>
          </a:prstGeom>
          <a:noFill/>
        </p:spPr>
        <p:txBody>
          <a:bodyPr wrap="square" rtlCol="0">
            <a:spAutoFit/>
          </a:bodyPr>
          <a:lstStyle/>
          <a:p>
            <a:r>
              <a:rPr lang="en-US" altLang="zh-CN" sz="2400" dirty="0"/>
              <a:t>1.2 </a:t>
            </a:r>
            <a:r>
              <a:rPr lang="zh-CN" altLang="en-US" sz="2400" dirty="0"/>
              <a:t>分类</a:t>
            </a:r>
            <a:endParaRPr lang="en-US" altLang="zh-CN" sz="2400" dirty="0"/>
          </a:p>
          <a:p>
            <a:r>
              <a:rPr lang="zh-CN" altLang="en-US" sz="2400" dirty="0"/>
              <a:t>支持向量机（</a:t>
            </a:r>
            <a:r>
              <a:rPr lang="en-US" altLang="zh-CN" sz="2400" dirty="0"/>
              <a:t>support vector machines, SVM</a:t>
            </a:r>
            <a:r>
              <a:rPr lang="zh-CN" altLang="en-US" sz="2400" dirty="0"/>
              <a:t>）</a:t>
            </a:r>
            <a:endParaRPr lang="en-US" altLang="zh-CN" sz="2400" dirty="0"/>
          </a:p>
          <a:p>
            <a:r>
              <a:rPr lang="zh-CN" altLang="en-US" sz="2400" dirty="0"/>
              <a:t>是一种二分类模型，</a:t>
            </a:r>
            <a:r>
              <a:rPr lang="zh-CN" altLang="en-US" sz="2400" b="0" i="0" dirty="0">
                <a:solidFill>
                  <a:srgbClr val="4B4B4B"/>
                </a:solidFill>
                <a:effectLst/>
              </a:rPr>
              <a:t>其主要思想为找到空间中的一个更够将所有数据样本划开的超平面，并且使得本本集中所有数据到这个超平面的距离最短。</a:t>
            </a:r>
            <a:endParaRPr lang="en-US" altLang="zh-CN" sz="2400" b="0" i="0" dirty="0">
              <a:solidFill>
                <a:srgbClr val="4B4B4B"/>
              </a:solidFill>
              <a:effectLst/>
            </a:endParaRPr>
          </a:p>
          <a:p>
            <a:endParaRPr lang="en-US" altLang="zh-CN" sz="2400" dirty="0">
              <a:solidFill>
                <a:srgbClr val="4B4B4B"/>
              </a:solidFill>
            </a:endParaRPr>
          </a:p>
          <a:p>
            <a:r>
              <a:rPr lang="en-US" altLang="zh-CN" sz="2400" dirty="0"/>
              <a:t>SVM</a:t>
            </a:r>
            <a:r>
              <a:rPr lang="zh-CN" altLang="en-US" sz="2400" dirty="0"/>
              <a:t>方法模型使用了</a:t>
            </a:r>
            <a:r>
              <a:rPr lang="en-US" altLang="zh-CN" sz="2400" dirty="0" err="1"/>
              <a:t>sklearn</a:t>
            </a:r>
            <a:r>
              <a:rPr lang="zh-CN" altLang="en-US" sz="2400" dirty="0"/>
              <a:t>中的</a:t>
            </a:r>
            <a:r>
              <a:rPr lang="en-US" altLang="zh-CN" sz="2400" dirty="0"/>
              <a:t>SVC</a:t>
            </a:r>
            <a:r>
              <a:rPr lang="zh-CN" altLang="en-US" sz="2400" dirty="0"/>
              <a:t>函数，选择的类型是监督学习，选择的核函数为</a:t>
            </a:r>
            <a:r>
              <a:rPr lang="en-US" altLang="zh-CN" sz="2400" dirty="0" err="1"/>
              <a:t>rbf</a:t>
            </a:r>
            <a:r>
              <a:rPr lang="zh-CN" altLang="en-US" sz="2400" dirty="0"/>
              <a:t>，惩罚参数</a:t>
            </a:r>
            <a:r>
              <a:rPr lang="en-US" altLang="zh-CN" sz="2400" dirty="0"/>
              <a:t>C</a:t>
            </a:r>
            <a:r>
              <a:rPr lang="zh-CN" altLang="en-US" sz="2400" dirty="0"/>
              <a:t>为</a:t>
            </a:r>
            <a:r>
              <a:rPr lang="en-US" altLang="zh-CN" sz="2400" dirty="0"/>
              <a:t>10</a:t>
            </a:r>
            <a:r>
              <a:rPr lang="zh-CN" altLang="en-US" sz="2400" dirty="0"/>
              <a:t>，核函数参数</a:t>
            </a:r>
            <a:r>
              <a:rPr lang="en-US" altLang="zh-CN" sz="2400" dirty="0"/>
              <a:t>gamma</a:t>
            </a:r>
            <a:r>
              <a:rPr lang="zh-CN" altLang="en-US" sz="2400" dirty="0"/>
              <a:t>为</a:t>
            </a:r>
            <a:r>
              <a:rPr lang="en-US" altLang="zh-CN" sz="2400" dirty="0"/>
              <a:t>0.5</a:t>
            </a:r>
            <a:r>
              <a:rPr lang="zh-CN" altLang="en-US" sz="2400" dirty="0"/>
              <a:t>，调参方法采用网格搜索。最终</a:t>
            </a:r>
            <a:r>
              <a:rPr lang="en-US" altLang="zh-CN" sz="2400" dirty="0"/>
              <a:t>svc</a:t>
            </a:r>
            <a:r>
              <a:rPr lang="zh-CN" altLang="en-US" sz="2400" dirty="0"/>
              <a:t>模型的得分为</a:t>
            </a:r>
            <a:r>
              <a:rPr lang="en-US" altLang="zh-CN" sz="2400" dirty="0"/>
              <a:t>0.7143</a:t>
            </a:r>
            <a:r>
              <a:rPr lang="zh-CN" altLang="en-US" sz="2400" dirty="0"/>
              <a:t>。使用</a:t>
            </a:r>
            <a:r>
              <a:rPr lang="en-US" altLang="zh-CN" sz="2400" dirty="0"/>
              <a:t>roc</a:t>
            </a:r>
            <a:r>
              <a:rPr lang="zh-CN" altLang="en-US" sz="2400" dirty="0"/>
              <a:t>曲线的方式来评价该分类模型，其</a:t>
            </a:r>
            <a:r>
              <a:rPr lang="en-US" altLang="zh-CN" sz="2400" dirty="0" err="1"/>
              <a:t>auc</a:t>
            </a:r>
            <a:r>
              <a:rPr lang="zh-CN" altLang="en-US" sz="2400" dirty="0"/>
              <a:t>最终结果为</a:t>
            </a:r>
            <a:r>
              <a:rPr lang="en-US" altLang="zh-CN" sz="2400" dirty="0"/>
              <a:t>0.76</a:t>
            </a:r>
            <a:endParaRPr lang="zh-CN" altLang="en-US" sz="2400" dirty="0"/>
          </a:p>
        </p:txBody>
      </p:sp>
      <p:pic>
        <p:nvPicPr>
          <p:cNvPr id="3" name="图片 2"/>
          <p:cNvPicPr>
            <a:picLocks noChangeAspect="1"/>
          </p:cNvPicPr>
          <p:nvPr/>
        </p:nvPicPr>
        <p:blipFill>
          <a:blip r:embed="rId1"/>
          <a:stretch>
            <a:fillRect/>
          </a:stretch>
        </p:blipFill>
        <p:spPr>
          <a:xfrm>
            <a:off x="6380188" y="2455592"/>
            <a:ext cx="4941403" cy="3667117"/>
          </a:xfrm>
          <a:prstGeom prst="rect">
            <a:avLst/>
          </a:prstGeom>
        </p:spPr>
      </p:pic>
      <p:sp>
        <p:nvSpPr>
          <p:cNvPr id="4" name="TextBox 18"/>
          <p:cNvSpPr txBox="1"/>
          <p:nvPr/>
        </p:nvSpPr>
        <p:spPr>
          <a:xfrm>
            <a:off x="417426" y="77731"/>
            <a:ext cx="3651654" cy="584840"/>
          </a:xfrm>
          <a:prstGeom prst="rect">
            <a:avLst/>
          </a:prstGeom>
          <a:noFill/>
        </p:spPr>
        <p:txBody>
          <a:bodyPr wrap="square" rtlCol="0">
            <a:spAutoFit/>
          </a:bodyPr>
          <a:lstStyle/>
          <a:p>
            <a:pPr>
              <a:lnSpc>
                <a:spcPct val="120000"/>
              </a:lnSpc>
            </a:pPr>
            <a:r>
              <a:rPr lang="en-US" altLang="zh-CN" sz="2665" b="1" dirty="0">
                <a:solidFill>
                  <a:schemeClr val="tx1">
                    <a:lumMod val="75000"/>
                    <a:lumOff val="25000"/>
                  </a:schemeClr>
                </a:solidFill>
              </a:rPr>
              <a:t>Method introduction</a:t>
            </a:r>
            <a:endParaRPr lang="en-US" altLang="zh-CN" sz="2665" b="1"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4563" b="66242"/>
          <a:stretch>
            <a:fillRect/>
          </a:stretch>
        </p:blipFill>
        <p:spPr>
          <a:xfrm flipH="1">
            <a:off x="-1" y="3483226"/>
            <a:ext cx="6610824" cy="3374775"/>
          </a:xfrm>
          <a:prstGeom prst="rect">
            <a:avLst/>
          </a:prstGeom>
        </p:spPr>
      </p:pic>
      <p:sp>
        <p:nvSpPr>
          <p:cNvPr id="25" name="圆角矩形 24"/>
          <p:cNvSpPr/>
          <p:nvPr/>
        </p:nvSpPr>
        <p:spPr>
          <a:xfrm>
            <a:off x="5903980" y="1354481"/>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6749642" y="1354481"/>
            <a:ext cx="5213757" cy="671697"/>
            <a:chOff x="6245498" y="1573937"/>
            <a:chExt cx="3744416" cy="511504"/>
          </a:xfrm>
        </p:grpSpPr>
        <p:sp>
          <p:nvSpPr>
            <p:cNvPr id="27" name="圆角矩形 26"/>
            <p:cNvSpPr/>
            <p:nvPr/>
          </p:nvSpPr>
          <p:spPr>
            <a:xfrm>
              <a:off x="6245498" y="1573937"/>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914725" y="1612618"/>
              <a:ext cx="2653076"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Data exploration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5903980" y="2286750"/>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6744206" y="2286473"/>
            <a:ext cx="5219194" cy="671697"/>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Preprocessing</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903980" y="3205152"/>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6744204" y="3224094"/>
            <a:ext cx="5219195" cy="671697"/>
            <a:chOff x="6339095" y="3335676"/>
            <a:chExt cx="3744416" cy="511504"/>
          </a:xfrm>
        </p:grpSpPr>
        <p:sp>
          <p:nvSpPr>
            <p:cNvPr id="38" name="圆角矩形 37"/>
            <p:cNvSpPr/>
            <p:nvPr/>
          </p:nvSpPr>
          <p:spPr>
            <a:xfrm>
              <a:off x="6339095" y="333567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393715" y="3372632"/>
              <a:ext cx="3221000"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Method introduction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5903980" y="4142286"/>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6768075" y="4141798"/>
            <a:ext cx="5195325" cy="671696"/>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540996" y="4215010"/>
              <a:ext cx="3027654" cy="437591"/>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results and discussion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5119247" y="4186012"/>
            <a:ext cx="575931" cy="679032"/>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39" tIns="45671" rIns="91339" bIns="45671" rtlCol="0" anchor="ctr"/>
          <a:lstStyle/>
          <a:p>
            <a:pPr algn="ctr"/>
            <a:endParaRPr lang="zh-CN" altLang="en-US" sz="2400"/>
          </a:p>
        </p:txBody>
      </p:sp>
      <p:sp>
        <p:nvSpPr>
          <p:cNvPr id="68" name="TextBox 67"/>
          <p:cNvSpPr txBox="1"/>
          <p:nvPr/>
        </p:nvSpPr>
        <p:spPr>
          <a:xfrm>
            <a:off x="143339" y="1220756"/>
            <a:ext cx="2880320" cy="1354106"/>
          </a:xfrm>
          <a:prstGeom prst="rect">
            <a:avLst/>
          </a:prstGeom>
          <a:noFill/>
        </p:spPr>
        <p:txBody>
          <a:bodyPr wrap="square" lIns="121815" tIns="60905" rIns="121815" bIns="60905">
            <a:spAutoFit/>
          </a:bodyPr>
          <a:lstStyle/>
          <a:p>
            <a:pPr algn="r">
              <a:defRPr/>
            </a:pPr>
            <a:endParaRPr lang="en-US" altLang="zh-CN" sz="48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3200" b="1" dirty="0">
                <a:solidFill>
                  <a:schemeClr val="tx2"/>
                </a:solidFill>
                <a:latin typeface="微软雅黑" panose="020B0503020204020204" pitchFamily="34" charset="-122"/>
                <a:ea typeface="微软雅黑" panose="020B0503020204020204" pitchFamily="34" charset="-122"/>
              </a:rPr>
              <a:t>CONTENTS</a:t>
            </a:r>
            <a:endParaRPr lang="zh-CN" altLang="en-US" sz="32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19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6"/>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4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par>
                          <p:cTn id="50" fill="hold">
                            <p:stCondLst>
                              <p:cond delay="2950"/>
                            </p:stCondLst>
                            <p:childTnLst>
                              <p:par>
                                <p:cTn id="51" presetID="2" presetClass="entr" presetSubtype="8" fill="hold" grpId="0" nodeType="after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0-#ppt_w/2"/>
                                          </p:val>
                                        </p:tav>
                                        <p:tav tm="100000">
                                          <p:val>
                                            <p:strVal val="#ppt_x"/>
                                          </p:val>
                                        </p:tav>
                                      </p:tavLst>
                                    </p:anim>
                                    <p:anim calcmode="lin" valueType="num">
                                      <p:cBhvr additive="base">
                                        <p:cTn id="54" dur="500" fill="hold"/>
                                        <p:tgtEl>
                                          <p:spTgt spid="67"/>
                                        </p:tgtEl>
                                        <p:attrNameLst>
                                          <p:attrName>ppt_y</p:attrName>
                                        </p:attrNameLst>
                                      </p:cBhvr>
                                      <p:tavLst>
                                        <p:tav tm="0">
                                          <p:val>
                                            <p:strVal val="#ppt_y"/>
                                          </p:val>
                                        </p:tav>
                                        <p:tav tm="100000">
                                          <p:val>
                                            <p:strVal val="#ppt_y"/>
                                          </p:val>
                                        </p:tav>
                                      </p:tavLst>
                                    </p:anim>
                                  </p:childTnLst>
                                </p:cTn>
                              </p:par>
                            </p:childTnLst>
                          </p:cTn>
                        </p:par>
                        <p:par>
                          <p:cTn id="55" fill="hold">
                            <p:stCondLst>
                              <p:cond delay="3450"/>
                            </p:stCondLst>
                            <p:childTnLst>
                              <p:par>
                                <p:cTn id="56" presetID="26" presetClass="emph" presetSubtype="0" fill="hold" grpId="2" nodeType="afterEffect">
                                  <p:stCondLst>
                                    <p:cond delay="0"/>
                                  </p:stCondLst>
                                  <p:childTnLst>
                                    <p:animEffect transition="out" filter="fade">
                                      <p:cBhvr>
                                        <p:cTn id="57" dur="500" tmFilter="0, 0; .2, .5; .8, .5; 1, 0"/>
                                        <p:tgtEl>
                                          <p:spTgt spid="25"/>
                                        </p:tgtEl>
                                      </p:cBhvr>
                                    </p:animEffect>
                                    <p:animScale>
                                      <p:cBhvr>
                                        <p:cTn id="58" dur="250" autoRev="1" fill="hold"/>
                                        <p:tgtEl>
                                          <p:spTgt spid="25"/>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26"/>
                                        </p:tgtEl>
                                      </p:cBhvr>
                                    </p:animEffect>
                                    <p:animScale>
                                      <p:cBhvr>
                                        <p:cTn id="61"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 name="组合 188"/>
          <p:cNvGrpSpPr/>
          <p:nvPr/>
        </p:nvGrpSpPr>
        <p:grpSpPr>
          <a:xfrm>
            <a:off x="396320" y="515509"/>
            <a:ext cx="11617291" cy="438043"/>
            <a:chOff x="534438" y="3368953"/>
            <a:chExt cx="10944224" cy="438144"/>
          </a:xfrm>
          <a:solidFill>
            <a:schemeClr val="bg1">
              <a:lumMod val="65000"/>
            </a:schemeClr>
          </a:solidFill>
        </p:grpSpPr>
        <p:sp>
          <p:nvSpPr>
            <p:cNvPr id="190" name="矩形 18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91" name="组合 190"/>
            <p:cNvGrpSpPr/>
            <p:nvPr/>
          </p:nvGrpSpPr>
          <p:grpSpPr>
            <a:xfrm>
              <a:off x="534438" y="3368953"/>
              <a:ext cx="10944224" cy="438144"/>
              <a:chOff x="623889" y="3209929"/>
              <a:chExt cx="10944224" cy="438144"/>
            </a:xfrm>
            <a:grpFill/>
          </p:grpSpPr>
          <p:sp>
            <p:nvSpPr>
              <p:cNvPr id="192" name="矩形 19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3" name="矩形 19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4" name="矩形 19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5" name="矩形 19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6" name="矩形 19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7" name="矩形 19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8" name="等腰三角形 19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sp>
        <p:nvSpPr>
          <p:cNvPr id="68" name="TextBox 67"/>
          <p:cNvSpPr txBox="1"/>
          <p:nvPr/>
        </p:nvSpPr>
        <p:spPr>
          <a:xfrm>
            <a:off x="335360" y="107554"/>
            <a:ext cx="4312840" cy="502766"/>
          </a:xfrm>
          <a:prstGeom prst="rect">
            <a:avLst/>
          </a:prstGeom>
          <a:noFill/>
        </p:spPr>
        <p:txBody>
          <a:bodyPr wrap="square" rtlCol="0">
            <a:spAutoFit/>
          </a:bodyPr>
          <a:lstStyle/>
          <a:p>
            <a:pPr>
              <a:defRPr/>
            </a:pPr>
            <a:r>
              <a:rPr lang="en-US" altLang="zh-CN" sz="2665" b="1" kern="100" dirty="0">
                <a:latin typeface="微软雅黑" panose="020B0503020204020204" pitchFamily="34" charset="-122"/>
                <a:ea typeface="微软雅黑" panose="020B0503020204020204" pitchFamily="34" charset="-122"/>
                <a:cs typeface="Times New Roman" panose="02020603050405020304" pitchFamily="18" charset="0"/>
              </a:rPr>
              <a:t>results and discussion</a:t>
            </a:r>
            <a:endParaRPr lang="zh-CN" altLang="zh-CN" sz="2665"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495207" y="953552"/>
            <a:ext cx="5120098" cy="5570217"/>
          </a:xfrm>
          <a:prstGeom prst="rect">
            <a:avLst/>
          </a:prstGeom>
        </p:spPr>
      </p:pic>
      <p:pic>
        <p:nvPicPr>
          <p:cNvPr id="3" name="图片 2"/>
          <p:cNvPicPr>
            <a:picLocks noChangeAspect="1"/>
          </p:cNvPicPr>
          <p:nvPr/>
        </p:nvPicPr>
        <p:blipFill>
          <a:blip r:embed="rId2"/>
          <a:stretch>
            <a:fillRect/>
          </a:stretch>
        </p:blipFill>
        <p:spPr>
          <a:xfrm>
            <a:off x="5792083" y="993246"/>
            <a:ext cx="5819775" cy="3476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wipe(left)">
                                      <p:cBhvr>
                                        <p:cTn id="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 name="组合 188"/>
          <p:cNvGrpSpPr/>
          <p:nvPr/>
        </p:nvGrpSpPr>
        <p:grpSpPr>
          <a:xfrm>
            <a:off x="396320" y="515509"/>
            <a:ext cx="11617291" cy="438043"/>
            <a:chOff x="534438" y="3368953"/>
            <a:chExt cx="10944224" cy="438144"/>
          </a:xfrm>
          <a:solidFill>
            <a:schemeClr val="bg1">
              <a:lumMod val="65000"/>
            </a:schemeClr>
          </a:solidFill>
        </p:grpSpPr>
        <p:sp>
          <p:nvSpPr>
            <p:cNvPr id="190" name="矩形 18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91" name="组合 190"/>
            <p:cNvGrpSpPr/>
            <p:nvPr/>
          </p:nvGrpSpPr>
          <p:grpSpPr>
            <a:xfrm>
              <a:off x="534438" y="3368953"/>
              <a:ext cx="10944224" cy="438144"/>
              <a:chOff x="623889" y="3209929"/>
              <a:chExt cx="10944224" cy="438144"/>
            </a:xfrm>
            <a:grpFill/>
          </p:grpSpPr>
          <p:sp>
            <p:nvSpPr>
              <p:cNvPr id="192" name="矩形 19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3" name="矩形 19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4" name="矩形 19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5" name="矩形 19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6" name="矩形 19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7" name="矩形 19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8" name="等腰三角形 19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sp>
        <p:nvSpPr>
          <p:cNvPr id="68" name="TextBox 67"/>
          <p:cNvSpPr txBox="1"/>
          <p:nvPr/>
        </p:nvSpPr>
        <p:spPr>
          <a:xfrm>
            <a:off x="335360" y="107554"/>
            <a:ext cx="4312840" cy="502766"/>
          </a:xfrm>
          <a:prstGeom prst="rect">
            <a:avLst/>
          </a:prstGeom>
          <a:noFill/>
        </p:spPr>
        <p:txBody>
          <a:bodyPr wrap="square" rtlCol="0">
            <a:spAutoFit/>
          </a:bodyPr>
          <a:lstStyle/>
          <a:p>
            <a:pPr>
              <a:defRPr/>
            </a:pPr>
            <a:r>
              <a:rPr lang="en-US" altLang="zh-CN" sz="2665" b="1" kern="100" dirty="0">
                <a:latin typeface="微软雅黑" panose="020B0503020204020204" pitchFamily="34" charset="-122"/>
                <a:ea typeface="微软雅黑" panose="020B0503020204020204" pitchFamily="34" charset="-122"/>
                <a:cs typeface="Times New Roman" panose="02020603050405020304" pitchFamily="18" charset="0"/>
              </a:rPr>
              <a:t>results and discussion</a:t>
            </a:r>
            <a:endParaRPr lang="zh-CN" altLang="zh-CN" sz="2665"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图片 14"/>
          <p:cNvPicPr>
            <a:picLocks noChangeAspect="1"/>
          </p:cNvPicPr>
          <p:nvPr/>
        </p:nvPicPr>
        <p:blipFill>
          <a:blip r:embed="rId1"/>
          <a:stretch>
            <a:fillRect/>
          </a:stretch>
        </p:blipFill>
        <p:spPr>
          <a:xfrm>
            <a:off x="910308" y="2182735"/>
            <a:ext cx="5116491" cy="2349508"/>
          </a:xfrm>
          <a:prstGeom prst="rect">
            <a:avLst/>
          </a:prstGeom>
        </p:spPr>
      </p:pic>
      <p:pic>
        <p:nvPicPr>
          <p:cNvPr id="16" name="图片 15"/>
          <p:cNvPicPr>
            <a:picLocks noChangeAspect="1"/>
          </p:cNvPicPr>
          <p:nvPr/>
        </p:nvPicPr>
        <p:blipFill>
          <a:blip r:embed="rId2"/>
          <a:stretch>
            <a:fillRect/>
          </a:stretch>
        </p:blipFill>
        <p:spPr>
          <a:xfrm>
            <a:off x="6480313" y="1053413"/>
            <a:ext cx="4797948" cy="4373351"/>
          </a:xfrm>
          <a:prstGeom prst="rect">
            <a:avLst/>
          </a:prstGeom>
        </p:spPr>
      </p:pic>
      <p:sp>
        <p:nvSpPr>
          <p:cNvPr id="17" name="文本框 16"/>
          <p:cNvSpPr txBox="1"/>
          <p:nvPr/>
        </p:nvSpPr>
        <p:spPr>
          <a:xfrm>
            <a:off x="864919" y="5296864"/>
            <a:ext cx="8030604" cy="1169551"/>
          </a:xfrm>
          <a:prstGeom prst="rect">
            <a:avLst/>
          </a:prstGeom>
          <a:noFill/>
        </p:spPr>
        <p:txBody>
          <a:bodyPr wrap="square">
            <a:spAutoFit/>
          </a:bodyPr>
          <a:lstStyle/>
          <a:p>
            <a:r>
              <a:rPr lang="zh-CN" altLang="en-US" sz="1400" dirty="0"/>
              <a:t>十折交叉验证得分</a:t>
            </a:r>
            <a:r>
              <a:rPr lang="en-US" altLang="zh-CN" sz="1400" dirty="0"/>
              <a:t>:</a:t>
            </a:r>
            <a:endParaRPr lang="en-US" altLang="zh-CN" sz="1400" dirty="0"/>
          </a:p>
          <a:p>
            <a:r>
              <a:rPr lang="en-US" altLang="zh-CN" sz="1400" dirty="0"/>
              <a:t>[0.6        0.8        0.8        0.5        0.55555556 0.77777778    0.66666667   0.77777778    0.875      0.625     ]</a:t>
            </a:r>
            <a:endParaRPr lang="en-US" altLang="zh-CN" sz="1400" dirty="0"/>
          </a:p>
          <a:p>
            <a:endParaRPr lang="en-US" altLang="zh-CN" sz="1400" dirty="0"/>
          </a:p>
          <a:p>
            <a:r>
              <a:rPr lang="zh-CN" altLang="en-US" sz="1400" dirty="0"/>
              <a:t>交叉验证平均分</a:t>
            </a:r>
            <a:r>
              <a:rPr lang="en-US" altLang="zh-CN" sz="1400" dirty="0"/>
              <a:t>: 0.698</a:t>
            </a:r>
            <a:endParaRPr lang="zh-CN" altLang="en-US" sz="1400" dirty="0"/>
          </a:p>
        </p:txBody>
      </p:sp>
      <p:sp>
        <p:nvSpPr>
          <p:cNvPr id="4" name="文本框 3"/>
          <p:cNvSpPr txBox="1"/>
          <p:nvPr/>
        </p:nvSpPr>
        <p:spPr>
          <a:xfrm>
            <a:off x="608886" y="1084082"/>
            <a:ext cx="2313218" cy="523220"/>
          </a:xfrm>
          <a:prstGeom prst="rect">
            <a:avLst/>
          </a:prstGeom>
          <a:noFill/>
        </p:spPr>
        <p:txBody>
          <a:bodyPr wrap="square" rtlCol="0">
            <a:spAutoFit/>
          </a:bodyPr>
          <a:lstStyle/>
          <a:p>
            <a:r>
              <a:rPr lang="en-US" altLang="zh-CN" sz="2800" dirty="0"/>
              <a:t>2. SVM</a:t>
            </a:r>
            <a:r>
              <a:rPr lang="zh-CN" altLang="en-US" sz="2800" dirty="0"/>
              <a:t>结果</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wipe(left)">
                                      <p:cBhvr>
                                        <p:cTn id="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6712" y="407505"/>
            <a:ext cx="2375452" cy="584775"/>
          </a:xfrm>
          <a:prstGeom prst="rect">
            <a:avLst/>
          </a:prstGeom>
          <a:noFill/>
        </p:spPr>
        <p:txBody>
          <a:bodyPr wrap="square" rtlCol="0">
            <a:spAutoFit/>
          </a:bodyPr>
          <a:lstStyle/>
          <a:p>
            <a:r>
              <a:rPr lang="zh-CN" altLang="en-US" sz="3200" kern="1200" dirty="0">
                <a:solidFill>
                  <a:schemeClr val="tx1"/>
                </a:solidFill>
                <a:latin typeface="+mn-lt"/>
                <a:ea typeface="+mn-ea"/>
                <a:cs typeface="+mn-cs"/>
              </a:rPr>
              <a:t>总结和优化</a:t>
            </a:r>
            <a:endParaRPr lang="zh-CN" altLang="en-US" sz="3200" kern="1200" dirty="0">
              <a:solidFill>
                <a:schemeClr val="tx1"/>
              </a:solidFill>
              <a:latin typeface="+mn-lt"/>
              <a:ea typeface="+mn-ea"/>
              <a:cs typeface="+mn-cs"/>
            </a:endParaRPr>
          </a:p>
        </p:txBody>
      </p:sp>
      <p:sp>
        <p:nvSpPr>
          <p:cNvPr id="5" name="文本框 4"/>
          <p:cNvSpPr txBox="1"/>
          <p:nvPr/>
        </p:nvSpPr>
        <p:spPr>
          <a:xfrm>
            <a:off x="665920" y="1162879"/>
            <a:ext cx="8557591" cy="830997"/>
          </a:xfrm>
          <a:prstGeom prst="rect">
            <a:avLst/>
          </a:prstGeom>
          <a:noFill/>
        </p:spPr>
        <p:txBody>
          <a:bodyPr wrap="square" rtlCol="0">
            <a:spAutoFit/>
          </a:bodyPr>
          <a:lstStyle/>
          <a:p>
            <a:r>
              <a:rPr lang="zh-CN" altLang="en-US" sz="2400" dirty="0"/>
              <a:t>预处理：数据预处理读取数据</a:t>
            </a:r>
            <a:r>
              <a:rPr lang="en-US" altLang="zh-CN" sz="2400" dirty="0"/>
              <a:t>.</a:t>
            </a:r>
            <a:r>
              <a:rPr lang="zh-CN" altLang="en-US" sz="2400" dirty="0"/>
              <a:t>去除无用文为做值型变量</a:t>
            </a:r>
            <a:r>
              <a:rPr lang="en-US" altLang="zh-CN" sz="2400" dirty="0"/>
              <a:t>.</a:t>
            </a:r>
            <a:r>
              <a:rPr lang="zh-CN" altLang="en-US" sz="2400" dirty="0"/>
              <a:t> 去除空值行</a:t>
            </a:r>
            <a:r>
              <a:rPr lang="en-US" altLang="zh-CN" sz="2400" dirty="0"/>
              <a:t>.</a:t>
            </a:r>
            <a:r>
              <a:rPr lang="zh-CN" altLang="en-US" sz="2400" dirty="0"/>
              <a:t>对</a:t>
            </a:r>
            <a:r>
              <a:rPr lang="en-US" altLang="zh-CN" sz="2400" dirty="0"/>
              <a:t>HAMD</a:t>
            </a:r>
            <a:r>
              <a:rPr lang="zh-CN" altLang="en-US" sz="2400" dirty="0"/>
              <a:t>处理</a:t>
            </a:r>
            <a:r>
              <a:rPr lang="en-US" altLang="zh-CN" sz="2400" dirty="0"/>
              <a:t>(01</a:t>
            </a:r>
            <a:r>
              <a:rPr lang="zh-CN" altLang="en-US" sz="2400" dirty="0"/>
              <a:t>二分类</a:t>
            </a:r>
            <a:r>
              <a:rPr lang="en-US" altLang="zh-CN" sz="2400" dirty="0"/>
              <a:t>).</a:t>
            </a:r>
            <a:r>
              <a:rPr lang="zh-CN" altLang="en-US" sz="2400" dirty="0"/>
              <a:t>归一化处理</a:t>
            </a:r>
            <a:r>
              <a:rPr lang="en-US" altLang="zh-CN" sz="2400" dirty="0"/>
              <a:t>. </a:t>
            </a:r>
            <a:r>
              <a:rPr lang="en-US" altLang="zh-CN" sz="2400" dirty="0" err="1"/>
              <a:t>Sklearn</a:t>
            </a:r>
            <a:r>
              <a:rPr lang="zh-CN" altLang="en-US" sz="2400" dirty="0"/>
              <a:t>中的</a:t>
            </a:r>
            <a:endParaRPr lang="zh-CN" altLang="en-US" sz="2400" kern="1200" dirty="0">
              <a:solidFill>
                <a:schemeClr val="tx1"/>
              </a:solidFill>
            </a:endParaRPr>
          </a:p>
        </p:txBody>
      </p:sp>
      <p:sp>
        <p:nvSpPr>
          <p:cNvPr id="6" name="文本框 5"/>
          <p:cNvSpPr txBox="1"/>
          <p:nvPr/>
        </p:nvSpPr>
        <p:spPr>
          <a:xfrm>
            <a:off x="665920" y="1993876"/>
            <a:ext cx="8557591" cy="1015663"/>
          </a:xfrm>
          <a:prstGeom prst="rect">
            <a:avLst/>
          </a:prstGeom>
          <a:noFill/>
        </p:spPr>
        <p:txBody>
          <a:bodyPr wrap="square" rtlCol="0">
            <a:spAutoFit/>
          </a:bodyPr>
          <a:lstStyle/>
          <a:p>
            <a:r>
              <a:rPr lang="zh-CN" altLang="en-US" sz="2400" dirty="0"/>
              <a:t>回归模型上：</a:t>
            </a:r>
            <a:endParaRPr lang="en-US" altLang="zh-CN" sz="2400" dirty="0"/>
          </a:p>
          <a:p>
            <a:r>
              <a:rPr lang="en-US" altLang="zh-CN" sz="2400" dirty="0"/>
              <a:t>KNN</a:t>
            </a:r>
            <a:r>
              <a:rPr lang="zh-CN" altLang="en-US" sz="2400" dirty="0"/>
              <a:t>模型训练集的拟合效果较好，</a:t>
            </a:r>
            <a:r>
              <a:rPr lang="en-US" altLang="zh-CN" sz="2400" dirty="0"/>
              <a:t>MSE</a:t>
            </a:r>
            <a:r>
              <a:rPr lang="zh-CN" altLang="en-US" sz="2400" dirty="0"/>
              <a:t>值</a:t>
            </a:r>
            <a:r>
              <a:rPr lang="en-US" altLang="zh-CN" sz="2400" dirty="0"/>
              <a:t>(</a:t>
            </a:r>
            <a:r>
              <a:rPr lang="zh-CN" altLang="en-US" sz="2400" dirty="0"/>
              <a:t>均方误差</a:t>
            </a:r>
            <a:r>
              <a:rPr lang="en-US" altLang="zh-CN" sz="2400" dirty="0"/>
              <a:t>)</a:t>
            </a:r>
            <a:r>
              <a:rPr lang="en-US" altLang="zh-CN" sz="3600" dirty="0"/>
              <a:t>=</a:t>
            </a:r>
            <a:r>
              <a:rPr lang="en-US" altLang="zh-CN" sz="2800" dirty="0"/>
              <a:t>11.77</a:t>
            </a:r>
            <a:endParaRPr lang="zh-CN" altLang="en-US" sz="1800" kern="1200" dirty="0">
              <a:solidFill>
                <a:schemeClr val="tx1"/>
              </a:solidFill>
              <a:latin typeface="+mn-lt"/>
              <a:ea typeface="+mn-ea"/>
              <a:cs typeface="+mn-cs"/>
            </a:endParaRPr>
          </a:p>
        </p:txBody>
      </p:sp>
      <p:sp>
        <p:nvSpPr>
          <p:cNvPr id="7" name="文本框 6"/>
          <p:cNvSpPr txBox="1"/>
          <p:nvPr/>
        </p:nvSpPr>
        <p:spPr>
          <a:xfrm>
            <a:off x="665920" y="2986514"/>
            <a:ext cx="8557591" cy="830997"/>
          </a:xfrm>
          <a:prstGeom prst="rect">
            <a:avLst/>
          </a:prstGeom>
          <a:noFill/>
        </p:spPr>
        <p:txBody>
          <a:bodyPr wrap="square" rtlCol="0">
            <a:spAutoFit/>
          </a:bodyPr>
          <a:lstStyle/>
          <a:p>
            <a:r>
              <a:rPr lang="zh-CN" altLang="en-US" sz="2400" dirty="0"/>
              <a:t>分类模型上：</a:t>
            </a:r>
            <a:endParaRPr lang="en-US" altLang="zh-CN" sz="2400" dirty="0"/>
          </a:p>
          <a:p>
            <a:r>
              <a:rPr lang="en-US" altLang="zh-CN" sz="2400" dirty="0"/>
              <a:t>SVM</a:t>
            </a:r>
            <a:r>
              <a:rPr lang="zh-CN" altLang="en-US" sz="2400" dirty="0"/>
              <a:t>方法分类效果较好，交叉验证，</a:t>
            </a:r>
            <a:r>
              <a:rPr lang="en-US" altLang="zh-CN" sz="2400" dirty="0"/>
              <a:t>f1-score=0.69  AUC=0.76</a:t>
            </a:r>
            <a:endParaRPr lang="zh-CN" altLang="en-US" sz="1800" kern="1200" dirty="0">
              <a:solidFill>
                <a:schemeClr val="tx1"/>
              </a:solidFill>
              <a:latin typeface="+mn-lt"/>
              <a:ea typeface="+mn-ea"/>
              <a:cs typeface="+mn-cs"/>
            </a:endParaRPr>
          </a:p>
        </p:txBody>
      </p:sp>
      <p:sp>
        <p:nvSpPr>
          <p:cNvPr id="8" name="文本框 7"/>
          <p:cNvSpPr txBox="1"/>
          <p:nvPr/>
        </p:nvSpPr>
        <p:spPr>
          <a:xfrm>
            <a:off x="665920" y="3801663"/>
            <a:ext cx="10704445" cy="2677656"/>
          </a:xfrm>
          <a:prstGeom prst="rect">
            <a:avLst/>
          </a:prstGeom>
          <a:noFill/>
        </p:spPr>
        <p:txBody>
          <a:bodyPr wrap="square" rtlCol="0">
            <a:spAutoFit/>
          </a:bodyPr>
          <a:lstStyle/>
          <a:p>
            <a:r>
              <a:rPr lang="zh-CN" altLang="en-US" sz="2400" dirty="0"/>
              <a:t>问题和优化</a:t>
            </a:r>
            <a:r>
              <a:rPr lang="en-US" altLang="zh-CN" sz="2400" dirty="0"/>
              <a:t>:</a:t>
            </a:r>
            <a:endParaRPr lang="en-US" altLang="zh-CN" sz="2400" dirty="0"/>
          </a:p>
          <a:p>
            <a:r>
              <a:rPr lang="zh-CN" altLang="en-US" sz="2400" dirty="0"/>
              <a:t>①样本数据集太小，特征数又多，即使采用交又验证与集成学习的方法都没办法提升模型拟合效果都不够理想</a:t>
            </a:r>
            <a:endParaRPr lang="en-US" altLang="zh-CN" sz="2400" dirty="0"/>
          </a:p>
          <a:p>
            <a:r>
              <a:rPr lang="zh-CN" altLang="en-US" sz="2400" dirty="0"/>
              <a:t>②对数据的特征选择和预处理还不够合理，没有考虑年龄和性别对结果的影响</a:t>
            </a:r>
            <a:endParaRPr lang="en-US" altLang="zh-CN" sz="2400" dirty="0"/>
          </a:p>
          <a:p>
            <a:r>
              <a:rPr lang="zh-CN" altLang="en-US" sz="2400" dirty="0"/>
              <a:t>③数据集中噪声数据，我们没有发现并进行清洗范围的预测</a:t>
            </a:r>
            <a:endParaRPr lang="en-US" altLang="zh-CN" sz="2400" dirty="0"/>
          </a:p>
          <a:p>
            <a:r>
              <a:rPr lang="zh-CN" altLang="en-US" sz="2400" dirty="0"/>
              <a:t>④当进行回归时，这可能导致在对某些还有特定噪声的数据进行建模时出现过度拟合。</a:t>
            </a:r>
            <a:endParaRPr lang="zh-CN" altLang="en-US" sz="1800" kern="1200" dirty="0">
              <a:solidFill>
                <a:schemeClr val="tx1"/>
              </a:solidFill>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53600" y="1699478"/>
            <a:ext cx="8640960" cy="4465776"/>
          </a:xfrm>
          <a:prstGeom prst="rect">
            <a:avLst/>
          </a:prstGeom>
          <a:noFill/>
        </p:spPr>
        <p:txBody>
          <a:bodyPr wrap="square" lIns="91445" tIns="45721" rIns="91445" bIns="45721" rtlCol="0">
            <a:spAutoFit/>
          </a:bodyPr>
          <a:lstStyle/>
          <a:p>
            <a:pPr algn="just" eaLnBrk="0" hangingPunct="0">
              <a:lnSpc>
                <a:spcPct val="150000"/>
              </a:lnSpc>
            </a:pP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Depression is one of the most common mental disorders, which seriously affects the study, work and normal social life of patients. The degree of depression was evaluated by HAMD-17. Because HAMD-17 scale needs professional doctor evaluation after training, doctors in community hospitals and township hospitals are not </a:t>
            </a:r>
            <a:r>
              <a:rPr lang="en-US" altLang="zh-CN" sz="2135" dirty="0" err="1">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competent.This</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project intends to directly assess depression through EEG, which is not only more objective, but also can overcome the problem of insufficient medical resources in community hospitals or township hospitals.</a:t>
            </a:r>
            <a:endPar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圆角矩形 8"/>
          <p:cNvSpPr/>
          <p:nvPr/>
        </p:nvSpPr>
        <p:spPr>
          <a:xfrm>
            <a:off x="1247462" y="1335666"/>
            <a:ext cx="9755818" cy="4966073"/>
          </a:xfrm>
          <a:prstGeom prst="roundRect">
            <a:avLst>
              <a:gd name="adj" fmla="val 438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1" name="组合 10"/>
          <p:cNvGrpSpPr/>
          <p:nvPr/>
        </p:nvGrpSpPr>
        <p:grpSpPr>
          <a:xfrm>
            <a:off x="1871532" y="932722"/>
            <a:ext cx="5893248" cy="1295734"/>
            <a:chOff x="947325" y="607654"/>
            <a:chExt cx="2451671" cy="971801"/>
          </a:xfrm>
        </p:grpSpPr>
        <p:sp>
          <p:nvSpPr>
            <p:cNvPr id="12" name="圆角矩形 11"/>
            <p:cNvSpPr/>
            <p:nvPr/>
          </p:nvSpPr>
          <p:spPr>
            <a:xfrm>
              <a:off x="947325" y="607654"/>
              <a:ext cx="2451671" cy="55719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12"/>
            <p:cNvSpPr txBox="1"/>
            <p:nvPr/>
          </p:nvSpPr>
          <p:spPr>
            <a:xfrm>
              <a:off x="1107094" y="625527"/>
              <a:ext cx="2088232" cy="953928"/>
            </a:xfrm>
            <a:prstGeom prst="rect">
              <a:avLst/>
            </a:prstGeom>
            <a:noFill/>
          </p:spPr>
          <p:txBody>
            <a:bodyPr wrap="square" lIns="121815" tIns="60905" rIns="121815" bIns="60905">
              <a:spAutoFit/>
            </a:bodyPr>
            <a:lstStyle/>
            <a:p>
              <a:pPr>
                <a:defRPr/>
              </a:pPr>
              <a:r>
                <a:rPr lang="zh-CN" altLang="en-US" sz="3735" b="1" dirty="0">
                  <a:solidFill>
                    <a:schemeClr val="bg1"/>
                  </a:solidFill>
                  <a:latin typeface="微软雅黑" panose="020B0503020204020204" pitchFamily="34" charset="-122"/>
                  <a:ea typeface="微软雅黑" panose="020B0503020204020204" pitchFamily="34" charset="-122"/>
                </a:rPr>
                <a:t>背景</a:t>
              </a:r>
              <a:r>
                <a:rPr lang="en-US" altLang="zh-CN" sz="3735" b="1" dirty="0">
                  <a:solidFill>
                    <a:schemeClr val="bg1"/>
                  </a:solidFill>
                  <a:latin typeface="微软雅黑" panose="020B0503020204020204" pitchFamily="34" charset="-122"/>
                  <a:ea typeface="微软雅黑" panose="020B0503020204020204" pitchFamily="34" charset="-122"/>
                </a:rPr>
                <a:t>/background</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7"/>
                                        </p:tgtEl>
                                        <p:attrNameLst>
                                          <p:attrName>style.visibility</p:attrName>
                                        </p:attrNameLst>
                                      </p:cBhvr>
                                      <p:to>
                                        <p:strVal val="visible"/>
                                      </p:to>
                                    </p:set>
                                    <p:animEffect transition="in" filter="wipe(left)">
                                      <p:cBhvr>
                                        <p:cTn id="15" dur="100"/>
                                        <p:tgtEl>
                                          <p:spTgt spid="7"/>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7"/>
                                        </p:tgtEl>
                                      </p:cBhvr>
                                      <p:to x="80000" y="100000"/>
                                    </p:animScale>
                                    <p:anim by="(#ppt_w*0.10)" calcmode="lin" valueType="num">
                                      <p:cBhvr>
                                        <p:cTn id="18" dur="50" autoRev="1" fill="hold">
                                          <p:stCondLst>
                                            <p:cond delay="0"/>
                                          </p:stCondLst>
                                        </p:cTn>
                                        <p:tgtEl>
                                          <p:spTgt spid="7"/>
                                        </p:tgtEl>
                                        <p:attrNameLst>
                                          <p:attrName>ppt_x</p:attrName>
                                        </p:attrNameLst>
                                      </p:cBhvr>
                                    </p:anim>
                                    <p:anim by="(-#ppt_w*0.10)" calcmode="lin" valueType="num">
                                      <p:cBhvr>
                                        <p:cTn id="19" dur="50" autoRev="1" fill="hold">
                                          <p:stCondLst>
                                            <p:cond delay="0"/>
                                          </p:stCondLst>
                                        </p:cTn>
                                        <p:tgtEl>
                                          <p:spTgt spid="7"/>
                                        </p:tgtEl>
                                        <p:attrNameLst>
                                          <p:attrName>ppt_y</p:attrName>
                                        </p:attrNameLst>
                                      </p:cBhvr>
                                    </p:anim>
                                    <p:animRot by="-480000">
                                      <p:cBhvr>
                                        <p:cTn id="20" dur="50" autoRev="1"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4563" b="66242"/>
          <a:stretch>
            <a:fillRect/>
          </a:stretch>
        </p:blipFill>
        <p:spPr>
          <a:xfrm flipH="1">
            <a:off x="-1" y="3483226"/>
            <a:ext cx="6610824" cy="3374775"/>
          </a:xfrm>
          <a:prstGeom prst="rect">
            <a:avLst/>
          </a:prstGeom>
        </p:spPr>
      </p:pic>
      <p:sp>
        <p:nvSpPr>
          <p:cNvPr id="25" name="圆角矩形 24"/>
          <p:cNvSpPr/>
          <p:nvPr/>
        </p:nvSpPr>
        <p:spPr>
          <a:xfrm>
            <a:off x="5903980" y="1354481"/>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6749642" y="1354481"/>
            <a:ext cx="5213757" cy="671697"/>
            <a:chOff x="6245498" y="1573937"/>
            <a:chExt cx="3744416" cy="511504"/>
          </a:xfrm>
        </p:grpSpPr>
        <p:sp>
          <p:nvSpPr>
            <p:cNvPr id="27" name="圆角矩形 26"/>
            <p:cNvSpPr/>
            <p:nvPr/>
          </p:nvSpPr>
          <p:spPr>
            <a:xfrm>
              <a:off x="6245498" y="1573937"/>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914725" y="1612618"/>
              <a:ext cx="2653076"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Data exploration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5903980" y="2286750"/>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6744206" y="2286473"/>
            <a:ext cx="5219194" cy="671697"/>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Preprocessing</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903980" y="3205152"/>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6744204" y="3224094"/>
            <a:ext cx="5219195" cy="671697"/>
            <a:chOff x="6339095" y="3335676"/>
            <a:chExt cx="3744416" cy="511504"/>
          </a:xfrm>
        </p:grpSpPr>
        <p:sp>
          <p:nvSpPr>
            <p:cNvPr id="38" name="圆角矩形 37"/>
            <p:cNvSpPr/>
            <p:nvPr/>
          </p:nvSpPr>
          <p:spPr>
            <a:xfrm>
              <a:off x="6339095" y="333567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393715" y="3372632"/>
              <a:ext cx="3221000"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Method introduction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5903980" y="4142286"/>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6768075" y="4141798"/>
            <a:ext cx="5195325" cy="671696"/>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540996" y="4215010"/>
              <a:ext cx="3027654" cy="437591"/>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results and discussion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4803401" y="1447105"/>
            <a:ext cx="575931" cy="679032"/>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39" tIns="45671" rIns="91339" bIns="45671" rtlCol="0" anchor="ctr"/>
          <a:lstStyle/>
          <a:p>
            <a:pPr algn="ctr"/>
            <a:endParaRPr lang="zh-CN" altLang="en-US" sz="2400"/>
          </a:p>
        </p:txBody>
      </p:sp>
      <p:sp>
        <p:nvSpPr>
          <p:cNvPr id="68" name="TextBox 67"/>
          <p:cNvSpPr txBox="1"/>
          <p:nvPr/>
        </p:nvSpPr>
        <p:spPr>
          <a:xfrm>
            <a:off x="143339" y="1220756"/>
            <a:ext cx="2880320" cy="1354106"/>
          </a:xfrm>
          <a:prstGeom prst="rect">
            <a:avLst/>
          </a:prstGeom>
          <a:noFill/>
        </p:spPr>
        <p:txBody>
          <a:bodyPr wrap="square" lIns="121815" tIns="60905" rIns="121815" bIns="60905">
            <a:spAutoFit/>
          </a:bodyPr>
          <a:lstStyle/>
          <a:p>
            <a:pPr algn="r">
              <a:defRPr/>
            </a:pPr>
            <a:endParaRPr lang="en-US" altLang="zh-CN" sz="48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3200" b="1" dirty="0">
                <a:solidFill>
                  <a:schemeClr val="tx2"/>
                </a:solidFill>
                <a:latin typeface="微软雅黑" panose="020B0503020204020204" pitchFamily="34" charset="-122"/>
                <a:ea typeface="微软雅黑" panose="020B0503020204020204" pitchFamily="34" charset="-122"/>
              </a:rPr>
              <a:t>CONTENTS</a:t>
            </a:r>
            <a:endParaRPr lang="zh-CN" altLang="en-US" sz="32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19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6"/>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4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par>
                          <p:cTn id="50" fill="hold">
                            <p:stCondLst>
                              <p:cond delay="2950"/>
                            </p:stCondLst>
                            <p:childTnLst>
                              <p:par>
                                <p:cTn id="51" presetID="2" presetClass="entr" presetSubtype="8" fill="hold" grpId="0" nodeType="after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0-#ppt_w/2"/>
                                          </p:val>
                                        </p:tav>
                                        <p:tav tm="100000">
                                          <p:val>
                                            <p:strVal val="#ppt_x"/>
                                          </p:val>
                                        </p:tav>
                                      </p:tavLst>
                                    </p:anim>
                                    <p:anim calcmode="lin" valueType="num">
                                      <p:cBhvr additive="base">
                                        <p:cTn id="54" dur="500" fill="hold"/>
                                        <p:tgtEl>
                                          <p:spTgt spid="67"/>
                                        </p:tgtEl>
                                        <p:attrNameLst>
                                          <p:attrName>ppt_y</p:attrName>
                                        </p:attrNameLst>
                                      </p:cBhvr>
                                      <p:tavLst>
                                        <p:tav tm="0">
                                          <p:val>
                                            <p:strVal val="#ppt_y"/>
                                          </p:val>
                                        </p:tav>
                                        <p:tav tm="100000">
                                          <p:val>
                                            <p:strVal val="#ppt_y"/>
                                          </p:val>
                                        </p:tav>
                                      </p:tavLst>
                                    </p:anim>
                                  </p:childTnLst>
                                </p:cTn>
                              </p:par>
                            </p:childTnLst>
                          </p:cTn>
                        </p:par>
                        <p:par>
                          <p:cTn id="55" fill="hold">
                            <p:stCondLst>
                              <p:cond delay="3450"/>
                            </p:stCondLst>
                            <p:childTnLst>
                              <p:par>
                                <p:cTn id="56" presetID="26" presetClass="emph" presetSubtype="0" fill="hold" grpId="2" nodeType="afterEffect">
                                  <p:stCondLst>
                                    <p:cond delay="0"/>
                                  </p:stCondLst>
                                  <p:childTnLst>
                                    <p:animEffect transition="out" filter="fade">
                                      <p:cBhvr>
                                        <p:cTn id="57" dur="500" tmFilter="0, 0; .2, .5; .8, .5; 1, 0"/>
                                        <p:tgtEl>
                                          <p:spTgt spid="25"/>
                                        </p:tgtEl>
                                      </p:cBhvr>
                                    </p:animEffect>
                                    <p:animScale>
                                      <p:cBhvr>
                                        <p:cTn id="58" dur="250" autoRev="1" fill="hold"/>
                                        <p:tgtEl>
                                          <p:spTgt spid="25"/>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26"/>
                                        </p:tgtEl>
                                      </p:cBhvr>
                                    </p:animEffect>
                                    <p:animScale>
                                      <p:cBhvr>
                                        <p:cTn id="61"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17426" y="77731"/>
            <a:ext cx="3182297" cy="543097"/>
          </a:xfrm>
          <a:prstGeom prst="rect">
            <a:avLst/>
          </a:prstGeom>
          <a:noFill/>
        </p:spPr>
        <p:txBody>
          <a:bodyPr wrap="square" rtlCol="0">
            <a:spAutoFit/>
          </a:bodyPr>
          <a:lstStyle/>
          <a:p>
            <a:pPr>
              <a:lnSpc>
                <a:spcPct val="120000"/>
              </a:lnSpc>
            </a:pPr>
            <a:r>
              <a:rPr lang="en-US" altLang="zh-CN" sz="2665" b="1" kern="100" dirty="0">
                <a:latin typeface="微软雅黑" panose="020B0503020204020204" pitchFamily="34" charset="-122"/>
                <a:ea typeface="微软雅黑" panose="020B0503020204020204" pitchFamily="34" charset="-122"/>
                <a:cs typeface="Times New Roman" panose="02020603050405020304" pitchFamily="18" charset="0"/>
              </a:rPr>
              <a:t>Data exploration</a:t>
            </a:r>
            <a:endParaRPr lang="zh-CN" altLang="zh-CN" sz="2665"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350" b="25593"/>
          <a:stretch>
            <a:fillRect/>
          </a:stretch>
        </p:blipFill>
        <p:spPr>
          <a:xfrm>
            <a:off x="1005042" y="2392768"/>
            <a:ext cx="9879760" cy="720132"/>
          </a:xfrm>
          <a:prstGeom prst="rect">
            <a:avLst/>
          </a:prstGeom>
        </p:spPr>
      </p:pic>
      <p:sp>
        <p:nvSpPr>
          <p:cNvPr id="12" name="文本框 11"/>
          <p:cNvSpPr txBox="1"/>
          <p:nvPr/>
        </p:nvSpPr>
        <p:spPr>
          <a:xfrm>
            <a:off x="863639" y="3292407"/>
            <a:ext cx="10608781" cy="369332"/>
          </a:xfrm>
          <a:prstGeom prst="rect">
            <a:avLst/>
          </a:prstGeom>
          <a:noFill/>
        </p:spPr>
        <p:txBody>
          <a:bodyPr wrap="square" rtlCol="0">
            <a:spAutoFit/>
          </a:bodyPr>
          <a:lstStyle/>
          <a:p>
            <a:r>
              <a:rPr lang="zh-CN" altLang="en-US" dirty="0"/>
              <a:t>表单“抑郁症脑电图”共有</a:t>
            </a:r>
            <a:r>
              <a:rPr lang="en-US" altLang="zh-CN" dirty="0"/>
              <a:t>92</a:t>
            </a:r>
            <a:r>
              <a:rPr lang="zh-CN" altLang="en-US" dirty="0"/>
              <a:t>个测试数据，其中的各类别人数如下：抑郁症人数：</a:t>
            </a:r>
            <a:r>
              <a:rPr lang="en-US" altLang="zh-CN" dirty="0"/>
              <a:t>34</a:t>
            </a:r>
            <a:r>
              <a:rPr lang="zh-CN" altLang="en-US" dirty="0"/>
              <a:t>；正常人个数</a:t>
            </a:r>
            <a:r>
              <a:rPr lang="en-US" altLang="zh-CN" dirty="0"/>
              <a:t>:58</a:t>
            </a:r>
            <a:r>
              <a:rPr lang="zh-CN" altLang="en-US" dirty="0"/>
              <a:t>。</a:t>
            </a:r>
            <a:endParaRPr lang="zh-CN" altLang="en-US" dirty="0"/>
          </a:p>
        </p:txBody>
      </p:sp>
      <p:sp>
        <p:nvSpPr>
          <p:cNvPr id="8" name="文本框 7"/>
          <p:cNvSpPr txBox="1"/>
          <p:nvPr/>
        </p:nvSpPr>
        <p:spPr>
          <a:xfrm>
            <a:off x="417425" y="915440"/>
            <a:ext cx="11054995" cy="1477328"/>
          </a:xfrm>
          <a:prstGeom prst="rect">
            <a:avLst/>
          </a:prstGeom>
          <a:noFill/>
        </p:spPr>
        <p:txBody>
          <a:bodyPr wrap="square">
            <a:spAutoFit/>
          </a:bodyPr>
          <a:lstStyle/>
          <a:p>
            <a:pPr indent="457200" algn="just"/>
            <a:r>
              <a:rPr lang="zh-CN" altLang="en-US" dirty="0"/>
              <a:t>本次实验的数据集“</a:t>
            </a:r>
            <a:r>
              <a:rPr lang="en-US" altLang="zh-CN" dirty="0"/>
              <a:t>data_depression.xlsx”</a:t>
            </a:r>
            <a:r>
              <a:rPr lang="zh-CN" altLang="en-US" dirty="0"/>
              <a:t>包含两个数据表单：“抑郁脑电图”和“针刺效益、前后脑电图”。表单“抑郁症脑电图”字段有姓名、性别、年龄、</a:t>
            </a:r>
            <a:r>
              <a:rPr lang="en-US" altLang="zh-CN" dirty="0"/>
              <a:t>HAMD</a:t>
            </a:r>
            <a:r>
              <a:rPr lang="zh-CN" altLang="en-US" dirty="0"/>
              <a:t>评分、以及针刺前脑电节律波幅指数和节律指数。表单“针刺效益、前后脑电图”字段主要有姓名、针刺前脑电指标和针刺后脑电指标。根据</a:t>
            </a:r>
            <a:r>
              <a:rPr lang="en-US" altLang="zh-CN" dirty="0"/>
              <a:t>17-item HAMD</a:t>
            </a:r>
            <a:r>
              <a:rPr lang="zh-CN" altLang="en-US" dirty="0"/>
              <a:t>抑郁症评价量表，字段</a:t>
            </a:r>
            <a:r>
              <a:rPr lang="en-US" altLang="zh-CN" dirty="0"/>
              <a:t>HAMD</a:t>
            </a:r>
            <a:r>
              <a:rPr lang="zh-CN" altLang="en-US" dirty="0"/>
              <a:t>评分是患者抑郁症程度评价。当</a:t>
            </a:r>
            <a:r>
              <a:rPr lang="en-US" altLang="zh-CN" dirty="0"/>
              <a:t>HAMD-17</a:t>
            </a:r>
            <a:r>
              <a:rPr lang="zh-CN" altLang="en-US" dirty="0"/>
              <a:t>量表评分</a:t>
            </a:r>
            <a:r>
              <a:rPr lang="en-US" altLang="zh-CN" dirty="0"/>
              <a:t>&lt;=17</a:t>
            </a:r>
            <a:r>
              <a:rPr lang="zh-CN" altLang="en-US" dirty="0"/>
              <a:t>分时为正常；当</a:t>
            </a:r>
            <a:r>
              <a:rPr lang="en-US" altLang="zh-CN" dirty="0"/>
              <a:t>HAMD-17</a:t>
            </a:r>
            <a:r>
              <a:rPr lang="zh-CN" altLang="en-US" dirty="0"/>
              <a:t>量表评分</a:t>
            </a:r>
            <a:r>
              <a:rPr lang="en-US" altLang="zh-CN" dirty="0"/>
              <a:t>&gt;17</a:t>
            </a:r>
            <a:r>
              <a:rPr lang="zh-CN" altLang="en-US" dirty="0"/>
              <a:t>分时为抑郁症。</a:t>
            </a:r>
            <a:endParaRPr lang="zh-CN" altLang="en-US" dirty="0"/>
          </a:p>
        </p:txBody>
      </p:sp>
      <p:pic>
        <p:nvPicPr>
          <p:cNvPr id="13" name="图片 12"/>
          <p:cNvPicPr>
            <a:picLocks noChangeAspect="1"/>
          </p:cNvPicPr>
          <p:nvPr/>
        </p:nvPicPr>
        <p:blipFill>
          <a:blip r:embed="rId2"/>
          <a:stretch>
            <a:fillRect/>
          </a:stretch>
        </p:blipFill>
        <p:spPr>
          <a:xfrm>
            <a:off x="655713" y="3827276"/>
            <a:ext cx="4558638" cy="2596692"/>
          </a:xfrm>
          <a:prstGeom prst="rect">
            <a:avLst/>
          </a:prstGeom>
        </p:spPr>
      </p:pic>
      <p:pic>
        <p:nvPicPr>
          <p:cNvPr id="14" name="图片 13"/>
          <p:cNvPicPr>
            <a:picLocks noChangeAspect="1"/>
          </p:cNvPicPr>
          <p:nvPr/>
        </p:nvPicPr>
        <p:blipFill rotWithShape="1">
          <a:blip r:embed="rId3"/>
          <a:srcRect l="4164" t="3841" r="10477"/>
          <a:stretch>
            <a:fillRect/>
          </a:stretch>
        </p:blipFill>
        <p:spPr>
          <a:xfrm>
            <a:off x="5929460" y="4091233"/>
            <a:ext cx="5175841" cy="1970202"/>
          </a:xfrm>
          <a:prstGeom prst="rect">
            <a:avLst/>
          </a:prstGeom>
        </p:spPr>
      </p:pic>
      <p:sp>
        <p:nvSpPr>
          <p:cNvPr id="15" name="文本框 14"/>
          <p:cNvSpPr txBox="1"/>
          <p:nvPr/>
        </p:nvSpPr>
        <p:spPr>
          <a:xfrm>
            <a:off x="1800519" y="6423524"/>
            <a:ext cx="1244338" cy="369332"/>
          </a:xfrm>
          <a:prstGeom prst="rect">
            <a:avLst/>
          </a:prstGeom>
          <a:noFill/>
        </p:spPr>
        <p:txBody>
          <a:bodyPr wrap="square" rtlCol="0">
            <a:spAutoFit/>
          </a:bodyPr>
          <a:lstStyle/>
          <a:p>
            <a:r>
              <a:rPr lang="en-US" altLang="zh-CN" dirty="0"/>
              <a:t>data.info</a:t>
            </a:r>
            <a:endParaRPr lang="zh-CN" altLang="en-US" dirty="0"/>
          </a:p>
        </p:txBody>
      </p:sp>
      <p:sp>
        <p:nvSpPr>
          <p:cNvPr id="16" name="文本框 15"/>
          <p:cNvSpPr txBox="1"/>
          <p:nvPr/>
        </p:nvSpPr>
        <p:spPr>
          <a:xfrm>
            <a:off x="8267307" y="6402808"/>
            <a:ext cx="1329179" cy="369332"/>
          </a:xfrm>
          <a:prstGeom prst="rect">
            <a:avLst/>
          </a:prstGeom>
          <a:noFill/>
        </p:spPr>
        <p:txBody>
          <a:bodyPr wrap="square" rtlCol="0">
            <a:spAutoFit/>
          </a:bodyPr>
          <a:lstStyle/>
          <a:p>
            <a:r>
              <a:rPr lang="en-US" altLang="zh-CN" dirty="0" err="1"/>
              <a:t>data.head</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845966" y="1767535"/>
            <a:ext cx="9893847" cy="3331238"/>
          </a:xfrm>
          <a:prstGeom prst="rect">
            <a:avLst/>
          </a:prstGeom>
        </p:spPr>
      </p:pic>
      <p:sp>
        <p:nvSpPr>
          <p:cNvPr id="5" name="文本框 4"/>
          <p:cNvSpPr txBox="1"/>
          <p:nvPr/>
        </p:nvSpPr>
        <p:spPr>
          <a:xfrm>
            <a:off x="1237269" y="1182220"/>
            <a:ext cx="7680488" cy="369332"/>
          </a:xfrm>
          <a:prstGeom prst="rect">
            <a:avLst/>
          </a:prstGeom>
          <a:noFill/>
        </p:spPr>
        <p:txBody>
          <a:bodyPr wrap="square">
            <a:spAutoFit/>
          </a:bodyPr>
          <a:lstStyle/>
          <a:p>
            <a:r>
              <a:rPr lang="zh-CN" altLang="en-US" dirty="0"/>
              <a:t>数据源描述性统计如下表。由于总共有</a:t>
            </a:r>
            <a:r>
              <a:rPr lang="en-US" altLang="zh-CN" dirty="0"/>
              <a:t>76</a:t>
            </a:r>
            <a:r>
              <a:rPr lang="zh-CN" altLang="en-US" dirty="0"/>
              <a:t>个属性，只列出部分结果。</a:t>
            </a:r>
            <a:endParaRPr lang="zh-CN" altLang="en-US" dirty="0"/>
          </a:p>
        </p:txBody>
      </p:sp>
      <p:sp>
        <p:nvSpPr>
          <p:cNvPr id="6" name="TextBox 18"/>
          <p:cNvSpPr txBox="1"/>
          <p:nvPr/>
        </p:nvSpPr>
        <p:spPr>
          <a:xfrm>
            <a:off x="417426" y="77731"/>
            <a:ext cx="3182297" cy="543097"/>
          </a:xfrm>
          <a:prstGeom prst="rect">
            <a:avLst/>
          </a:prstGeom>
          <a:noFill/>
        </p:spPr>
        <p:txBody>
          <a:bodyPr wrap="square" rtlCol="0">
            <a:spAutoFit/>
          </a:bodyPr>
          <a:lstStyle/>
          <a:p>
            <a:pPr>
              <a:lnSpc>
                <a:spcPct val="120000"/>
              </a:lnSpc>
            </a:pPr>
            <a:r>
              <a:rPr lang="en-US" altLang="zh-CN" sz="2665" b="1" kern="100" dirty="0">
                <a:latin typeface="微软雅黑" panose="020B0503020204020204" pitchFamily="34" charset="-122"/>
                <a:ea typeface="微软雅黑" panose="020B0503020204020204" pitchFamily="34" charset="-122"/>
                <a:cs typeface="Times New Roman" panose="02020603050405020304" pitchFamily="18" charset="0"/>
              </a:rPr>
              <a:t>Data exploration</a:t>
            </a:r>
            <a:endParaRPr lang="zh-CN" altLang="zh-CN" sz="2665"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4563" b="66242"/>
          <a:stretch>
            <a:fillRect/>
          </a:stretch>
        </p:blipFill>
        <p:spPr>
          <a:xfrm flipH="1">
            <a:off x="-1" y="3483226"/>
            <a:ext cx="6610824" cy="3374775"/>
          </a:xfrm>
          <a:prstGeom prst="rect">
            <a:avLst/>
          </a:prstGeom>
        </p:spPr>
      </p:pic>
      <p:sp>
        <p:nvSpPr>
          <p:cNvPr id="25" name="圆角矩形 24"/>
          <p:cNvSpPr/>
          <p:nvPr/>
        </p:nvSpPr>
        <p:spPr>
          <a:xfrm>
            <a:off x="5903980" y="1354481"/>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6749642" y="1354481"/>
            <a:ext cx="5213757" cy="671697"/>
            <a:chOff x="6245498" y="1573937"/>
            <a:chExt cx="3744416" cy="511504"/>
          </a:xfrm>
        </p:grpSpPr>
        <p:sp>
          <p:nvSpPr>
            <p:cNvPr id="27" name="圆角矩形 26"/>
            <p:cNvSpPr/>
            <p:nvPr/>
          </p:nvSpPr>
          <p:spPr>
            <a:xfrm>
              <a:off x="6245498" y="1573937"/>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914725" y="1612618"/>
              <a:ext cx="2653076"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Data exploration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5903980" y="2286750"/>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6744206" y="2286473"/>
            <a:ext cx="5219194" cy="671697"/>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Preprocessing</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903980" y="3205152"/>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6744204" y="3224094"/>
            <a:ext cx="5219195" cy="671697"/>
            <a:chOff x="6339095" y="3335676"/>
            <a:chExt cx="3744416" cy="511504"/>
          </a:xfrm>
        </p:grpSpPr>
        <p:sp>
          <p:nvSpPr>
            <p:cNvPr id="38" name="圆角矩形 37"/>
            <p:cNvSpPr/>
            <p:nvPr/>
          </p:nvSpPr>
          <p:spPr>
            <a:xfrm>
              <a:off x="6339095" y="333567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393715" y="3372632"/>
              <a:ext cx="3221000" cy="437590"/>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Method introduction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5903980" y="4142286"/>
            <a:ext cx="655889" cy="671697"/>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27" tIns="60913" rIns="121827" bIns="60913"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6768075" y="4141798"/>
            <a:ext cx="5195325" cy="671696"/>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613" tIns="81307" rIns="162613" bIns="81307" anchor="ctr"/>
            <a:lstStyle/>
            <a:p>
              <a:pPr algn="ctr">
                <a:defRPr/>
              </a:pPr>
              <a:endParaRPr lang="zh-CN" altLang="en-US" sz="48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540996" y="4215010"/>
              <a:ext cx="3027654" cy="437591"/>
            </a:xfrm>
            <a:prstGeom prst="rect">
              <a:avLst/>
            </a:prstGeom>
          </p:spPr>
          <p:txBody>
            <a:bodyPr wrap="square" lIns="162613" tIns="81307" rIns="162613" bIns="81307">
              <a:spAutoFit/>
            </a:bodyPr>
            <a:lstStyle/>
            <a:p>
              <a:pPr>
                <a:defRPr/>
              </a:pPr>
              <a:r>
                <a:rPr lang="en-US"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results and discussion</a:t>
              </a:r>
              <a:endParaRPr lang="zh-CN" altLang="zh-CN" sz="2665"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4901556" y="2286531"/>
            <a:ext cx="575931" cy="679032"/>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39" tIns="45671" rIns="91339" bIns="45671" rtlCol="0" anchor="ctr"/>
          <a:lstStyle/>
          <a:p>
            <a:pPr algn="ctr"/>
            <a:endParaRPr lang="zh-CN" altLang="en-US" sz="2400"/>
          </a:p>
        </p:txBody>
      </p:sp>
      <p:sp>
        <p:nvSpPr>
          <p:cNvPr id="68" name="TextBox 67"/>
          <p:cNvSpPr txBox="1"/>
          <p:nvPr/>
        </p:nvSpPr>
        <p:spPr>
          <a:xfrm>
            <a:off x="143339" y="1220756"/>
            <a:ext cx="2880320" cy="1354106"/>
          </a:xfrm>
          <a:prstGeom prst="rect">
            <a:avLst/>
          </a:prstGeom>
          <a:noFill/>
        </p:spPr>
        <p:txBody>
          <a:bodyPr wrap="square" lIns="121815" tIns="60905" rIns="121815" bIns="60905">
            <a:spAutoFit/>
          </a:bodyPr>
          <a:lstStyle/>
          <a:p>
            <a:pPr algn="r">
              <a:defRPr/>
            </a:pPr>
            <a:endParaRPr lang="en-US" altLang="zh-CN" sz="48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3200" b="1" dirty="0">
                <a:solidFill>
                  <a:schemeClr val="tx2"/>
                </a:solidFill>
                <a:latin typeface="微软雅黑" panose="020B0503020204020204" pitchFamily="34" charset="-122"/>
                <a:ea typeface="微软雅黑" panose="020B0503020204020204" pitchFamily="34" charset="-122"/>
              </a:rPr>
              <a:t>CONTENTS</a:t>
            </a:r>
            <a:endParaRPr lang="zh-CN" altLang="en-US" sz="32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19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6"/>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4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par>
                          <p:cTn id="50" fill="hold">
                            <p:stCondLst>
                              <p:cond delay="2950"/>
                            </p:stCondLst>
                            <p:childTnLst>
                              <p:par>
                                <p:cTn id="51" presetID="2" presetClass="entr" presetSubtype="8" fill="hold" grpId="0" nodeType="after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0-#ppt_w/2"/>
                                          </p:val>
                                        </p:tav>
                                        <p:tav tm="100000">
                                          <p:val>
                                            <p:strVal val="#ppt_x"/>
                                          </p:val>
                                        </p:tav>
                                      </p:tavLst>
                                    </p:anim>
                                    <p:anim calcmode="lin" valueType="num">
                                      <p:cBhvr additive="base">
                                        <p:cTn id="54" dur="500" fill="hold"/>
                                        <p:tgtEl>
                                          <p:spTgt spid="67"/>
                                        </p:tgtEl>
                                        <p:attrNameLst>
                                          <p:attrName>ppt_y</p:attrName>
                                        </p:attrNameLst>
                                      </p:cBhvr>
                                      <p:tavLst>
                                        <p:tav tm="0">
                                          <p:val>
                                            <p:strVal val="#ppt_y"/>
                                          </p:val>
                                        </p:tav>
                                        <p:tav tm="100000">
                                          <p:val>
                                            <p:strVal val="#ppt_y"/>
                                          </p:val>
                                        </p:tav>
                                      </p:tavLst>
                                    </p:anim>
                                  </p:childTnLst>
                                </p:cTn>
                              </p:par>
                            </p:childTnLst>
                          </p:cTn>
                        </p:par>
                        <p:par>
                          <p:cTn id="55" fill="hold">
                            <p:stCondLst>
                              <p:cond delay="3450"/>
                            </p:stCondLst>
                            <p:childTnLst>
                              <p:par>
                                <p:cTn id="56" presetID="26" presetClass="emph" presetSubtype="0" fill="hold" grpId="2" nodeType="afterEffect">
                                  <p:stCondLst>
                                    <p:cond delay="0"/>
                                  </p:stCondLst>
                                  <p:childTnLst>
                                    <p:animEffect transition="out" filter="fade">
                                      <p:cBhvr>
                                        <p:cTn id="57" dur="500" tmFilter="0, 0; .2, .5; .8, .5; 1, 0"/>
                                        <p:tgtEl>
                                          <p:spTgt spid="25"/>
                                        </p:tgtEl>
                                      </p:cBhvr>
                                    </p:animEffect>
                                    <p:animScale>
                                      <p:cBhvr>
                                        <p:cTn id="58" dur="250" autoRev="1" fill="hold"/>
                                        <p:tgtEl>
                                          <p:spTgt spid="25"/>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26"/>
                                        </p:tgtEl>
                                      </p:cBhvr>
                                    </p:animEffect>
                                    <p:animScale>
                                      <p:cBhvr>
                                        <p:cTn id="61"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651" y="617999"/>
            <a:ext cx="6052931" cy="461665"/>
          </a:xfrm>
          <a:prstGeom prst="rect">
            <a:avLst/>
          </a:prstGeom>
          <a:noFill/>
        </p:spPr>
        <p:txBody>
          <a:bodyPr wrap="square" rtlCol="0">
            <a:spAutoFit/>
          </a:bodyPr>
          <a:lstStyle/>
          <a:p>
            <a:r>
              <a:rPr lang="zh-CN" altLang="en-US" sz="2400" dirty="0"/>
              <a:t>数据预处理</a:t>
            </a:r>
            <a:endParaRPr lang="zh-CN" altLang="en-US" sz="2400" dirty="0"/>
          </a:p>
        </p:txBody>
      </p:sp>
      <p:sp>
        <p:nvSpPr>
          <p:cNvPr id="19" name="TextBox 18"/>
          <p:cNvSpPr txBox="1"/>
          <p:nvPr/>
        </p:nvSpPr>
        <p:spPr>
          <a:xfrm>
            <a:off x="348846" y="214891"/>
            <a:ext cx="3182297" cy="502766"/>
          </a:xfrm>
          <a:prstGeom prst="rect">
            <a:avLst/>
          </a:prstGeom>
          <a:noFill/>
        </p:spPr>
        <p:txBody>
          <a:bodyPr wrap="square" rtlCol="0">
            <a:spAutoFit/>
          </a:bodyPr>
          <a:lstStyle/>
          <a:p>
            <a:pPr>
              <a:defRPr/>
            </a:pPr>
            <a:r>
              <a:rPr lang="en-US" altLang="zh-CN" sz="2665" b="1" kern="100" dirty="0">
                <a:latin typeface="微软雅黑" panose="020B0503020204020204" pitchFamily="34" charset="-122"/>
                <a:ea typeface="微软雅黑" panose="020B0503020204020204" pitchFamily="34" charset="-122"/>
                <a:cs typeface="Times New Roman" panose="02020603050405020304" pitchFamily="18" charset="0"/>
              </a:rPr>
              <a:t>Preprocessing</a:t>
            </a:r>
            <a:endParaRPr lang="zh-CN" altLang="zh-CN" sz="2665"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7367270" y="1356360"/>
            <a:ext cx="4145915" cy="4145915"/>
          </a:xfrm>
          <a:prstGeom prst="rect">
            <a:avLst/>
          </a:prstGeom>
        </p:spPr>
      </p:pic>
      <p:pic>
        <p:nvPicPr>
          <p:cNvPr id="5" name="图片 4"/>
          <p:cNvPicPr>
            <a:picLocks noChangeAspect="1"/>
          </p:cNvPicPr>
          <p:nvPr/>
        </p:nvPicPr>
        <p:blipFill>
          <a:blip r:embed="rId3"/>
          <a:stretch>
            <a:fillRect/>
          </a:stretch>
        </p:blipFill>
        <p:spPr>
          <a:xfrm>
            <a:off x="348615" y="3710940"/>
            <a:ext cx="6746875" cy="2828925"/>
          </a:xfrm>
          <a:prstGeom prst="rect">
            <a:avLst/>
          </a:prstGeom>
        </p:spPr>
      </p:pic>
      <p:sp>
        <p:nvSpPr>
          <p:cNvPr id="6" name="文本框 5"/>
          <p:cNvSpPr txBox="1"/>
          <p:nvPr/>
        </p:nvSpPr>
        <p:spPr>
          <a:xfrm>
            <a:off x="546651" y="1356360"/>
            <a:ext cx="6820619" cy="2308324"/>
          </a:xfrm>
          <a:prstGeom prst="rect">
            <a:avLst/>
          </a:prstGeom>
          <a:noFill/>
        </p:spPr>
        <p:txBody>
          <a:bodyPr wrap="square" rtlCol="0">
            <a:spAutoFit/>
          </a:bodyPr>
          <a:lstStyle/>
          <a:p>
            <a:r>
              <a:rPr lang="zh-CN" altLang="en-US" sz="2400" dirty="0"/>
              <a:t>提取数据的内容是是单独导联</a:t>
            </a:r>
            <a:r>
              <a:rPr lang="en-US" altLang="zh-CN" sz="2400" dirty="0"/>
              <a:t>X</a:t>
            </a:r>
            <a:r>
              <a:rPr lang="zh-CN" altLang="en-US" sz="2400" dirty="0"/>
              <a:t>节律波幅指数或单独导联</a:t>
            </a:r>
            <a:r>
              <a:rPr lang="en-US" altLang="zh-CN" sz="2400" dirty="0"/>
              <a:t>X</a:t>
            </a:r>
            <a:r>
              <a:rPr lang="zh-CN" altLang="en-US" sz="2400" dirty="0"/>
              <a:t>节律指数</a:t>
            </a:r>
            <a:endParaRPr lang="zh-CN" altLang="en-US" sz="2400" dirty="0"/>
          </a:p>
          <a:p>
            <a:r>
              <a:rPr lang="zh-CN" altLang="en-US" sz="2400" dirty="0"/>
              <a:t>我们发现对数据进行提取的时候，无论用前者还是后者数据，效果最好的方法是：将节律波幅指数和节律指数分别进行提取</a:t>
            </a:r>
            <a:r>
              <a:rPr lang="en-US" altLang="zh-CN" sz="2400" dirty="0"/>
              <a:t>, </a:t>
            </a:r>
            <a:r>
              <a:rPr lang="zh-CN" altLang="en-US" sz="2400" dirty="0"/>
              <a:t>效果差不多，相互之间应该可以进行转换</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48846" y="214891"/>
            <a:ext cx="3182297" cy="502766"/>
          </a:xfrm>
          <a:prstGeom prst="rect">
            <a:avLst/>
          </a:prstGeom>
          <a:noFill/>
        </p:spPr>
        <p:txBody>
          <a:bodyPr wrap="square" rtlCol="0">
            <a:spAutoFit/>
          </a:bodyPr>
          <a:lstStyle/>
          <a:p>
            <a:pPr>
              <a:defRPr/>
            </a:pPr>
            <a:r>
              <a:rPr lang="en-US" altLang="zh-CN" sz="2665" b="1" kern="100" dirty="0">
                <a:latin typeface="微软雅黑" panose="020B0503020204020204" pitchFamily="34" charset="-122"/>
                <a:ea typeface="微软雅黑" panose="020B0503020204020204" pitchFamily="34" charset="-122"/>
                <a:cs typeface="Times New Roman" panose="02020603050405020304" pitchFamily="18" charset="0"/>
              </a:rPr>
              <a:t>Preprocessing</a:t>
            </a:r>
            <a:endParaRPr lang="zh-CN" altLang="zh-CN" sz="2665"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61"/>
          <a:stretch>
            <a:fillRect/>
          </a:stretch>
        </p:blipFill>
        <p:spPr>
          <a:xfrm>
            <a:off x="7107866" y="1451727"/>
            <a:ext cx="4565661" cy="4054191"/>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45" y="3066834"/>
            <a:ext cx="7318387" cy="1684069"/>
          </a:xfrm>
          <a:prstGeom prst="rect">
            <a:avLst/>
          </a:prstGeom>
        </p:spPr>
      </p:pic>
      <p:sp>
        <p:nvSpPr>
          <p:cNvPr id="4" name="文本框 3"/>
          <p:cNvSpPr txBox="1"/>
          <p:nvPr/>
        </p:nvSpPr>
        <p:spPr>
          <a:xfrm>
            <a:off x="546809" y="1451727"/>
            <a:ext cx="6363094" cy="1200329"/>
          </a:xfrm>
          <a:prstGeom prst="rect">
            <a:avLst/>
          </a:prstGeom>
          <a:noFill/>
        </p:spPr>
        <p:txBody>
          <a:bodyPr wrap="square" rtlCol="0">
            <a:spAutoFit/>
          </a:bodyPr>
          <a:lstStyle/>
          <a:p>
            <a:pPr indent="457200" algn="just"/>
            <a:r>
              <a:rPr lang="zh-CN" altLang="en-US" sz="2400" dirty="0">
                <a:latin typeface="+mn-ea"/>
              </a:rPr>
              <a:t>从数据集中读取</a:t>
            </a:r>
            <a:r>
              <a:rPr lang="en-US" altLang="zh-CN" sz="2400" b="0" i="0" u="none" strike="noStrike" dirty="0">
                <a:solidFill>
                  <a:srgbClr val="000000"/>
                </a:solidFill>
                <a:effectLst/>
                <a:latin typeface="+mn-ea"/>
              </a:rPr>
              <a:t>HAMD</a:t>
            </a:r>
            <a:r>
              <a:rPr lang="zh-CN" altLang="en-US" sz="2400" b="0" i="0" u="none" strike="noStrike" dirty="0">
                <a:solidFill>
                  <a:srgbClr val="000000"/>
                </a:solidFill>
                <a:effectLst/>
                <a:latin typeface="+mn-ea"/>
              </a:rPr>
              <a:t>评分</a:t>
            </a:r>
            <a:r>
              <a:rPr lang="zh-CN" altLang="en-US" sz="2400" dirty="0">
                <a:latin typeface="+mn-ea"/>
              </a:rPr>
              <a:t>和</a:t>
            </a:r>
            <a:r>
              <a:rPr lang="en-US" altLang="zh-CN" sz="2400" b="0" i="0" u="none" strike="noStrike" dirty="0">
                <a:solidFill>
                  <a:srgbClr val="000000"/>
                </a:solidFill>
                <a:effectLst/>
                <a:latin typeface="+mn-ea"/>
              </a:rPr>
              <a:t>δ</a:t>
            </a:r>
            <a:r>
              <a:rPr lang="zh-CN" altLang="en-US" sz="2400" b="0" i="0" u="none" strike="noStrike" dirty="0">
                <a:solidFill>
                  <a:srgbClr val="000000"/>
                </a:solidFill>
                <a:effectLst/>
                <a:latin typeface="+mn-ea"/>
              </a:rPr>
              <a:t>节律、</a:t>
            </a:r>
            <a:r>
              <a:rPr lang="en-US" altLang="zh-CN" sz="2400" b="0" i="0" u="none" strike="noStrike" dirty="0">
                <a:solidFill>
                  <a:srgbClr val="000000"/>
                </a:solidFill>
                <a:effectLst/>
                <a:latin typeface="+mn-ea"/>
              </a:rPr>
              <a:t>θ</a:t>
            </a:r>
            <a:r>
              <a:rPr lang="zh-CN" altLang="en-US" sz="2400" b="0" i="0" u="none" strike="noStrike" dirty="0">
                <a:solidFill>
                  <a:srgbClr val="000000"/>
                </a:solidFill>
                <a:effectLst/>
                <a:latin typeface="+mn-ea"/>
              </a:rPr>
              <a:t>节律</a:t>
            </a:r>
            <a:r>
              <a:rPr lang="zh-CN" altLang="en-US" sz="2400" dirty="0">
                <a:latin typeface="+mn-ea"/>
              </a:rPr>
              <a:t> 、</a:t>
            </a:r>
            <a:r>
              <a:rPr lang="en-US" altLang="zh-CN" sz="2400" b="0" i="0" u="none" strike="noStrike" dirty="0">
                <a:solidFill>
                  <a:srgbClr val="000000"/>
                </a:solidFill>
                <a:effectLst/>
                <a:latin typeface="+mn-ea"/>
              </a:rPr>
              <a:t>α</a:t>
            </a:r>
            <a:r>
              <a:rPr lang="zh-CN" altLang="en-US" sz="2400" b="0" i="0" u="none" strike="noStrike" dirty="0">
                <a:solidFill>
                  <a:srgbClr val="000000"/>
                </a:solidFill>
                <a:effectLst/>
                <a:latin typeface="+mn-ea"/>
              </a:rPr>
              <a:t>节律、</a:t>
            </a:r>
            <a:r>
              <a:rPr lang="zh-CN" altLang="en-US" sz="2400" dirty="0">
                <a:latin typeface="+mn-ea"/>
              </a:rPr>
              <a:t> </a:t>
            </a:r>
            <a:r>
              <a:rPr lang="en-US" altLang="zh-CN" sz="2400" b="0" i="0" u="none" strike="noStrike" dirty="0">
                <a:solidFill>
                  <a:srgbClr val="000000"/>
                </a:solidFill>
                <a:effectLst/>
                <a:latin typeface="+mn-ea"/>
              </a:rPr>
              <a:t>β(LF)</a:t>
            </a:r>
            <a:r>
              <a:rPr lang="zh-CN" altLang="en-US" sz="2400" b="0" i="0" u="none" strike="noStrike" dirty="0">
                <a:solidFill>
                  <a:srgbClr val="000000"/>
                </a:solidFill>
                <a:effectLst/>
                <a:latin typeface="+mn-ea"/>
              </a:rPr>
              <a:t>节律四个</a:t>
            </a:r>
            <a:r>
              <a:rPr lang="zh-CN" altLang="en-US" sz="2400" dirty="0">
                <a:latin typeface="+mn-ea"/>
              </a:rPr>
              <a:t>节律指数对应的导联数据。</a:t>
            </a:r>
            <a:endParaRPr lang="zh-CN" altLang="en-US" sz="2400" dirty="0">
              <a:latin typeface="+mn-ea"/>
            </a:endParaRPr>
          </a:p>
        </p:txBody>
      </p:sp>
      <p:sp>
        <p:nvSpPr>
          <p:cNvPr id="5" name="文本框 4"/>
          <p:cNvSpPr txBox="1"/>
          <p:nvPr/>
        </p:nvSpPr>
        <p:spPr>
          <a:xfrm>
            <a:off x="443060" y="1036948"/>
            <a:ext cx="1932392" cy="461665"/>
          </a:xfrm>
          <a:prstGeom prst="rect">
            <a:avLst/>
          </a:prstGeom>
          <a:noFill/>
        </p:spPr>
        <p:txBody>
          <a:bodyPr wrap="square" rtlCol="0">
            <a:spAutoFit/>
          </a:bodyPr>
          <a:lstStyle/>
          <a:p>
            <a:r>
              <a:rPr lang="en-US" altLang="zh-CN" sz="2400" dirty="0"/>
              <a:t>1.</a:t>
            </a:r>
            <a:r>
              <a:rPr lang="zh-CN" altLang="en-US" sz="2400" dirty="0"/>
              <a:t>回归任务</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48846" y="214891"/>
            <a:ext cx="3182297" cy="502766"/>
          </a:xfrm>
          <a:prstGeom prst="rect">
            <a:avLst/>
          </a:prstGeom>
          <a:noFill/>
        </p:spPr>
        <p:txBody>
          <a:bodyPr wrap="square" rtlCol="0">
            <a:spAutoFit/>
          </a:bodyPr>
          <a:lstStyle/>
          <a:p>
            <a:pPr>
              <a:defRPr/>
            </a:pPr>
            <a:r>
              <a:rPr lang="en-US" altLang="zh-CN" sz="2665" b="1" kern="100" dirty="0">
                <a:latin typeface="微软雅黑" panose="020B0503020204020204" pitchFamily="34" charset="-122"/>
                <a:ea typeface="微软雅黑" panose="020B0503020204020204" pitchFamily="34" charset="-122"/>
                <a:cs typeface="Times New Roman" panose="02020603050405020304" pitchFamily="18" charset="0"/>
              </a:rPr>
              <a:t>Preprocessing</a:t>
            </a:r>
            <a:endParaRPr lang="zh-CN" altLang="zh-CN" sz="2665"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546808" y="1451727"/>
            <a:ext cx="7182777" cy="1569660"/>
          </a:xfrm>
          <a:prstGeom prst="rect">
            <a:avLst/>
          </a:prstGeom>
          <a:noFill/>
        </p:spPr>
        <p:txBody>
          <a:bodyPr wrap="square" rtlCol="0">
            <a:spAutoFit/>
          </a:bodyPr>
          <a:lstStyle/>
          <a:p>
            <a:pPr indent="457200" algn="just"/>
            <a:r>
              <a:rPr lang="en-US" altLang="zh-CN" sz="2400" dirty="0">
                <a:latin typeface="+mn-ea"/>
              </a:rPr>
              <a:t>a. </a:t>
            </a:r>
            <a:r>
              <a:rPr lang="zh-CN" altLang="en-US" sz="2400" dirty="0">
                <a:latin typeface="+mn-ea"/>
              </a:rPr>
              <a:t>从数据集中读取</a:t>
            </a:r>
            <a:r>
              <a:rPr lang="en-US" altLang="zh-CN" sz="2400" b="0" i="0" u="none" strike="noStrike" dirty="0">
                <a:solidFill>
                  <a:srgbClr val="000000"/>
                </a:solidFill>
                <a:effectLst/>
                <a:latin typeface="+mn-ea"/>
              </a:rPr>
              <a:t>HAMD</a:t>
            </a:r>
            <a:r>
              <a:rPr lang="zh-CN" altLang="en-US" sz="2400" b="0" i="0" u="none" strike="noStrike" dirty="0">
                <a:solidFill>
                  <a:srgbClr val="000000"/>
                </a:solidFill>
                <a:effectLst/>
                <a:latin typeface="+mn-ea"/>
              </a:rPr>
              <a:t>评分</a:t>
            </a:r>
            <a:r>
              <a:rPr lang="zh-CN" altLang="en-US" sz="2400" dirty="0">
                <a:latin typeface="+mn-ea"/>
              </a:rPr>
              <a:t>和</a:t>
            </a:r>
            <a:r>
              <a:rPr lang="en-US" altLang="zh-CN" sz="2400" b="0" i="0" u="none" strike="noStrike" dirty="0">
                <a:solidFill>
                  <a:srgbClr val="000000"/>
                </a:solidFill>
                <a:effectLst/>
                <a:latin typeface="+mn-ea"/>
              </a:rPr>
              <a:t>δ</a:t>
            </a:r>
            <a:r>
              <a:rPr lang="zh-CN" altLang="en-US" sz="2400" b="0" i="0" u="none" strike="noStrike" dirty="0">
                <a:solidFill>
                  <a:srgbClr val="000000"/>
                </a:solidFill>
                <a:effectLst/>
                <a:latin typeface="+mn-ea"/>
              </a:rPr>
              <a:t>节律、</a:t>
            </a:r>
            <a:r>
              <a:rPr lang="en-US" altLang="zh-CN" sz="2400" b="0" i="0" u="none" strike="noStrike" dirty="0">
                <a:solidFill>
                  <a:srgbClr val="000000"/>
                </a:solidFill>
                <a:effectLst/>
                <a:latin typeface="+mn-ea"/>
              </a:rPr>
              <a:t>θ</a:t>
            </a:r>
            <a:r>
              <a:rPr lang="zh-CN" altLang="en-US" sz="2400" b="0" i="0" u="none" strike="noStrike" dirty="0">
                <a:solidFill>
                  <a:srgbClr val="000000"/>
                </a:solidFill>
                <a:effectLst/>
                <a:latin typeface="+mn-ea"/>
              </a:rPr>
              <a:t>节律</a:t>
            </a:r>
            <a:r>
              <a:rPr lang="zh-CN" altLang="en-US" sz="2400" dirty="0">
                <a:latin typeface="+mn-ea"/>
              </a:rPr>
              <a:t> 、</a:t>
            </a:r>
            <a:r>
              <a:rPr lang="en-US" altLang="zh-CN" sz="2400" b="0" i="0" u="none" strike="noStrike" dirty="0">
                <a:solidFill>
                  <a:srgbClr val="000000"/>
                </a:solidFill>
                <a:effectLst/>
                <a:latin typeface="+mn-ea"/>
              </a:rPr>
              <a:t>α</a:t>
            </a:r>
            <a:r>
              <a:rPr lang="zh-CN" altLang="en-US" sz="2400" b="0" i="0" u="none" strike="noStrike" dirty="0">
                <a:solidFill>
                  <a:srgbClr val="000000"/>
                </a:solidFill>
                <a:effectLst/>
                <a:latin typeface="+mn-ea"/>
              </a:rPr>
              <a:t>节律、</a:t>
            </a:r>
            <a:r>
              <a:rPr lang="zh-CN" altLang="en-US" sz="2400" dirty="0">
                <a:latin typeface="+mn-ea"/>
              </a:rPr>
              <a:t> </a:t>
            </a:r>
            <a:r>
              <a:rPr lang="en-US" altLang="zh-CN" sz="2400" b="0" i="0" u="none" strike="noStrike" dirty="0">
                <a:solidFill>
                  <a:srgbClr val="000000"/>
                </a:solidFill>
                <a:effectLst/>
                <a:latin typeface="+mn-ea"/>
              </a:rPr>
              <a:t>β(LF)</a:t>
            </a:r>
            <a:r>
              <a:rPr lang="zh-CN" altLang="en-US" sz="2400" b="0" i="0" u="none" strike="noStrike" dirty="0">
                <a:solidFill>
                  <a:srgbClr val="000000"/>
                </a:solidFill>
                <a:effectLst/>
                <a:latin typeface="+mn-ea"/>
              </a:rPr>
              <a:t>节律四个</a:t>
            </a:r>
            <a:r>
              <a:rPr lang="zh-CN" altLang="en-US" sz="2400" dirty="0">
                <a:latin typeface="+mn-ea"/>
              </a:rPr>
              <a:t>节律指数对应的导联数据。将</a:t>
            </a:r>
            <a:r>
              <a:rPr lang="en-US" altLang="zh-CN" sz="2400" dirty="0">
                <a:latin typeface="+mn-ea"/>
              </a:rPr>
              <a:t>HAMD</a:t>
            </a:r>
            <a:r>
              <a:rPr lang="zh-CN" altLang="en-US" sz="2400" dirty="0">
                <a:latin typeface="+mn-ea"/>
              </a:rPr>
              <a:t>评分中小于等于</a:t>
            </a:r>
            <a:r>
              <a:rPr lang="en-US" altLang="zh-CN" sz="2400" dirty="0">
                <a:latin typeface="+mn-ea"/>
              </a:rPr>
              <a:t>17</a:t>
            </a:r>
            <a:r>
              <a:rPr lang="zh-CN" altLang="en-US" sz="2400" dirty="0">
                <a:latin typeface="+mn-ea"/>
              </a:rPr>
              <a:t>分的标签设为</a:t>
            </a:r>
            <a:r>
              <a:rPr lang="en-US" altLang="zh-CN" sz="2400" dirty="0">
                <a:latin typeface="+mn-ea"/>
              </a:rPr>
              <a:t>0</a:t>
            </a:r>
            <a:r>
              <a:rPr lang="zh-CN" altLang="en-US" sz="2400" dirty="0">
                <a:latin typeface="+mn-ea"/>
              </a:rPr>
              <a:t>，大于</a:t>
            </a:r>
            <a:r>
              <a:rPr lang="en-US" altLang="zh-CN" sz="2400" dirty="0">
                <a:latin typeface="+mn-ea"/>
              </a:rPr>
              <a:t>17</a:t>
            </a:r>
            <a:r>
              <a:rPr lang="zh-CN" altLang="en-US" sz="2400" dirty="0">
                <a:latin typeface="+mn-ea"/>
              </a:rPr>
              <a:t>分时设为</a:t>
            </a:r>
            <a:r>
              <a:rPr lang="en-US" altLang="zh-CN" sz="2400" dirty="0">
                <a:latin typeface="+mn-ea"/>
              </a:rPr>
              <a:t>1</a:t>
            </a:r>
            <a:r>
              <a:rPr lang="zh-CN" altLang="en-US" sz="2400" dirty="0">
                <a:latin typeface="+mn-ea"/>
              </a:rPr>
              <a:t>。</a:t>
            </a:r>
            <a:endParaRPr lang="zh-CN" altLang="en-US" sz="2400" dirty="0">
              <a:latin typeface="+mn-ea"/>
            </a:endParaRPr>
          </a:p>
        </p:txBody>
      </p:sp>
      <p:sp>
        <p:nvSpPr>
          <p:cNvPr id="5" name="文本框 4"/>
          <p:cNvSpPr txBox="1"/>
          <p:nvPr/>
        </p:nvSpPr>
        <p:spPr>
          <a:xfrm>
            <a:off x="497693" y="832422"/>
            <a:ext cx="1917516" cy="461665"/>
          </a:xfrm>
          <a:prstGeom prst="rect">
            <a:avLst/>
          </a:prstGeom>
          <a:noFill/>
        </p:spPr>
        <p:txBody>
          <a:bodyPr wrap="square" rtlCol="0">
            <a:spAutoFit/>
          </a:bodyPr>
          <a:lstStyle/>
          <a:p>
            <a:r>
              <a:rPr lang="en-US" altLang="zh-CN" sz="2400" dirty="0"/>
              <a:t>2.</a:t>
            </a:r>
            <a:r>
              <a:rPr lang="zh-CN" altLang="en-US" sz="2400" dirty="0"/>
              <a:t>分类任务</a:t>
            </a:r>
            <a:endParaRPr lang="zh-CN" altLang="en-US" sz="2400" dirty="0"/>
          </a:p>
        </p:txBody>
      </p:sp>
      <p:pic>
        <p:nvPicPr>
          <p:cNvPr id="9" name="图片 8"/>
          <p:cNvPicPr>
            <a:picLocks noChangeAspect="1"/>
          </p:cNvPicPr>
          <p:nvPr/>
        </p:nvPicPr>
        <p:blipFill>
          <a:blip r:embed="rId1"/>
          <a:stretch>
            <a:fillRect/>
          </a:stretch>
        </p:blipFill>
        <p:spPr>
          <a:xfrm>
            <a:off x="8554167" y="1406280"/>
            <a:ext cx="2101966" cy="2375555"/>
          </a:xfrm>
          <a:prstGeom prst="rect">
            <a:avLst/>
          </a:prstGeom>
        </p:spPr>
      </p:pic>
      <p:sp>
        <p:nvSpPr>
          <p:cNvPr id="10" name="文本框 9"/>
          <p:cNvSpPr txBox="1"/>
          <p:nvPr/>
        </p:nvSpPr>
        <p:spPr>
          <a:xfrm>
            <a:off x="546808" y="3429000"/>
            <a:ext cx="7182777" cy="1200329"/>
          </a:xfrm>
          <a:prstGeom prst="rect">
            <a:avLst/>
          </a:prstGeom>
          <a:noFill/>
        </p:spPr>
        <p:txBody>
          <a:bodyPr wrap="square" rtlCol="0">
            <a:spAutoFit/>
          </a:bodyPr>
          <a:lstStyle/>
          <a:p>
            <a:pPr indent="457200" algn="just"/>
            <a:r>
              <a:rPr lang="en-US" altLang="zh-CN" sz="2400" dirty="0"/>
              <a:t>b. </a:t>
            </a:r>
            <a:r>
              <a:rPr lang="zh-CN" altLang="en-US" sz="2400" dirty="0"/>
              <a:t>由于有</a:t>
            </a:r>
            <a:r>
              <a:rPr lang="en-US" altLang="zh-CN" sz="2400" dirty="0"/>
              <a:t>72</a:t>
            </a:r>
            <a:r>
              <a:rPr lang="zh-CN" altLang="en-US" sz="2400" dirty="0"/>
              <a:t>个特征，接着对数据进行特征选择。本次实验使用</a:t>
            </a:r>
            <a:r>
              <a:rPr lang="en-US" altLang="zh-CN" sz="2400" dirty="0" err="1"/>
              <a:t>sklearn</a:t>
            </a:r>
            <a:r>
              <a:rPr lang="zh-CN" altLang="en-US" sz="2400" dirty="0"/>
              <a:t>中的</a:t>
            </a:r>
            <a:r>
              <a:rPr lang="en-US" altLang="zh-CN" sz="2400" dirty="0"/>
              <a:t>SelectKBest</a:t>
            </a:r>
            <a:r>
              <a:rPr lang="zh-CN" altLang="en-US" sz="2400" dirty="0"/>
              <a:t>进行特征选择，降维处理。将</a:t>
            </a:r>
            <a:r>
              <a:rPr lang="en-US" altLang="zh-CN" sz="2400" dirty="0"/>
              <a:t>72</a:t>
            </a:r>
            <a:r>
              <a:rPr lang="zh-CN" altLang="en-US" sz="2400" dirty="0"/>
              <a:t>个特征降维成</a:t>
            </a:r>
            <a:r>
              <a:rPr lang="en-US" altLang="zh-CN" sz="2400" dirty="0"/>
              <a:t>10</a:t>
            </a:r>
            <a:r>
              <a:rPr lang="zh-CN" altLang="en-US" sz="2400" dirty="0"/>
              <a:t>个特征。</a:t>
            </a:r>
            <a:endParaRPr lang="zh-CN" altLang="en-US" sz="2400" dirty="0"/>
          </a:p>
        </p:txBody>
      </p:sp>
      <p:pic>
        <p:nvPicPr>
          <p:cNvPr id="12" name="图片 11"/>
          <p:cNvPicPr>
            <a:picLocks noChangeAspect="1"/>
          </p:cNvPicPr>
          <p:nvPr/>
        </p:nvPicPr>
        <p:blipFill>
          <a:blip r:embed="rId2"/>
          <a:stretch>
            <a:fillRect/>
          </a:stretch>
        </p:blipFill>
        <p:spPr>
          <a:xfrm>
            <a:off x="909685" y="4577598"/>
            <a:ext cx="6819900" cy="1657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
</file>

<file path=ppt/tags/tag1.xml><?xml version="1.0" encoding="utf-8"?>
<p:tagLst xmlns:p="http://schemas.openxmlformats.org/presentationml/2006/main">
  <p:tag name="KSO_WM_UNIT_PLACING_PICTURE_USER_VIEWPORT" val="{&quot;height&quot;:4660,&quot;width&quot;:46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2894</Words>
  <Application>WPS 演示</Application>
  <PresentationFormat>宽屏</PresentationFormat>
  <Paragraphs>180</Paragraphs>
  <Slides>18</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微软雅黑</vt:lpstr>
      <vt:lpstr>Arial Unicode MS</vt:lpstr>
      <vt:lpstr>Times New Roman</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sirui</dc:creator>
  <cp:lastModifiedBy>Choysun</cp:lastModifiedBy>
  <cp:revision>36</cp:revision>
  <dcterms:created xsi:type="dcterms:W3CDTF">2020-12-30T11:17:00Z</dcterms:created>
  <dcterms:modified xsi:type="dcterms:W3CDTF">2021-03-27T02:51:38Z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534AEC26DF774EA580DED6F8EDB579C5</vt:lpwstr>
  </property>
</Properties>
</file>