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33" d="100"/>
          <a:sy n="133" d="100"/>
        </p:scale>
        <p:origin x="7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9D4C0-54B7-4054-886F-C8D287B44464}" type="datetimeFigureOut">
              <a:rPr lang="zh-CN" altLang="en-US" smtClean="0"/>
              <a:t>2020/9/27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E2F92-CB7E-4462-9CE8-60948738DA0C}" type="slidenum">
              <a:rPr lang="zh-CN" altLang="en-US" smtClean="0"/>
              <a:t>‹#›</a:t>
            </a:fld>
            <a:endParaRPr lang="zh-CN" altLang="en-US"/>
          </a:p>
        </p:txBody>
      </p:sp>
    </p:spTree>
    <p:extLst>
      <p:ext uri="{BB962C8B-B14F-4D97-AF65-F5344CB8AC3E}">
        <p14:creationId xmlns:p14="http://schemas.microsoft.com/office/powerpoint/2010/main" val="233403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人工智能里面就有非常大量的一些重复性、需要并行计算的工作，像图像识别、图像处理、深度学习等等。</a:t>
            </a:r>
          </a:p>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2407690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在我们这门课中提到的语法大部分都是可综合的</a:t>
            </a:r>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262889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381000" y="685800"/>
            <a:ext cx="6096000" cy="3429000"/>
          </a:xfrm>
          <a:solidFill>
            <a:srgbClr val="FFFFFF"/>
          </a:solidFill>
        </p:spPr>
      </p:sp>
      <p:sp>
        <p:nvSpPr>
          <p:cNvPr id="200707"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0" lang="zh-CN" altLang="en-US" sz="1800" dirty="0"/>
              <a:t>一个复杂电路的完整</a:t>
            </a:r>
            <a:r>
              <a:rPr kumimoji="0" lang="en-US" altLang="zh-CN" sz="1800" dirty="0"/>
              <a:t>Verilog HDL</a:t>
            </a:r>
            <a:r>
              <a:rPr kumimoji="0" lang="zh-CN" altLang="en-US" sz="1800" dirty="0"/>
              <a:t>模型是由若个 </a:t>
            </a:r>
            <a:r>
              <a:rPr kumimoji="0" lang="en-US" altLang="zh-CN" sz="1800" dirty="0"/>
              <a:t>Verilog HDL </a:t>
            </a:r>
            <a:r>
              <a:rPr kumimoji="0" lang="zh-CN" altLang="en-US" sz="1800" dirty="0"/>
              <a:t>模块构成的，每一个模块又可以由若干个子模块构成。</a:t>
            </a:r>
          </a:p>
          <a:p>
            <a:pPr eaLnBrk="1" hangingPunct="1"/>
            <a:endParaRPr kumimoji="0" lang="zh-CN" altLang="en-US" sz="1800" dirty="0"/>
          </a:p>
        </p:txBody>
      </p:sp>
    </p:spTree>
    <p:extLst>
      <p:ext uri="{BB962C8B-B14F-4D97-AF65-F5344CB8AC3E}">
        <p14:creationId xmlns:p14="http://schemas.microsoft.com/office/powerpoint/2010/main" val="2394687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a:lnSpc>
                <a:spcPct val="90000"/>
              </a:lnSpc>
            </a:pPr>
            <a:r>
              <a:rPr lang="zh-CN" altLang="en-US" sz="1200" dirty="0"/>
              <a:t>在顶层模块中，端口对应的物理模型是芯片的管脚。在内部子模块中，端口对应的物理模型是内部连线。</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3745195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err="1"/>
              <a:t>Verilog</a:t>
            </a:r>
            <a:r>
              <a:rPr lang="zh-CN" altLang="en-US" dirty="0"/>
              <a:t>共有</a:t>
            </a:r>
            <a:r>
              <a:rPr lang="en-US" altLang="zh-CN" dirty="0"/>
              <a:t>19</a:t>
            </a:r>
            <a:r>
              <a:rPr lang="zh-CN" altLang="en-US" dirty="0"/>
              <a:t>种数据类型，这三种是最基本的数据类型</a:t>
            </a:r>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567034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145858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830111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3504844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1448537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3751768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1823908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在可编程逻辑器件（如</a:t>
            </a:r>
            <a:r>
              <a:rPr lang="en-US" altLang="zh-CN" sz="1200" dirty="0"/>
              <a:t>CPLD</a:t>
            </a:r>
            <a:r>
              <a:rPr lang="zh-CN" altLang="en-US" sz="1200" dirty="0"/>
              <a:t>、</a:t>
            </a:r>
            <a:r>
              <a:rPr lang="en-US" altLang="zh-CN" sz="1200" dirty="0"/>
              <a:t>FPGA</a:t>
            </a:r>
            <a:r>
              <a:rPr lang="zh-CN" altLang="en-US" sz="1200" dirty="0"/>
              <a:t>）上实现，后面讲</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823820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逻辑运算符：</a:t>
            </a:r>
            <a:r>
              <a:rPr lang="en-US" altLang="zh-CN" dirty="0"/>
              <a:t>(a&gt;b)&amp;&amp;(x&lt;y)</a:t>
            </a:r>
            <a:r>
              <a:rPr lang="zh-CN" altLang="en-US" dirty="0"/>
              <a:t>可以写成：</a:t>
            </a:r>
            <a:r>
              <a:rPr lang="en-US" altLang="zh-CN" dirty="0"/>
              <a:t>a&gt;b&amp;&amp;x&lt;y</a:t>
            </a:r>
            <a:r>
              <a:rPr lang="zh-CN" altLang="en-US" dirty="0"/>
              <a:t>，但不要这样写</a:t>
            </a:r>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2855106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3145412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45</a:t>
            </a:fld>
            <a:endParaRPr lang="zh-CN" altLang="en-US">
              <a:solidFill>
                <a:prstClr val="black"/>
              </a:solidFill>
            </a:endParaRPr>
          </a:p>
        </p:txBody>
      </p:sp>
    </p:spTree>
    <p:extLst>
      <p:ext uri="{BB962C8B-B14F-4D97-AF65-F5344CB8AC3E}">
        <p14:creationId xmlns:p14="http://schemas.microsoft.com/office/powerpoint/2010/main" val="4027104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46</a:t>
            </a:fld>
            <a:endParaRPr lang="zh-CN" altLang="en-US">
              <a:solidFill>
                <a:prstClr val="black"/>
              </a:solidFill>
            </a:endParaRPr>
          </a:p>
        </p:txBody>
      </p:sp>
    </p:spTree>
    <p:extLst>
      <p:ext uri="{BB962C8B-B14F-4D97-AF65-F5344CB8AC3E}">
        <p14:creationId xmlns:p14="http://schemas.microsoft.com/office/powerpoint/2010/main" val="2034980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ChangeArrowheads="1" noTextEdit="1"/>
          </p:cNvSpPr>
          <p:nvPr>
            <p:ph type="sldImg" idx="4294967295"/>
          </p:nvPr>
        </p:nvSpPr>
        <p:spPr bwMode="auto">
          <a:xfrm>
            <a:off x="381000" y="685800"/>
            <a:ext cx="6096000" cy="3429000"/>
          </a:xfrm>
          <a:ln>
            <a:solidFill>
              <a:srgbClr val="000000"/>
            </a:solidFill>
            <a:miter lim="800000"/>
          </a:ln>
        </p:spPr>
      </p:sp>
      <p:sp>
        <p:nvSpPr>
          <p:cNvPr id="54274" name="备注占位符 2"/>
          <p:cNvSpPr>
            <a:spLocks noGrp="1" noChangeArrowheads="1"/>
          </p:cNvSpPr>
          <p:nvPr>
            <p:ph type="body" idx="4294967295"/>
          </p:nvPr>
        </p:nvSpPr>
        <p:spPr bwMode="auto">
          <a:noFill/>
        </p:spPr>
        <p:txBody>
          <a:bodyPr wrap="square" numCol="1" anchor="t" anchorCtr="0" compatLnSpc="1"/>
          <a:lstStyle/>
          <a:p>
            <a:pPr eaLnBrk="1" hangingPunct="1">
              <a:spcBef>
                <a:spcPct val="0"/>
              </a:spcBef>
            </a:pPr>
            <a:endParaRPr lang="zh-CN" altLang="en-US"/>
          </a:p>
        </p:txBody>
      </p:sp>
      <p:sp>
        <p:nvSpPr>
          <p:cNvPr id="54275" name="灯片编号占位符 3"/>
          <p:cNvSpPr>
            <a:spLocks noGrp="1" noChangeArrowheads="1"/>
          </p:cNvSpPr>
          <p:nvPr>
            <p:ph type="sldNum" sz="quarter" idx="5"/>
          </p:nvPr>
        </p:nvSpPr>
        <p:spPr bwMode="auto">
          <a:noFill/>
          <a:ln>
            <a:miter lim="800000"/>
          </a:ln>
        </p:spPr>
        <p:txBody>
          <a:bodyPr/>
          <a:lstStyle/>
          <a:p>
            <a:fld id="{5DB5CC5F-C317-4C3E-A975-B139A04474AE}" type="slidenum">
              <a:rPr lang="zh-CN" altLang="en-US">
                <a:solidFill>
                  <a:prstClr val="black"/>
                </a:solidFill>
              </a:rPr>
              <a:pPr/>
              <a:t>47</a:t>
            </a:fld>
            <a:endParaRPr lang="zh-CN" altLang="en-US">
              <a:solidFill>
                <a:prstClr val="black"/>
              </a:solidFill>
            </a:endParaRPr>
          </a:p>
        </p:txBody>
      </p:sp>
    </p:spTree>
    <p:extLst>
      <p:ext uri="{BB962C8B-B14F-4D97-AF65-F5344CB8AC3E}">
        <p14:creationId xmlns:p14="http://schemas.microsoft.com/office/powerpoint/2010/main" val="2503526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在可编程逻辑器件（如</a:t>
            </a:r>
            <a:r>
              <a:rPr lang="en-US" altLang="zh-CN" sz="1200" dirty="0"/>
              <a:t>CPLD</a:t>
            </a:r>
            <a:r>
              <a:rPr lang="zh-CN" altLang="en-US" sz="1200" dirty="0"/>
              <a:t>、</a:t>
            </a:r>
            <a:r>
              <a:rPr lang="en-US" altLang="zh-CN" sz="1200" dirty="0"/>
              <a:t>FPGA</a:t>
            </a:r>
            <a:r>
              <a:rPr lang="zh-CN" altLang="en-US" sz="1200" dirty="0"/>
              <a:t>）上实现</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3139745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在可编程逻辑器件（如</a:t>
            </a:r>
            <a:r>
              <a:rPr lang="en-US" altLang="zh-CN" sz="1200" dirty="0"/>
              <a:t>CPLD</a:t>
            </a:r>
            <a:r>
              <a:rPr lang="zh-CN" altLang="en-US" sz="1200" dirty="0"/>
              <a:t>、</a:t>
            </a:r>
            <a:r>
              <a:rPr lang="en-US" altLang="zh-CN" sz="1200" dirty="0"/>
              <a:t>FPGA</a:t>
            </a:r>
            <a:r>
              <a:rPr lang="zh-CN" altLang="en-US" sz="1200" dirty="0"/>
              <a:t>）上实现</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u="none" strike="noStrike" kern="1200" dirty="0">
                <a:solidFill>
                  <a:schemeClr val="tx1"/>
                </a:solidFill>
                <a:effectLst/>
                <a:latin typeface="+mn-lt"/>
                <a:ea typeface="+mn-ea"/>
                <a:cs typeface="+mn-cs"/>
              </a:rPr>
              <a:t>还有一种语言现在</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设计的领域也有很多人在用，</a:t>
            </a:r>
            <a:r>
              <a:rPr lang="en-US" altLang="zh-CN" sz="1200" b="0" i="0" u="none" strike="noStrike" kern="1200" dirty="0">
                <a:solidFill>
                  <a:schemeClr val="tx1"/>
                </a:solidFill>
                <a:effectLst/>
                <a:latin typeface="+mn-lt"/>
                <a:ea typeface="+mn-ea"/>
                <a:cs typeface="+mn-cs"/>
              </a:rPr>
              <a:t>Chisel</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Constructing Hardware In a </a:t>
            </a:r>
            <a:r>
              <a:rPr lang="en-US" altLang="zh-CN" sz="1200" b="0" i="0" u="none" strike="noStrike" kern="1200" dirty="0" err="1">
                <a:solidFill>
                  <a:schemeClr val="tx1"/>
                </a:solidFill>
                <a:effectLst/>
                <a:latin typeface="+mn-lt"/>
                <a:ea typeface="+mn-ea"/>
                <a:cs typeface="+mn-cs"/>
              </a:rPr>
              <a:t>Scala</a:t>
            </a:r>
            <a:r>
              <a:rPr lang="en-US" altLang="zh-CN" sz="1200" b="0" i="0" u="none" strike="noStrike" kern="1200" dirty="0">
                <a:solidFill>
                  <a:schemeClr val="tx1"/>
                </a:solidFill>
                <a:effectLst/>
                <a:latin typeface="+mn-lt"/>
                <a:ea typeface="+mn-ea"/>
                <a:cs typeface="+mn-cs"/>
              </a:rPr>
              <a:t> Embedded Language</a:t>
            </a:r>
            <a:r>
              <a:rPr lang="zh-CN" altLang="en-US" sz="1200" b="0" i="0" u="none" strike="noStrike" kern="1200" dirty="0">
                <a:solidFill>
                  <a:schemeClr val="tx1"/>
                </a:solidFill>
                <a:effectLst/>
                <a:latin typeface="+mn-lt"/>
                <a:ea typeface="+mn-ea"/>
                <a:cs typeface="+mn-cs"/>
              </a:rPr>
              <a:t>）是</a:t>
            </a:r>
            <a:r>
              <a:rPr lang="en-US" altLang="zh-CN" sz="1200" b="0" i="0" u="none" strike="noStrike" kern="1200" dirty="0">
                <a:solidFill>
                  <a:schemeClr val="tx1"/>
                </a:solidFill>
                <a:effectLst/>
                <a:latin typeface="+mn-lt"/>
                <a:ea typeface="+mn-ea"/>
                <a:cs typeface="+mn-cs"/>
              </a:rPr>
              <a:t>UC Berkeley</a:t>
            </a:r>
            <a:r>
              <a:rPr lang="zh-CN" altLang="en-US" sz="1200" b="0" i="0" u="none" strike="noStrike" kern="1200" dirty="0">
                <a:solidFill>
                  <a:schemeClr val="tx1"/>
                </a:solidFill>
                <a:effectLst/>
                <a:latin typeface="+mn-lt"/>
                <a:ea typeface="+mn-ea"/>
                <a:cs typeface="+mn-cs"/>
              </a:rPr>
              <a:t>开发的一种开源硬件构造语言。但是脱离硬件非常远，如果没有打下很好的硬件基础，直接学的话在一些深入的设计上问题会很大，如果有学生感兴趣也可以自学。</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376666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特定用途集成电路（</a:t>
            </a:r>
            <a:r>
              <a:rPr lang="en-US" altLang="zh-CN" sz="1200" b="1" i="0" kern="1200" dirty="0" smtClean="0">
                <a:solidFill>
                  <a:schemeClr val="tx1"/>
                </a:solidFill>
                <a:effectLst/>
                <a:latin typeface="+mn-lt"/>
                <a:ea typeface="+mn-ea"/>
                <a:cs typeface="+mn-cs"/>
              </a:rPr>
              <a:t>application specific integrated circuit</a:t>
            </a:r>
            <a:r>
              <a:rPr lang="zh-CN" altLang="en-US" sz="1200" b="1" i="0" kern="1200" dirty="0" smtClean="0">
                <a:solidFill>
                  <a:schemeClr val="tx1"/>
                </a:solidFill>
                <a:effectLst/>
                <a:latin typeface="+mn-lt"/>
                <a:ea typeface="+mn-ea"/>
                <a:cs typeface="+mn-cs"/>
              </a:rPr>
              <a:t>）</a:t>
            </a:r>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PLD: </a:t>
            </a:r>
            <a:r>
              <a:rPr lang="zh-CN" altLang="en-US" sz="1200" b="1" i="0" kern="1200" dirty="0" smtClean="0">
                <a:solidFill>
                  <a:schemeClr val="tx1"/>
                </a:solidFill>
                <a:effectLst/>
                <a:latin typeface="+mn-lt"/>
                <a:ea typeface="+mn-ea"/>
                <a:cs typeface="+mn-cs"/>
              </a:rPr>
              <a:t>可编程逻辑器件 </a:t>
            </a:r>
            <a:endParaRPr lang="en-US" altLang="zh-CN"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ALTERA</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是位于美国硅谷的一家可编程逻辑器件和可反复配置的复杂数字电路的制造企业。该公司于</a:t>
            </a:r>
            <a:r>
              <a:rPr lang="en-US" altLang="zh-CN" sz="1200" b="0" i="0" kern="1200" dirty="0" smtClean="0">
                <a:solidFill>
                  <a:schemeClr val="tx1"/>
                </a:solidFill>
                <a:effectLst/>
                <a:latin typeface="+mn-lt"/>
                <a:ea typeface="+mn-ea"/>
                <a:cs typeface="+mn-cs"/>
              </a:rPr>
              <a:t>1984</a:t>
            </a:r>
            <a:r>
              <a:rPr lang="zh-CN" altLang="en-US" sz="1200" b="0" i="0" kern="1200" dirty="0" smtClean="0">
                <a:solidFill>
                  <a:schemeClr val="tx1"/>
                </a:solidFill>
                <a:effectLst/>
                <a:latin typeface="+mn-lt"/>
                <a:ea typeface="+mn-ea"/>
                <a:cs typeface="+mn-cs"/>
              </a:rPr>
              <a:t>年推出了其首款可编程逻辑设备。</a:t>
            </a:r>
            <a:r>
              <a:rPr lang="en-US" altLang="zh-CN" sz="1200" b="0" i="0" kern="1200" dirty="0" smtClean="0">
                <a:solidFill>
                  <a:schemeClr val="tx1"/>
                </a:solidFill>
                <a:effectLst/>
                <a:latin typeface="+mn-lt"/>
                <a:ea typeface="+mn-ea"/>
                <a:cs typeface="+mn-cs"/>
              </a:rPr>
              <a:t>Altera</a:t>
            </a:r>
            <a:r>
              <a:rPr lang="zh-CN" altLang="en-US" sz="1200" b="0" i="0" kern="1200" dirty="0" smtClean="0">
                <a:solidFill>
                  <a:schemeClr val="tx1"/>
                </a:solidFill>
                <a:effectLst/>
                <a:latin typeface="+mn-lt"/>
                <a:ea typeface="+mn-ea"/>
                <a:cs typeface="+mn-cs"/>
              </a:rPr>
              <a:t>的主要产品为</a:t>
            </a:r>
            <a:r>
              <a:rPr lang="en-US" altLang="zh-CN" sz="1200" b="0" i="0" kern="1200" dirty="0" smtClean="0">
                <a:solidFill>
                  <a:schemeClr val="tx1"/>
                </a:solidFill>
                <a:effectLst/>
                <a:latin typeface="+mn-lt"/>
                <a:ea typeface="+mn-ea"/>
                <a:cs typeface="+mn-cs"/>
              </a:rPr>
              <a:t>FPGA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CPLD</a:t>
            </a:r>
            <a:r>
              <a:rPr lang="zh-CN" altLang="en-US" sz="1200" b="0" i="0" kern="1200" dirty="0" smtClean="0">
                <a:solidFill>
                  <a:schemeClr val="tx1"/>
                </a:solidFill>
                <a:effectLst/>
                <a:latin typeface="+mn-lt"/>
                <a:ea typeface="+mn-ea"/>
                <a:cs typeface="+mn-cs"/>
              </a:rPr>
              <a:t>复杂可编程逻辑设备和</a:t>
            </a:r>
            <a:r>
              <a:rPr lang="en-US" altLang="zh-CN" sz="1200" b="0" i="0" kern="1200" dirty="0" smtClean="0">
                <a:solidFill>
                  <a:schemeClr val="tx1"/>
                </a:solidFill>
                <a:effectLst/>
                <a:latin typeface="+mn-lt"/>
                <a:ea typeface="+mn-ea"/>
                <a:cs typeface="+mn-cs"/>
              </a:rPr>
              <a:t>ASIC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年被</a:t>
            </a:r>
            <a:r>
              <a:rPr lang="en-US" altLang="zh-CN" sz="1200" b="0" i="0" kern="1200" dirty="0" smtClean="0">
                <a:solidFill>
                  <a:schemeClr val="tx1"/>
                </a:solidFill>
                <a:effectLst/>
                <a:latin typeface="+mn-lt"/>
                <a:ea typeface="+mn-ea"/>
                <a:cs typeface="+mn-cs"/>
              </a:rPr>
              <a:t>Intel</a:t>
            </a:r>
            <a:r>
              <a:rPr lang="zh-CN" altLang="en-US" sz="1200" b="0" i="0" kern="1200" dirty="0" smtClean="0">
                <a:solidFill>
                  <a:schemeClr val="tx1"/>
                </a:solidFill>
                <a:effectLst/>
                <a:latin typeface="+mn-lt"/>
                <a:ea typeface="+mn-ea"/>
                <a:cs typeface="+mn-cs"/>
              </a:rPr>
              <a:t>所收购。</a:t>
            </a:r>
            <a:endParaRPr lang="en-US" altLang="zh-CN" sz="12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299092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这么多优势的主要原因是因为类</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3807422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行为描述</a:t>
            </a:r>
            <a:r>
              <a:rPr lang="zh-CN" altLang="en-US" sz="1200" kern="1200" dirty="0" smtClean="0">
                <a:solidFill>
                  <a:schemeClr val="tx1"/>
                </a:solidFill>
                <a:latin typeface="+mn-lt"/>
                <a:ea typeface="+mn-ea"/>
                <a:cs typeface="+mn-cs"/>
              </a:rPr>
              <a:t>，是从电路的功能出发，</a:t>
            </a:r>
            <a:r>
              <a:rPr lang="zh-CN" altLang="en-US" dirty="0" smtClean="0"/>
              <a:t>关注逻辑电路输入、输出的因果关系，即在何种输入条件下产生何种输出，描述的是一种行为特性。</a:t>
            </a:r>
            <a:r>
              <a:rPr lang="zh-CN" altLang="en-US" sz="1200" kern="1200" dirty="0" smtClean="0">
                <a:solidFill>
                  <a:schemeClr val="tx1"/>
                </a:solidFill>
                <a:latin typeface="+mn-lt"/>
                <a:ea typeface="+mn-ea"/>
                <a:cs typeface="+mn-cs"/>
              </a:rPr>
              <a:t>采用任何</a:t>
            </a:r>
            <a:r>
              <a:rPr lang="en-US" sz="1200" kern="1200" dirty="0" smtClean="0">
                <a:solidFill>
                  <a:schemeClr val="tx1"/>
                </a:solidFill>
                <a:latin typeface="+mn-lt"/>
                <a:ea typeface="+mn-ea"/>
                <a:cs typeface="+mn-cs"/>
              </a:rPr>
              <a:t>Verilog</a:t>
            </a:r>
            <a:r>
              <a:rPr lang="zh-CN" altLang="en-US" sz="1200" kern="1200" dirty="0" smtClean="0">
                <a:solidFill>
                  <a:schemeClr val="tx1"/>
                </a:solidFill>
                <a:latin typeface="+mn-lt"/>
                <a:ea typeface="+mn-ea"/>
                <a:cs typeface="+mn-cs"/>
              </a:rPr>
              <a:t>语法进行描述的方式</a:t>
            </a:r>
            <a:r>
              <a:rPr lang="en-US" altLang="zh-CN" sz="1200" kern="1200" dirty="0" smtClean="0">
                <a:solidFill>
                  <a:schemeClr val="tx1"/>
                </a:solidFill>
                <a:latin typeface="+mn-lt"/>
                <a:ea typeface="+mn-ea"/>
                <a:cs typeface="+mn-cs"/>
              </a:rPr>
              <a:t>,</a:t>
            </a:r>
            <a:r>
              <a:rPr lang="zh-CN" altLang="en-US" dirty="0" smtClean="0"/>
              <a:t>的三个抽象级别中只有</a:t>
            </a:r>
            <a:r>
              <a:rPr lang="en-US" altLang="zh-CN" dirty="0" smtClean="0"/>
              <a:t>RTL</a:t>
            </a:r>
            <a:r>
              <a:rPr lang="zh-CN" altLang="en-US" dirty="0" smtClean="0"/>
              <a:t>级才与逻辑电路有明确的对应关系</a:t>
            </a:r>
            <a:r>
              <a:rPr lang="en-US" altLang="zh-CN" dirty="0" smtClean="0"/>
              <a:t>.</a:t>
            </a:r>
            <a:r>
              <a:rPr lang="zh-CN" altLang="en-US" dirty="0" smtClean="0"/>
              <a:t>行为级描述，是从电路的功能出发，采用任何</a:t>
            </a:r>
            <a:r>
              <a:rPr lang="en-US" dirty="0" smtClean="0"/>
              <a:t>Verilog</a:t>
            </a:r>
            <a:r>
              <a:rPr lang="zh-CN" altLang="en-US" dirty="0" smtClean="0"/>
              <a:t>语法进行描述的方式，像我们前面介绍过的</a:t>
            </a:r>
            <a:r>
              <a:rPr lang="en-US" dirty="0" smtClean="0"/>
              <a:t>always</a:t>
            </a:r>
            <a:r>
              <a:rPr lang="zh-CN" altLang="en-US" dirty="0" smtClean="0"/>
              <a:t>块儿、</a:t>
            </a:r>
            <a:r>
              <a:rPr lang="en-US" dirty="0" smtClean="0"/>
              <a:t>initial</a:t>
            </a:r>
            <a:r>
              <a:rPr lang="zh-CN" altLang="en-US" dirty="0" smtClean="0"/>
              <a:t>块儿、</a:t>
            </a:r>
            <a:r>
              <a:rPr lang="en-US" dirty="0" smtClean="0"/>
              <a:t>if</a:t>
            </a:r>
            <a:r>
              <a:rPr lang="zh-CN" altLang="en-US" dirty="0" smtClean="0"/>
              <a:t>语句、</a:t>
            </a:r>
            <a:r>
              <a:rPr lang="en-US" dirty="0" smtClean="0"/>
              <a:t>case</a:t>
            </a:r>
            <a:r>
              <a:rPr lang="zh-CN" altLang="en-US" dirty="0" smtClean="0"/>
              <a:t>语句、阻塞赋值语句、非阻塞赋值语句等等都属于行为描述。我们平时编写的代码通常都是在行为级描述这个抽象级别。</a:t>
            </a:r>
            <a:r>
              <a:rPr lang="en-US" sz="1200" kern="1200" dirty="0" smtClean="0">
                <a:solidFill>
                  <a:schemeClr val="tx1"/>
                </a:solidFill>
                <a:latin typeface="+mn-lt"/>
                <a:ea typeface="+mn-ea"/>
                <a:cs typeface="+mn-cs"/>
              </a:rPr>
              <a:t>RTL</a:t>
            </a:r>
            <a:r>
              <a:rPr lang="zh-CN" altLang="en-US" sz="1200" kern="1200" dirty="0" smtClean="0">
                <a:solidFill>
                  <a:schemeClr val="tx1"/>
                </a:solidFill>
                <a:latin typeface="+mn-lt"/>
                <a:ea typeface="+mn-ea"/>
                <a:cs typeface="+mn-cs"/>
              </a:rPr>
              <a:t>级描述的目标是可综合，也就是说能形成最终的逻辑门级网表，</a:t>
            </a:r>
            <a:r>
              <a:rPr lang="zh-CN" altLang="en-US" dirty="0" smtClean="0"/>
              <a:t>映射到我们芯片中的逻辑资源上。</a:t>
            </a:r>
            <a:endParaRPr lang="en-US" altLang="zh-CN" dirty="0" smtClean="0"/>
          </a:p>
          <a:p>
            <a:r>
              <a:rPr lang="zh-CN" altLang="en-US" sz="1200" kern="1200" dirty="0" smtClean="0">
                <a:solidFill>
                  <a:schemeClr val="tx1"/>
                </a:solidFill>
                <a:latin typeface="+mn-lt"/>
                <a:ea typeface="+mn-ea"/>
                <a:cs typeface="+mn-cs"/>
              </a:rPr>
              <a:t>结构级描述就是通过调用逻辑元件并描述它们之间连接的方式来建立逻辑电路的</a:t>
            </a:r>
            <a:r>
              <a:rPr lang="en-US" sz="1200" kern="1200" dirty="0" smtClean="0">
                <a:solidFill>
                  <a:schemeClr val="tx1"/>
                </a:solidFill>
                <a:latin typeface="+mn-lt"/>
                <a:ea typeface="+mn-ea"/>
                <a:cs typeface="+mn-cs"/>
              </a:rPr>
              <a:t>Verilog</a:t>
            </a:r>
            <a:r>
              <a:rPr lang="zh-CN" altLang="en-US" sz="1200" kern="1200" dirty="0" smtClean="0">
                <a:solidFill>
                  <a:schemeClr val="tx1"/>
                </a:solidFill>
                <a:latin typeface="+mn-lt"/>
                <a:ea typeface="+mn-ea"/>
                <a:cs typeface="+mn-cs"/>
              </a:rPr>
              <a:t>模型，它包含模块实例和基本元件实例</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在</a:t>
            </a:r>
            <a:r>
              <a:rPr lang="en-US" sz="1200" kern="1200" dirty="0" smtClean="0">
                <a:solidFill>
                  <a:schemeClr val="tx1"/>
                </a:solidFill>
                <a:latin typeface="+mn-lt"/>
                <a:ea typeface="+mn-ea"/>
                <a:cs typeface="+mn-cs"/>
              </a:rPr>
              <a:t>Verilog</a:t>
            </a:r>
            <a:r>
              <a:rPr lang="zh-CN" altLang="en-US" sz="1200" kern="1200" dirty="0" smtClean="0">
                <a:solidFill>
                  <a:schemeClr val="tx1"/>
                </a:solidFill>
                <a:latin typeface="+mn-lt"/>
                <a:ea typeface="+mn-ea"/>
                <a:cs typeface="+mn-cs"/>
              </a:rPr>
              <a:t>中，有</a:t>
            </a:r>
            <a:r>
              <a:rPr lang="en-US" sz="1200" kern="1200" dirty="0" smtClean="0">
                <a:solidFill>
                  <a:schemeClr val="tx1"/>
                </a:solidFill>
                <a:latin typeface="+mn-lt"/>
                <a:ea typeface="+mn-ea"/>
                <a:cs typeface="+mn-cs"/>
              </a:rPr>
              <a:t>26</a:t>
            </a:r>
            <a:r>
              <a:rPr lang="zh-CN" altLang="en-US" sz="1200" kern="1200" dirty="0" smtClean="0">
                <a:solidFill>
                  <a:schemeClr val="tx1"/>
                </a:solidFill>
                <a:latin typeface="+mn-lt"/>
                <a:ea typeface="+mn-ea"/>
                <a:cs typeface="+mn-cs"/>
              </a:rPr>
              <a:t>种结构级关键字，包括多输入门、多输出门、三态门、上拉下拉电阻、</a:t>
            </a:r>
            <a:r>
              <a:rPr lang="en-US" sz="1200" kern="1200" dirty="0" smtClean="0">
                <a:solidFill>
                  <a:schemeClr val="tx1"/>
                </a:solidFill>
                <a:latin typeface="+mn-lt"/>
                <a:ea typeface="+mn-ea"/>
                <a:cs typeface="+mn-cs"/>
              </a:rPr>
              <a:t>MOS</a:t>
            </a:r>
            <a:r>
              <a:rPr lang="zh-CN" altLang="en-US" sz="1200" kern="1200" dirty="0" smtClean="0">
                <a:solidFill>
                  <a:schemeClr val="tx1"/>
                </a:solidFill>
                <a:latin typeface="+mn-lt"/>
                <a:ea typeface="+mn-ea"/>
                <a:cs typeface="+mn-cs"/>
              </a:rPr>
              <a:t>开关以及双向开关</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67599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sz="1200" b="0" dirty="0">
                <a:solidFill>
                  <a:schemeClr val="accent2"/>
                </a:solidFill>
              </a:rPr>
              <a:t>MUX</a:t>
            </a:r>
            <a:r>
              <a:rPr lang="zh-CN" altLang="en-US" sz="1200" b="0" dirty="0">
                <a:solidFill>
                  <a:schemeClr val="accent2"/>
                </a:solidFill>
              </a:rPr>
              <a:t>的行为可以描述为：只要信号</a:t>
            </a:r>
            <a:r>
              <a:rPr lang="en-US" altLang="zh-CN" sz="1200" b="0" dirty="0">
                <a:solidFill>
                  <a:schemeClr val="accent2"/>
                </a:solidFill>
              </a:rPr>
              <a:t>a</a:t>
            </a:r>
            <a:r>
              <a:rPr lang="zh-CN" altLang="en-US" sz="1200" b="0" dirty="0">
                <a:solidFill>
                  <a:schemeClr val="accent2"/>
                </a:solidFill>
              </a:rPr>
              <a:t>或</a:t>
            </a:r>
            <a:r>
              <a:rPr lang="en-US" altLang="zh-CN" sz="1200" b="0" dirty="0">
                <a:solidFill>
                  <a:schemeClr val="accent2"/>
                </a:solidFill>
              </a:rPr>
              <a:t>b</a:t>
            </a:r>
            <a:r>
              <a:rPr lang="zh-CN" altLang="en-US" sz="1200" b="0" dirty="0">
                <a:solidFill>
                  <a:schemeClr val="accent2"/>
                </a:solidFill>
              </a:rPr>
              <a:t>或</a:t>
            </a:r>
            <a:r>
              <a:rPr lang="en-US" altLang="zh-CN" sz="1200" b="0" dirty="0" err="1">
                <a:solidFill>
                  <a:schemeClr val="accent2"/>
                </a:solidFill>
              </a:rPr>
              <a:t>sel</a:t>
            </a:r>
            <a:r>
              <a:rPr lang="zh-CN" altLang="en-US" sz="1200" b="0" dirty="0">
                <a:solidFill>
                  <a:schemeClr val="accent2"/>
                </a:solidFill>
              </a:rPr>
              <a:t>发生变化，如果</a:t>
            </a:r>
            <a:r>
              <a:rPr lang="en-US" altLang="zh-CN" sz="1200" b="0" dirty="0" err="1">
                <a:solidFill>
                  <a:schemeClr val="accent2"/>
                </a:solidFill>
              </a:rPr>
              <a:t>sel</a:t>
            </a:r>
            <a:r>
              <a:rPr lang="zh-CN" altLang="en-US" sz="1200" b="0" dirty="0">
                <a:solidFill>
                  <a:schemeClr val="accent2"/>
                </a:solidFill>
              </a:rPr>
              <a:t>为</a:t>
            </a:r>
            <a:r>
              <a:rPr lang="en-US" altLang="zh-CN" sz="1200" b="0" dirty="0">
                <a:solidFill>
                  <a:schemeClr val="accent2"/>
                </a:solidFill>
              </a:rPr>
              <a:t>0</a:t>
            </a:r>
            <a:r>
              <a:rPr lang="zh-CN" altLang="en-US" sz="1200" b="0" dirty="0">
                <a:solidFill>
                  <a:schemeClr val="accent2"/>
                </a:solidFill>
              </a:rPr>
              <a:t>则选择</a:t>
            </a:r>
            <a:r>
              <a:rPr lang="en-US" altLang="zh-CN" sz="1200" b="0" dirty="0">
                <a:solidFill>
                  <a:schemeClr val="accent2"/>
                </a:solidFill>
              </a:rPr>
              <a:t>a</a:t>
            </a:r>
            <a:r>
              <a:rPr lang="zh-CN" altLang="en-US" sz="1200" b="0" dirty="0">
                <a:solidFill>
                  <a:schemeClr val="accent2"/>
                </a:solidFill>
              </a:rPr>
              <a:t>输出；否则选择</a:t>
            </a:r>
            <a:r>
              <a:rPr lang="en-US" altLang="zh-CN" sz="1200" b="0" dirty="0">
                <a:solidFill>
                  <a:schemeClr val="accent2"/>
                </a:solidFill>
              </a:rPr>
              <a:t>b</a:t>
            </a:r>
            <a:r>
              <a:rPr lang="zh-CN" altLang="en-US" sz="1200" b="0" dirty="0">
                <a:solidFill>
                  <a:schemeClr val="accent2"/>
                </a:solidFill>
              </a:rPr>
              <a:t>输出。</a:t>
            </a:r>
            <a:r>
              <a:rPr kumimoji="1" lang="zh-CN" altLang="en-US" sz="1200" b="0" dirty="0">
                <a:effectLst>
                  <a:outerShdw blurRad="38100" dist="38100" dir="2700000" algn="tl">
                    <a:srgbClr val="000000"/>
                  </a:outerShdw>
                </a:effectLst>
              </a:rPr>
              <a:t>这个行为的描述并没有说明如果输入 </a:t>
            </a:r>
            <a:r>
              <a:rPr kumimoji="1" lang="en-US" altLang="zh-CN" sz="1200" b="0" dirty="0">
                <a:effectLst>
                  <a:outerShdw blurRad="38100" dist="38100" dir="2700000" algn="tl">
                    <a:srgbClr val="000000"/>
                  </a:outerShdw>
                </a:effectLst>
              </a:rPr>
              <a:t>a </a:t>
            </a:r>
            <a:r>
              <a:rPr kumimoji="1" lang="zh-CN" altLang="en-US" sz="1200" b="0" dirty="0">
                <a:effectLst>
                  <a:outerShdw blurRad="38100" dist="38100" dir="2700000" algn="tl">
                    <a:srgbClr val="000000"/>
                  </a:outerShdw>
                </a:effectLst>
              </a:rPr>
              <a:t>或 </a:t>
            </a:r>
            <a:r>
              <a:rPr kumimoji="1" lang="en-US" altLang="zh-CN" sz="1200" b="0" dirty="0">
                <a:effectLst>
                  <a:outerShdw blurRad="38100" dist="38100" dir="2700000" algn="tl">
                    <a:srgbClr val="000000"/>
                  </a:outerShdw>
                </a:effectLst>
              </a:rPr>
              <a:t>b</a:t>
            </a:r>
            <a:r>
              <a:rPr kumimoji="1" lang="zh-CN" altLang="en-US" sz="1200" b="0" dirty="0">
                <a:effectLst>
                  <a:outerShdw blurRad="38100" dist="38100" dir="2700000" algn="tl">
                    <a:srgbClr val="000000"/>
                  </a:outerShdw>
                </a:effectLst>
              </a:rPr>
              <a:t>是三态的（高阻时）输出应该是什么，但有具体结构的真实电路是有一定的输出的。</a:t>
            </a:r>
            <a:endParaRPr kumimoji="1" lang="en-US" altLang="zh-CN" sz="1200" b="0" dirty="0">
              <a:effectLst>
                <a:outerShdw blurRad="38100" dist="38100" dir="2700000" algn="tl">
                  <a:srgbClr val="000000"/>
                </a:outerShdw>
              </a:effectLst>
            </a:endParaRPr>
          </a:p>
          <a:p>
            <a:r>
              <a:rPr kumimoji="1" lang="en-US" altLang="zh-CN" sz="1200" b="0" dirty="0">
                <a:effectLst>
                  <a:outerShdw blurRad="38100" dist="38100" dir="2700000" algn="tl">
                    <a:srgbClr val="000000"/>
                  </a:outerShdw>
                </a:effectLst>
              </a:rPr>
              <a:t>RTL</a:t>
            </a:r>
            <a:r>
              <a:rPr kumimoji="1" lang="zh-CN" altLang="en-US" sz="1200" b="0" dirty="0">
                <a:effectLst>
                  <a:outerShdw blurRad="38100" dist="38100" dir="2700000" algn="tl">
                    <a:srgbClr val="000000"/>
                  </a:outerShdw>
                </a:effectLst>
              </a:rPr>
              <a:t>模块的数据流动必须基于时钟。</a:t>
            </a:r>
            <a:r>
              <a:rPr kumimoji="1" lang="en-US" altLang="zh-CN" sz="1200" b="0" dirty="0">
                <a:effectLst>
                  <a:outerShdw blurRad="38100" dist="38100" dir="2700000" algn="tl">
                    <a:srgbClr val="000000"/>
                  </a:outerShdw>
                </a:effectLst>
              </a:rPr>
              <a:t>RTL</a:t>
            </a:r>
            <a:r>
              <a:rPr kumimoji="1" lang="zh-CN" altLang="en-US" sz="1200" b="0" dirty="0">
                <a:effectLst>
                  <a:outerShdw blurRad="38100" dist="38100" dir="2700000" algn="tl">
                    <a:srgbClr val="000000"/>
                  </a:outerShdw>
                </a:effectLst>
              </a:rPr>
              <a:t>模块在每个时钟的沿时刻，其变量的值必定是精确的。</a:t>
            </a:r>
            <a:endParaRPr lang="zh-CN" altLang="en-US" b="0"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156870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383469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E8D60E2-AA12-4100-AEAA-DEC20042DCD3}" type="datetimeFigureOut">
              <a:rPr lang="zh-CN" altLang="en-US" smtClean="0">
                <a:solidFill>
                  <a:prstClr val="black">
                    <a:tint val="75000"/>
                  </a:prstClr>
                </a:solidFill>
              </a:rPr>
              <a:pPr/>
              <a:t>2020/9/27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571768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10" name="标题 1"/>
          <p:cNvSpPr>
            <a:spLocks noGrp="1"/>
          </p:cNvSpPr>
          <p:nvPr>
            <p:ph type="title"/>
          </p:nvPr>
        </p:nvSpPr>
        <p:spPr>
          <a:xfrm>
            <a:off x="685800" y="322580"/>
            <a:ext cx="10882808" cy="777875"/>
          </a:xfrm>
        </p:spPr>
        <p:txBody>
          <a:bodyPr/>
          <a:lstStyle/>
          <a:p>
            <a:pPr fontAlgn="base"/>
            <a:r>
              <a:rPr lang="zh-CN" altLang="en-US" strike="noStrike" noProof="1"/>
              <a:t>单击此处编辑母版标题样式</a:t>
            </a:r>
          </a:p>
        </p:txBody>
      </p:sp>
      <p:sp>
        <p:nvSpPr>
          <p:cNvPr id="11" name="内容占位符 2"/>
          <p:cNvSpPr>
            <a:spLocks noGrp="1"/>
          </p:cNvSpPr>
          <p:nvPr>
            <p:ph idx="1"/>
          </p:nvPr>
        </p:nvSpPr>
        <p:spPr>
          <a:xfrm>
            <a:off x="685800" y="1355090"/>
            <a:ext cx="10882808" cy="474091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2" name="日期占位符 3"/>
          <p:cNvSpPr>
            <a:spLocks noGrp="1"/>
          </p:cNvSpPr>
          <p:nvPr>
            <p:ph type="dt" sz="half" idx="10"/>
          </p:nvPr>
        </p:nvSpPr>
        <p:spPr>
          <a:xfrm>
            <a:off x="685799" y="6248400"/>
            <a:ext cx="3342802" cy="457200"/>
          </a:xfrm>
        </p:spPr>
        <p:txBody>
          <a:bodyPr/>
          <a:lstStyle/>
          <a:p>
            <a:pPr fontAlgn="base">
              <a:spcBef>
                <a:spcPct val="0"/>
              </a:spcBef>
              <a:spcAft>
                <a:spcPct val="0"/>
              </a:spcAft>
              <a:defRPr/>
            </a:pPr>
            <a:endParaRPr kumimoji="1" lang="en-US" altLang="zh-CN" sz="1400" dirty="0">
              <a:solidFill>
                <a:prstClr val="black"/>
              </a:solidFill>
              <a:latin typeface="Times New Roman" panose="02020603050405020304" pitchFamily="18" charset="0"/>
            </a:endParaRPr>
          </a:p>
        </p:txBody>
      </p:sp>
      <p:sp>
        <p:nvSpPr>
          <p:cNvPr id="13" name="页脚占位符 4"/>
          <p:cNvSpPr>
            <a:spLocks noGrp="1"/>
          </p:cNvSpPr>
          <p:nvPr>
            <p:ph type="ftr" sz="quarter" idx="11"/>
          </p:nvPr>
        </p:nvSpPr>
        <p:spPr>
          <a:xfrm>
            <a:off x="4225062" y="6248400"/>
            <a:ext cx="3672408" cy="457200"/>
          </a:xfrm>
        </p:spPr>
        <p:txBody>
          <a:bodyPr/>
          <a:lstStyle/>
          <a:p>
            <a:pPr fontAlgn="base">
              <a:spcBef>
                <a:spcPct val="0"/>
              </a:spcBef>
              <a:spcAft>
                <a:spcPct val="0"/>
              </a:spcAft>
              <a:defRPr/>
            </a:pPr>
            <a:endParaRPr kumimoji="1" lang="en-US" altLang="zh-CN" sz="1400" dirty="0">
              <a:solidFill>
                <a:prstClr val="black"/>
              </a:solidFill>
              <a:latin typeface="Times New Roman" panose="02020603050405020304" pitchFamily="18" charset="0"/>
            </a:endParaRPr>
          </a:p>
        </p:txBody>
      </p:sp>
      <p:sp>
        <p:nvSpPr>
          <p:cNvPr id="14" name="灯片编号占位符 5"/>
          <p:cNvSpPr>
            <a:spLocks noGrp="1"/>
          </p:cNvSpPr>
          <p:nvPr>
            <p:ph type="sldNum" sz="quarter" idx="12"/>
          </p:nvPr>
        </p:nvSpPr>
        <p:spPr>
          <a:xfrm>
            <a:off x="8112224" y="6248400"/>
            <a:ext cx="3456384" cy="457200"/>
          </a:xfrm>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a:t>
            </a:fld>
            <a:endParaRPr kumimoji="1" lang="en-US" altLang="zh-CN" sz="1400" dirty="0">
              <a:solidFill>
                <a:prstClr val="black"/>
              </a:solidFill>
              <a:latin typeface="Times New Roman" panose="02020603050405020304" pitchFamily="18" charset="0"/>
            </a:endParaRPr>
          </a:p>
        </p:txBody>
      </p:sp>
      <p:cxnSp>
        <p:nvCxnSpPr>
          <p:cNvPr id="15" name="直接连接符 14"/>
          <p:cNvCxnSpPr/>
          <p:nvPr userDrawn="1"/>
        </p:nvCxnSpPr>
        <p:spPr>
          <a:xfrm>
            <a:off x="662940" y="1174750"/>
            <a:ext cx="10887849" cy="0"/>
          </a:xfrm>
          <a:prstGeom prst="line">
            <a:avLst/>
          </a:prstGeom>
          <a:solidFill>
            <a:schemeClr val="accent1"/>
          </a:solidFill>
          <a:ln w="38100" cap="flat" cmpd="dbl"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222861132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E8D60E2-AA12-4100-AEAA-DEC20042DCD3}" type="datetimeFigureOut">
              <a:rPr lang="zh-CN" altLang="en-US" smtClean="0">
                <a:solidFill>
                  <a:prstClr val="black">
                    <a:tint val="75000"/>
                  </a:prstClr>
                </a:solidFill>
              </a:rPr>
              <a:pPr/>
              <a:t>2020/9/27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2026662"/>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D60E2-AA12-4100-AEAA-DEC20042DCD3}" type="datetimeFigureOut">
              <a:rPr lang="zh-CN" altLang="en-US" smtClean="0">
                <a:solidFill>
                  <a:prstClr val="black">
                    <a:tint val="75000"/>
                  </a:prstClr>
                </a:solidFill>
              </a:rPr>
              <a:pPr/>
              <a:t>2020/9/27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A2F54-C19B-4022-AC36-B7CACD2E530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7810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31181" y="1916832"/>
            <a:ext cx="8529638" cy="1470025"/>
          </a:xfrm>
        </p:spPr>
        <p:txBody>
          <a:bodyPr>
            <a:noAutofit/>
          </a:bodyPr>
          <a:lstStyle/>
          <a:p>
            <a:pPr fontAlgn="base">
              <a:lnSpc>
                <a:spcPct val="100000"/>
              </a:lnSpc>
              <a:spcBef>
                <a:spcPct val="50000"/>
              </a:spcBef>
              <a:spcAft>
                <a:spcPct val="0"/>
              </a:spcAft>
            </a:pPr>
            <a:r>
              <a:rPr lang="zh-CN" altLang="en-US" sz="5400" b="1" dirty="0">
                <a:solidFill>
                  <a:srgbClr val="000000"/>
                </a:solidFill>
                <a:latin typeface="Times New Roman" panose="02020603050405020304" pitchFamily="18" charset="0"/>
                <a:ea typeface="+mn-ea"/>
                <a:cs typeface="Times New Roman" panose="02020603050405020304" pitchFamily="18" charset="0"/>
              </a:rPr>
              <a:t>数字设计实践与</a:t>
            </a:r>
            <a:br>
              <a:rPr lang="zh-CN" altLang="en-US" sz="5400" b="1" dirty="0">
                <a:solidFill>
                  <a:srgbClr val="000000"/>
                </a:solidFill>
                <a:latin typeface="Times New Roman" panose="02020603050405020304" pitchFamily="18" charset="0"/>
                <a:ea typeface="+mn-ea"/>
                <a:cs typeface="Times New Roman" panose="02020603050405020304" pitchFamily="18" charset="0"/>
              </a:rPr>
            </a:br>
            <a:r>
              <a:rPr lang="en-US" altLang="zh-CN" sz="5400" b="1" dirty="0">
                <a:solidFill>
                  <a:srgbClr val="000000"/>
                </a:solidFill>
                <a:latin typeface="Times New Roman" panose="02020603050405020304" pitchFamily="18" charset="0"/>
                <a:ea typeface="+mn-ea"/>
                <a:cs typeface="Times New Roman" panose="02020603050405020304" pitchFamily="18" charset="0"/>
              </a:rPr>
              <a:t>Verilog</a:t>
            </a:r>
            <a:r>
              <a:rPr lang="zh-CN" altLang="en-US" sz="5400" b="1" dirty="0">
                <a:solidFill>
                  <a:srgbClr val="000000"/>
                </a:solidFill>
                <a:latin typeface="Times New Roman" panose="02020603050405020304" pitchFamily="18" charset="0"/>
                <a:ea typeface="+mn-ea"/>
                <a:cs typeface="Times New Roman" panose="02020603050405020304" pitchFamily="18" charset="0"/>
              </a:rPr>
              <a:t>硬件描述语言</a:t>
            </a:r>
          </a:p>
        </p:txBody>
      </p:sp>
      <p:sp>
        <p:nvSpPr>
          <p:cNvPr id="5" name="矩形 4"/>
          <p:cNvSpPr/>
          <p:nvPr/>
        </p:nvSpPr>
        <p:spPr>
          <a:xfrm>
            <a:off x="7464425" y="4797425"/>
            <a:ext cx="4464050" cy="1384300"/>
          </a:xfrm>
          <a:prstGeom prst="rect">
            <a:avLst/>
          </a:prstGeom>
        </p:spPr>
        <p:txBody>
          <a:bodyPr>
            <a:spAutoFit/>
          </a:bodyPr>
          <a:lstStyle/>
          <a:p>
            <a:pPr>
              <a:defRPr/>
            </a:pPr>
            <a:r>
              <a:rPr kumimoji="1" lang="zh-CN" altLang="en-US" sz="2800" dirty="0">
                <a:solidFill>
                  <a:prstClr val="black"/>
                </a:solidFill>
                <a:latin typeface="宋体" panose="02010600030101010101" pitchFamily="2" charset="-122"/>
              </a:rPr>
              <a:t>高翠芸</a:t>
            </a:r>
            <a:endParaRPr kumimoji="1" lang="en-US" altLang="zh-CN" sz="2800" dirty="0">
              <a:solidFill>
                <a:prstClr val="black"/>
              </a:solidFill>
              <a:latin typeface="宋体" panose="02010600030101010101" pitchFamily="2" charset="-122"/>
            </a:endParaRPr>
          </a:p>
          <a:p>
            <a:pPr>
              <a:defRPr/>
            </a:pPr>
            <a:r>
              <a:rPr kumimoji="1" lang="en-US" altLang="zh-CN" sz="2800" dirty="0">
                <a:solidFill>
                  <a:prstClr val="black"/>
                </a:solidFill>
                <a:ea typeface="黑体" panose="02010609060101010101" pitchFamily="2" charset="-122"/>
                <a:cs typeface="Times New Roman" panose="02020603050405020304" pitchFamily="18" charset="0"/>
              </a:rPr>
              <a:t>School of Computer Science </a:t>
            </a:r>
          </a:p>
          <a:p>
            <a:pPr>
              <a:defRPr/>
            </a:pPr>
            <a:r>
              <a:rPr kumimoji="1" lang="en-US" altLang="zh-CN" sz="2800" dirty="0">
                <a:solidFill>
                  <a:prstClr val="black"/>
                </a:solidFill>
                <a:ea typeface="黑体" panose="02010609060101010101" pitchFamily="2" charset="-122"/>
                <a:cs typeface="Times New Roman" panose="02020603050405020304" pitchFamily="18" charset="0"/>
              </a:rPr>
              <a:t>gaocuiyun@hit.edu.cn</a:t>
            </a:r>
          </a:p>
        </p:txBody>
      </p:sp>
    </p:spTree>
    <p:extLst>
      <p:ext uri="{BB962C8B-B14F-4D97-AF65-F5344CB8AC3E}">
        <p14:creationId xmlns:p14="http://schemas.microsoft.com/office/powerpoint/2010/main" val="1518452323"/>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lgn="ctr"/>
            <a:r>
              <a:rPr lang="en-US" altLang="zh-CN" dirty="0">
                <a:latin typeface="黑体" panose="02010609060101010101" pitchFamily="49" charset="-122"/>
              </a:rPr>
              <a:t>Top-Down</a:t>
            </a:r>
            <a:r>
              <a:rPr lang="zh-CN" altLang="en-US" dirty="0">
                <a:latin typeface="黑体" panose="02010609060101010101" pitchFamily="49" charset="-122"/>
              </a:rPr>
              <a:t>设计</a:t>
            </a:r>
            <a:r>
              <a:rPr lang="zh-CN" altLang="en-US" dirty="0" smtClean="0">
                <a:latin typeface="黑体" panose="02010609060101010101" pitchFamily="49" charset="-122"/>
              </a:rPr>
              <a:t>思想</a:t>
            </a:r>
            <a:endParaRPr lang="zh-CN" altLang="en-US" dirty="0"/>
          </a:p>
        </p:txBody>
      </p:sp>
      <p:sp>
        <p:nvSpPr>
          <p:cNvPr id="4" name="灯片编号占位符 3"/>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10</a:t>
            </a:fld>
            <a:endParaRPr kumimoji="1" lang="en-US" altLang="zh-CN" sz="1400" dirty="0">
              <a:solidFill>
                <a:prstClr val="black"/>
              </a:solidFill>
              <a:latin typeface="Times New Roman" panose="02020603050405020304" pitchFamily="18" charset="0"/>
            </a:endParaRPr>
          </a:p>
        </p:txBody>
      </p:sp>
      <p:sp>
        <p:nvSpPr>
          <p:cNvPr id="5" name="AutoShape 4"/>
          <p:cNvSpPr>
            <a:spLocks noChangeArrowheads="1"/>
          </p:cNvSpPr>
          <p:nvPr/>
        </p:nvSpPr>
        <p:spPr bwMode="auto">
          <a:xfrm>
            <a:off x="5064369" y="1676400"/>
            <a:ext cx="1545492" cy="898358"/>
          </a:xfrm>
          <a:prstGeom prst="roundRect">
            <a:avLst>
              <a:gd name="adj" fmla="val 16667"/>
            </a:avLst>
          </a:prstGeom>
          <a:noFill/>
          <a:ln w="9525" cmpd="sng">
            <a:solidFill>
              <a:schemeClr val="tx2">
                <a:lumMod val="75000"/>
              </a:schemeClr>
            </a:solidFill>
            <a:round/>
          </a:ln>
          <a:effectLst/>
        </p:spPr>
        <p:txBody>
          <a:bodyPr/>
          <a:lstStyle/>
          <a:p>
            <a:endParaRPr lang="zh-CN" altLang="en-US">
              <a:solidFill>
                <a:prstClr val="black"/>
              </a:solidFill>
            </a:endParaRPr>
          </a:p>
        </p:txBody>
      </p:sp>
      <p:sp>
        <p:nvSpPr>
          <p:cNvPr id="6" name="Text Box 5"/>
          <p:cNvSpPr txBox="1">
            <a:spLocks noChangeArrowheads="1"/>
          </p:cNvSpPr>
          <p:nvPr/>
        </p:nvSpPr>
        <p:spPr bwMode="auto">
          <a:xfrm>
            <a:off x="5064369" y="1900989"/>
            <a:ext cx="1545492" cy="400752"/>
          </a:xfrm>
          <a:prstGeom prst="rect">
            <a:avLst/>
          </a:prstGeom>
          <a:noFill/>
          <a:ln w="9525">
            <a:noFill/>
            <a:miter lim="800000"/>
          </a:ln>
          <a:effectLst>
            <a:outerShdw dist="35921" dir="2700000" algn="ctr" rotWithShape="0">
              <a:schemeClr val="bg2"/>
            </a:outerShdw>
          </a:effectLst>
        </p:spPr>
        <p:txBody>
          <a:bodyPr lIns="92075" tIns="46038" rIns="92075" bIns="46038">
            <a:spAutoFit/>
          </a:bodyPr>
          <a:lstStyle/>
          <a:p>
            <a:pPr algn="ctr"/>
            <a:r>
              <a:rPr lang="zh-CN" altLang="en-US" sz="2000" b="1" dirty="0">
                <a:solidFill>
                  <a:prstClr val="black"/>
                </a:solidFill>
                <a:latin typeface="宋体" panose="02010600030101010101" pitchFamily="2" charset="-122"/>
              </a:rPr>
              <a:t>系统级设计</a:t>
            </a:r>
          </a:p>
        </p:txBody>
      </p:sp>
      <p:grpSp>
        <p:nvGrpSpPr>
          <p:cNvPr id="7" name="Group 6"/>
          <p:cNvGrpSpPr/>
          <p:nvPr/>
        </p:nvGrpSpPr>
        <p:grpSpPr bwMode="auto">
          <a:xfrm>
            <a:off x="2595539" y="2928934"/>
            <a:ext cx="1421301" cy="837116"/>
            <a:chOff x="550" y="1104"/>
            <a:chExt cx="927" cy="537"/>
          </a:xfrm>
        </p:grpSpPr>
        <p:sp>
          <p:nvSpPr>
            <p:cNvPr id="8" name="AutoShape 7"/>
            <p:cNvSpPr>
              <a:spLocks noChangeArrowheads="1"/>
            </p:cNvSpPr>
            <p:nvPr/>
          </p:nvSpPr>
          <p:spPr bwMode="auto">
            <a:xfrm>
              <a:off x="576" y="1104"/>
              <a:ext cx="901" cy="537"/>
            </a:xfrm>
            <a:prstGeom prst="roundRect">
              <a:avLst>
                <a:gd name="adj" fmla="val 16667"/>
              </a:avLst>
            </a:prstGeom>
            <a:noFill/>
            <a:ln w="9525">
              <a:solidFill>
                <a:schemeClr val="tx2">
                  <a:lumMod val="75000"/>
                </a:schemeClr>
              </a:solidFill>
              <a:round/>
            </a:ln>
            <a:effectLst/>
          </p:spPr>
          <p:txBody>
            <a:bodyPr/>
            <a:lstStyle/>
            <a:p>
              <a:endParaRPr lang="zh-CN" altLang="en-US">
                <a:solidFill>
                  <a:prstClr val="black"/>
                </a:solidFill>
              </a:endParaRPr>
            </a:p>
          </p:txBody>
        </p:sp>
        <p:sp>
          <p:nvSpPr>
            <p:cNvPr id="9" name="Rectangle 8"/>
            <p:cNvSpPr>
              <a:spLocks noChangeArrowheads="1"/>
            </p:cNvSpPr>
            <p:nvPr/>
          </p:nvSpPr>
          <p:spPr bwMode="auto">
            <a:xfrm>
              <a:off x="550" y="1274"/>
              <a:ext cx="842" cy="363"/>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pPr>
              <a:r>
                <a:rPr lang="zh-CN" altLang="en-US" sz="2000" b="1" dirty="0">
                  <a:solidFill>
                    <a:prstClr val="black"/>
                  </a:solidFill>
                  <a:latin typeface="宋体" panose="02010600030101010101" pitchFamily="2" charset="-122"/>
                </a:rPr>
                <a:t>模块</a:t>
              </a:r>
              <a:r>
                <a:rPr lang="en-US" altLang="zh-CN" sz="2000" b="1" dirty="0">
                  <a:solidFill>
                    <a:prstClr val="black"/>
                  </a:solidFill>
                  <a:latin typeface="宋体" panose="02010600030101010101" pitchFamily="2" charset="-122"/>
                </a:rPr>
                <a:t>A</a:t>
              </a:r>
            </a:p>
            <a:p>
              <a:pPr algn="ctr">
                <a:spcBef>
                  <a:spcPct val="0"/>
                </a:spcBef>
              </a:pPr>
              <a:r>
                <a:rPr lang="zh-CN" altLang="en-US" sz="1600" dirty="0">
                  <a:solidFill>
                    <a:prstClr val="black"/>
                  </a:solidFill>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grpSp>
        <p:nvGrpSpPr>
          <p:cNvPr id="10" name="Group 9"/>
          <p:cNvGrpSpPr/>
          <p:nvPr/>
        </p:nvGrpSpPr>
        <p:grpSpPr bwMode="auto">
          <a:xfrm>
            <a:off x="5137964" y="2949074"/>
            <a:ext cx="1382970" cy="837116"/>
            <a:chOff x="2064" y="1104"/>
            <a:chExt cx="902" cy="537"/>
          </a:xfrm>
        </p:grpSpPr>
        <p:sp>
          <p:nvSpPr>
            <p:cNvPr id="11" name="AutoShape 10"/>
            <p:cNvSpPr>
              <a:spLocks noChangeArrowheads="1"/>
            </p:cNvSpPr>
            <p:nvPr/>
          </p:nvSpPr>
          <p:spPr bwMode="auto">
            <a:xfrm>
              <a:off x="2064" y="1104"/>
              <a:ext cx="902" cy="537"/>
            </a:xfrm>
            <a:prstGeom prst="roundRect">
              <a:avLst>
                <a:gd name="adj" fmla="val 16667"/>
              </a:avLst>
            </a:prstGeom>
            <a:noFill/>
            <a:ln w="9525">
              <a:solidFill>
                <a:schemeClr val="tx2">
                  <a:lumMod val="75000"/>
                </a:schemeClr>
              </a:solidFill>
              <a:round/>
            </a:ln>
            <a:effectLst/>
          </p:spPr>
          <p:txBody>
            <a:bodyPr/>
            <a:lstStyle/>
            <a:p>
              <a:endParaRPr lang="zh-CN" altLang="en-US">
                <a:solidFill>
                  <a:prstClr val="black"/>
                </a:solidFill>
              </a:endParaRPr>
            </a:p>
          </p:txBody>
        </p:sp>
        <p:sp>
          <p:nvSpPr>
            <p:cNvPr id="12" name="Rectangle 11"/>
            <p:cNvSpPr>
              <a:spLocks noChangeArrowheads="1"/>
            </p:cNvSpPr>
            <p:nvPr/>
          </p:nvSpPr>
          <p:spPr bwMode="auto">
            <a:xfrm>
              <a:off x="2112" y="1228"/>
              <a:ext cx="842" cy="363"/>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pPr>
              <a:r>
                <a:rPr lang="zh-CN" altLang="en-US" sz="2000" b="1" dirty="0">
                  <a:solidFill>
                    <a:prstClr val="black"/>
                  </a:solidFill>
                  <a:latin typeface="宋体" panose="02010600030101010101" pitchFamily="2" charset="-122"/>
                </a:rPr>
                <a:t>模块</a:t>
              </a:r>
              <a:r>
                <a:rPr lang="en-US" altLang="zh-CN" sz="2000" b="1" dirty="0">
                  <a:solidFill>
                    <a:prstClr val="black"/>
                  </a:solidFill>
                  <a:latin typeface="宋体" panose="02010600030101010101" pitchFamily="2" charset="-122"/>
                </a:rPr>
                <a:t>B</a:t>
              </a:r>
            </a:p>
            <a:p>
              <a:pPr algn="ctr">
                <a:spcBef>
                  <a:spcPct val="0"/>
                </a:spcBef>
              </a:pPr>
              <a:r>
                <a:rPr lang="zh-CN" altLang="en-US" sz="1600" dirty="0">
                  <a:solidFill>
                    <a:prstClr val="black"/>
                  </a:solidFill>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grpSp>
        <p:nvGrpSpPr>
          <p:cNvPr id="13" name="Group 12"/>
          <p:cNvGrpSpPr/>
          <p:nvPr/>
        </p:nvGrpSpPr>
        <p:grpSpPr bwMode="auto">
          <a:xfrm>
            <a:off x="7566596" y="2949074"/>
            <a:ext cx="1418235" cy="748632"/>
            <a:chOff x="3744" y="1056"/>
            <a:chExt cx="925" cy="480"/>
          </a:xfrm>
        </p:grpSpPr>
        <p:sp>
          <p:nvSpPr>
            <p:cNvPr id="14" name="AutoShape 13"/>
            <p:cNvSpPr>
              <a:spLocks noChangeArrowheads="1"/>
            </p:cNvSpPr>
            <p:nvPr/>
          </p:nvSpPr>
          <p:spPr bwMode="auto">
            <a:xfrm>
              <a:off x="3744" y="1056"/>
              <a:ext cx="925" cy="480"/>
            </a:xfrm>
            <a:prstGeom prst="roundRect">
              <a:avLst>
                <a:gd name="adj" fmla="val 16667"/>
              </a:avLst>
            </a:prstGeom>
            <a:noFill/>
            <a:ln w="9525">
              <a:solidFill>
                <a:schemeClr val="tx2">
                  <a:lumMod val="75000"/>
                </a:schemeClr>
              </a:solidFill>
              <a:round/>
            </a:ln>
            <a:effectLst/>
          </p:spPr>
          <p:txBody>
            <a:bodyPr/>
            <a:lstStyle/>
            <a:p>
              <a:endParaRPr lang="zh-CN" altLang="en-US">
                <a:solidFill>
                  <a:prstClr val="black"/>
                </a:solidFill>
              </a:endParaRPr>
            </a:p>
          </p:txBody>
        </p:sp>
        <p:sp>
          <p:nvSpPr>
            <p:cNvPr id="15" name="Rectangle 14"/>
            <p:cNvSpPr>
              <a:spLocks noChangeArrowheads="1"/>
            </p:cNvSpPr>
            <p:nvPr/>
          </p:nvSpPr>
          <p:spPr bwMode="auto">
            <a:xfrm>
              <a:off x="3792" y="1152"/>
              <a:ext cx="842" cy="349"/>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pPr>
              <a:r>
                <a:rPr lang="zh-CN" altLang="en-US" sz="2000" b="1" dirty="0">
                  <a:solidFill>
                    <a:prstClr val="black"/>
                  </a:solidFill>
                  <a:latin typeface="宋体" panose="02010600030101010101" pitchFamily="2" charset="-122"/>
                </a:rPr>
                <a:t>模块</a:t>
              </a:r>
              <a:r>
                <a:rPr lang="en-US" altLang="zh-CN" sz="2000" b="1" dirty="0">
                  <a:solidFill>
                    <a:prstClr val="black"/>
                  </a:solidFill>
                  <a:latin typeface="宋体" panose="02010600030101010101" pitchFamily="2" charset="-122"/>
                </a:rPr>
                <a:t>C</a:t>
              </a:r>
            </a:p>
            <a:p>
              <a:pPr algn="ctr">
                <a:spcBef>
                  <a:spcPct val="0"/>
                </a:spcBef>
              </a:pPr>
              <a:r>
                <a:rPr lang="zh-CN" altLang="en-US" sz="1600" dirty="0">
                  <a:solidFill>
                    <a:prstClr val="black"/>
                  </a:solidFill>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grpSp>
        <p:nvGrpSpPr>
          <p:cNvPr id="16" name="Group 15"/>
          <p:cNvGrpSpPr/>
          <p:nvPr/>
        </p:nvGrpSpPr>
        <p:grpSpPr bwMode="auto">
          <a:xfrm>
            <a:off x="1752600" y="4446339"/>
            <a:ext cx="3017390" cy="823495"/>
            <a:chOff x="144" y="2016"/>
            <a:chExt cx="1968" cy="528"/>
          </a:xfrm>
        </p:grpSpPr>
        <p:grpSp>
          <p:nvGrpSpPr>
            <p:cNvPr id="17" name="Group 16"/>
            <p:cNvGrpSpPr/>
            <p:nvPr/>
          </p:nvGrpSpPr>
          <p:grpSpPr bwMode="auto">
            <a:xfrm>
              <a:off x="144" y="2016"/>
              <a:ext cx="528" cy="528"/>
              <a:chOff x="960" y="1776"/>
              <a:chExt cx="528" cy="528"/>
            </a:xfrm>
          </p:grpSpPr>
          <p:sp>
            <p:nvSpPr>
              <p:cNvPr id="23" name="AutoShape 17"/>
              <p:cNvSpPr>
                <a:spLocks noChangeArrowheads="1"/>
              </p:cNvSpPr>
              <p:nvPr/>
            </p:nvSpPr>
            <p:spPr bwMode="auto">
              <a:xfrm>
                <a:off x="960" y="1776"/>
                <a:ext cx="528" cy="528"/>
              </a:xfrm>
              <a:prstGeom prst="roundRect">
                <a:avLst>
                  <a:gd name="adj" fmla="val 16667"/>
                </a:avLst>
              </a:prstGeom>
              <a:noFill/>
              <a:ln w="9525">
                <a:solidFill>
                  <a:schemeClr val="tx2">
                    <a:lumMod val="75000"/>
                  </a:schemeClr>
                </a:solidFill>
                <a:round/>
              </a:ln>
              <a:effectLst/>
            </p:spPr>
            <p:txBody>
              <a:bodyPr/>
              <a:lstStyle/>
              <a:p>
                <a:endParaRPr lang="zh-CN" altLang="en-US">
                  <a:solidFill>
                    <a:prstClr val="black"/>
                  </a:solidFill>
                </a:endParaRPr>
              </a:p>
            </p:txBody>
          </p:sp>
          <p:sp>
            <p:nvSpPr>
              <p:cNvPr id="24" name="Rectangle 18"/>
              <p:cNvSpPr>
                <a:spLocks noChangeArrowheads="1"/>
              </p:cNvSpPr>
              <p:nvPr/>
            </p:nvSpPr>
            <p:spPr bwMode="auto">
              <a:xfrm>
                <a:off x="960" y="1920"/>
                <a:ext cx="480" cy="288"/>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pPr>
                <a:r>
                  <a:rPr lang="zh-CN" altLang="en-US" b="1" dirty="0">
                    <a:solidFill>
                      <a:prstClr val="black"/>
                    </a:solidFill>
                    <a:latin typeface="宋体" panose="02010600030101010101" pitchFamily="2" charset="-122"/>
                  </a:rPr>
                  <a:t>模块</a:t>
                </a:r>
                <a:r>
                  <a:rPr lang="en-US" altLang="zh-CN" b="1" dirty="0">
                    <a:solidFill>
                      <a:prstClr val="black"/>
                    </a:solidFill>
                    <a:latin typeface="宋体" panose="02010600030101010101" pitchFamily="2" charset="-122"/>
                  </a:rPr>
                  <a:t>A1</a:t>
                </a:r>
              </a:p>
              <a:p>
                <a:pPr algn="ctr">
                  <a:spcBef>
                    <a:spcPct val="0"/>
                  </a:spcBef>
                </a:pPr>
                <a:r>
                  <a:rPr lang="zh-CN" altLang="en-US" sz="1600" dirty="0">
                    <a:solidFill>
                      <a:prstClr val="black"/>
                    </a:solidFill>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sp>
          <p:nvSpPr>
            <p:cNvPr id="18" name="AutoShape 19"/>
            <p:cNvSpPr>
              <a:spLocks noChangeArrowheads="1"/>
            </p:cNvSpPr>
            <p:nvPr/>
          </p:nvSpPr>
          <p:spPr bwMode="auto">
            <a:xfrm>
              <a:off x="1584" y="2016"/>
              <a:ext cx="528" cy="528"/>
            </a:xfrm>
            <a:prstGeom prst="roundRect">
              <a:avLst>
                <a:gd name="adj" fmla="val 16667"/>
              </a:avLst>
            </a:prstGeom>
            <a:noFill/>
            <a:ln w="9525">
              <a:solidFill>
                <a:schemeClr val="tx2">
                  <a:lumMod val="75000"/>
                </a:schemeClr>
              </a:solidFill>
              <a:round/>
            </a:ln>
            <a:effectLst/>
          </p:spPr>
          <p:txBody>
            <a:bodyPr/>
            <a:lstStyle/>
            <a:p>
              <a:endParaRPr lang="zh-CN" altLang="en-US">
                <a:solidFill>
                  <a:prstClr val="black"/>
                </a:solidFill>
              </a:endParaRPr>
            </a:p>
          </p:txBody>
        </p:sp>
        <p:sp>
          <p:nvSpPr>
            <p:cNvPr id="19" name="Rectangle 20"/>
            <p:cNvSpPr>
              <a:spLocks noChangeArrowheads="1"/>
            </p:cNvSpPr>
            <p:nvPr/>
          </p:nvSpPr>
          <p:spPr bwMode="auto">
            <a:xfrm>
              <a:off x="1440" y="2160"/>
              <a:ext cx="624" cy="288"/>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pPr>
              <a:r>
                <a:rPr lang="zh-CN" altLang="en-GB" sz="1600" dirty="0">
                  <a:solidFill>
                    <a:prstClr val="black"/>
                  </a:solidFill>
                  <a:effectLst>
                    <a:outerShdw blurRad="38100" dist="38100" dir="2700000" algn="tl">
                      <a:srgbClr val="000000"/>
                    </a:outerShdw>
                  </a:effectLst>
                  <a:latin typeface="黑体" panose="02010609060101010101" pitchFamily="49" charset="-122"/>
                  <a:cs typeface="Times New Roman" panose="02020603050405020304" pitchFamily="18" charset="0"/>
                </a:rPr>
                <a:t> </a:t>
              </a:r>
              <a:r>
                <a:rPr lang="zh-CN" altLang="en-GB" sz="1600" dirty="0">
                  <a:solidFill>
                    <a:prstClr val="black"/>
                  </a:solidFill>
                  <a:effectLst>
                    <a:outerShdw blurRad="38100" dist="38100" dir="2700000" algn="tl">
                      <a:srgbClr val="000000"/>
                    </a:outerShdw>
                  </a:effectLst>
                  <a:latin typeface="黑体" panose="02010609060101010101" pitchFamily="49" charset="-122"/>
                </a:rPr>
                <a:t> </a:t>
              </a:r>
              <a:r>
                <a:rPr lang="zh-CN" altLang="en-GB" b="1" dirty="0">
                  <a:solidFill>
                    <a:prstClr val="black"/>
                  </a:solidFill>
                  <a:latin typeface="宋体" panose="02010600030101010101" pitchFamily="2" charset="-122"/>
                </a:rPr>
                <a:t>模块</a:t>
              </a:r>
              <a:r>
                <a:rPr lang="en-GB" altLang="zh-CN" b="1" dirty="0">
                  <a:solidFill>
                    <a:prstClr val="black"/>
                  </a:solidFill>
                  <a:latin typeface="宋体" panose="02010600030101010101" pitchFamily="2" charset="-122"/>
                </a:rPr>
                <a:t>A3</a:t>
              </a:r>
              <a:endParaRPr lang="en-US" altLang="zh-CN" b="1" dirty="0">
                <a:solidFill>
                  <a:prstClr val="black"/>
                </a:solidFill>
                <a:latin typeface="宋体" panose="02010600030101010101" pitchFamily="2" charset="-122"/>
              </a:endParaRPr>
            </a:p>
            <a:p>
              <a:pPr algn="ctr">
                <a:spcBef>
                  <a:spcPct val="0"/>
                </a:spcBef>
              </a:pPr>
              <a:r>
                <a:rPr lang="zh-CN" altLang="en-US" sz="1600" dirty="0">
                  <a:solidFill>
                    <a:prstClr val="black"/>
                  </a:solidFill>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nvGrpSpPr>
            <p:cNvPr id="20" name="Group 21"/>
            <p:cNvGrpSpPr/>
            <p:nvPr/>
          </p:nvGrpSpPr>
          <p:grpSpPr bwMode="auto">
            <a:xfrm>
              <a:off x="864" y="2016"/>
              <a:ext cx="528" cy="528"/>
              <a:chOff x="192" y="2400"/>
              <a:chExt cx="528" cy="528"/>
            </a:xfrm>
          </p:grpSpPr>
          <p:sp>
            <p:nvSpPr>
              <p:cNvPr id="21" name="AutoShape 22"/>
              <p:cNvSpPr>
                <a:spLocks noChangeArrowheads="1"/>
              </p:cNvSpPr>
              <p:nvPr/>
            </p:nvSpPr>
            <p:spPr bwMode="auto">
              <a:xfrm>
                <a:off x="192" y="2400"/>
                <a:ext cx="528" cy="528"/>
              </a:xfrm>
              <a:prstGeom prst="roundRect">
                <a:avLst>
                  <a:gd name="adj" fmla="val 16667"/>
                </a:avLst>
              </a:prstGeom>
              <a:noFill/>
              <a:ln w="9525">
                <a:solidFill>
                  <a:schemeClr val="tx2">
                    <a:lumMod val="75000"/>
                  </a:schemeClr>
                </a:solidFill>
                <a:round/>
              </a:ln>
              <a:effectLst/>
            </p:spPr>
            <p:txBody>
              <a:bodyPr/>
              <a:lstStyle/>
              <a:p>
                <a:endParaRPr lang="zh-CN" altLang="en-US">
                  <a:solidFill>
                    <a:prstClr val="black"/>
                  </a:solidFill>
                </a:endParaRPr>
              </a:p>
            </p:txBody>
          </p:sp>
          <p:sp>
            <p:nvSpPr>
              <p:cNvPr id="22" name="Rectangle 23"/>
              <p:cNvSpPr>
                <a:spLocks noChangeArrowheads="1"/>
              </p:cNvSpPr>
              <p:nvPr/>
            </p:nvSpPr>
            <p:spPr bwMode="auto">
              <a:xfrm>
                <a:off x="192" y="2544"/>
                <a:ext cx="480" cy="363"/>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pPr>
                <a:r>
                  <a:rPr lang="zh-CN" altLang="en-US" b="1" dirty="0">
                    <a:solidFill>
                      <a:prstClr val="black"/>
                    </a:solidFill>
                    <a:latin typeface="宋体" panose="02010600030101010101" pitchFamily="2" charset="-122"/>
                  </a:rPr>
                  <a:t>模块</a:t>
                </a:r>
                <a:r>
                  <a:rPr lang="en-US" altLang="zh-CN" b="1" dirty="0">
                    <a:solidFill>
                      <a:prstClr val="black"/>
                    </a:solidFill>
                    <a:latin typeface="宋体" panose="02010600030101010101" pitchFamily="2" charset="-122"/>
                  </a:rPr>
                  <a:t>A2</a:t>
                </a:r>
              </a:p>
              <a:p>
                <a:pPr algn="ctr">
                  <a:spcBef>
                    <a:spcPct val="0"/>
                  </a:spcBef>
                </a:pPr>
                <a:r>
                  <a:rPr lang="zh-CN" altLang="en-US" sz="1600" dirty="0">
                    <a:solidFill>
                      <a:prstClr val="black"/>
                    </a:solidFill>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grpSp>
      <p:sp>
        <p:nvSpPr>
          <p:cNvPr id="25" name="AutoShape 24"/>
          <p:cNvSpPr>
            <a:spLocks noChangeArrowheads="1"/>
          </p:cNvSpPr>
          <p:nvPr/>
        </p:nvSpPr>
        <p:spPr bwMode="auto">
          <a:xfrm>
            <a:off x="7345810" y="4446337"/>
            <a:ext cx="809544" cy="823496"/>
          </a:xfrm>
          <a:prstGeom prst="roundRect">
            <a:avLst>
              <a:gd name="adj" fmla="val 16667"/>
            </a:avLst>
          </a:prstGeom>
          <a:noFill/>
          <a:ln w="9525">
            <a:solidFill>
              <a:schemeClr val="tx2">
                <a:lumMod val="75000"/>
              </a:schemeClr>
            </a:solidFill>
            <a:round/>
          </a:ln>
          <a:effectLst/>
        </p:spPr>
        <p:txBody>
          <a:bodyPr/>
          <a:lstStyle/>
          <a:p>
            <a:endParaRPr lang="zh-CN" altLang="en-US">
              <a:solidFill>
                <a:prstClr val="black"/>
              </a:solidFill>
            </a:endParaRPr>
          </a:p>
        </p:txBody>
      </p:sp>
      <p:sp>
        <p:nvSpPr>
          <p:cNvPr id="26" name="Rectangle 25"/>
          <p:cNvSpPr>
            <a:spLocks noChangeArrowheads="1"/>
          </p:cNvSpPr>
          <p:nvPr/>
        </p:nvSpPr>
        <p:spPr bwMode="auto">
          <a:xfrm>
            <a:off x="7345811" y="4670927"/>
            <a:ext cx="735949" cy="449179"/>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pPr>
            <a:r>
              <a:rPr lang="zh-CN" altLang="en-US" b="1" dirty="0">
                <a:solidFill>
                  <a:prstClr val="black"/>
                </a:solidFill>
                <a:latin typeface="宋体" panose="02010600030101010101" pitchFamily="2" charset="-122"/>
              </a:rPr>
              <a:t>模块</a:t>
            </a:r>
            <a:r>
              <a:rPr lang="en-US" altLang="zh-CN" b="1" dirty="0">
                <a:solidFill>
                  <a:prstClr val="black"/>
                </a:solidFill>
                <a:latin typeface="宋体" panose="02010600030101010101" pitchFamily="2" charset="-122"/>
              </a:rPr>
              <a:t>C1</a:t>
            </a:r>
          </a:p>
          <a:p>
            <a:pPr algn="ctr">
              <a:spcBef>
                <a:spcPct val="0"/>
              </a:spcBef>
            </a:pPr>
            <a:r>
              <a:rPr lang="zh-CN" altLang="en-US" sz="1600" dirty="0">
                <a:solidFill>
                  <a:prstClr val="black"/>
                </a:solidFill>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sp>
        <p:nvSpPr>
          <p:cNvPr id="27" name="AutoShape 26"/>
          <p:cNvSpPr>
            <a:spLocks noChangeArrowheads="1"/>
          </p:cNvSpPr>
          <p:nvPr/>
        </p:nvSpPr>
        <p:spPr bwMode="auto">
          <a:xfrm>
            <a:off x="9553656" y="4446338"/>
            <a:ext cx="809544" cy="823495"/>
          </a:xfrm>
          <a:prstGeom prst="roundRect">
            <a:avLst>
              <a:gd name="adj" fmla="val 16667"/>
            </a:avLst>
          </a:prstGeom>
          <a:noFill/>
          <a:ln w="9525">
            <a:solidFill>
              <a:schemeClr val="tx2">
                <a:lumMod val="75000"/>
              </a:schemeClr>
            </a:solidFill>
            <a:round/>
          </a:ln>
          <a:effectLst/>
        </p:spPr>
        <p:txBody>
          <a:bodyPr/>
          <a:lstStyle/>
          <a:p>
            <a:endParaRPr lang="zh-CN" altLang="en-US">
              <a:solidFill>
                <a:prstClr val="black"/>
              </a:solidFill>
            </a:endParaRPr>
          </a:p>
        </p:txBody>
      </p:sp>
      <p:sp>
        <p:nvSpPr>
          <p:cNvPr id="28" name="Rectangle 27"/>
          <p:cNvSpPr>
            <a:spLocks noChangeArrowheads="1"/>
          </p:cNvSpPr>
          <p:nvPr/>
        </p:nvSpPr>
        <p:spPr bwMode="auto">
          <a:xfrm>
            <a:off x="9332873" y="4670927"/>
            <a:ext cx="956733" cy="449179"/>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pPr>
            <a:r>
              <a:rPr lang="zh-CN" altLang="en-GB" sz="1600" dirty="0">
                <a:solidFill>
                  <a:prstClr val="black"/>
                </a:solidFill>
                <a:effectLst>
                  <a:outerShdw blurRad="38100" dist="38100" dir="2700000" algn="tl">
                    <a:srgbClr val="000000"/>
                  </a:outerShdw>
                </a:effectLst>
                <a:latin typeface="黑体" panose="02010609060101010101" pitchFamily="49" charset="-122"/>
                <a:cs typeface="Times New Roman" panose="02020603050405020304" pitchFamily="18" charset="0"/>
              </a:rPr>
              <a:t> </a:t>
            </a:r>
            <a:r>
              <a:rPr lang="zh-CN" altLang="en-GB" sz="1600" dirty="0">
                <a:solidFill>
                  <a:prstClr val="black"/>
                </a:solidFill>
                <a:effectLst>
                  <a:outerShdw blurRad="38100" dist="38100" dir="2700000" algn="tl">
                    <a:srgbClr val="000000"/>
                  </a:outerShdw>
                </a:effectLst>
                <a:latin typeface="黑体" panose="02010609060101010101" pitchFamily="49" charset="-122"/>
              </a:rPr>
              <a:t> </a:t>
            </a:r>
            <a:r>
              <a:rPr lang="zh-CN" altLang="en-GB" b="1" dirty="0">
                <a:solidFill>
                  <a:prstClr val="black"/>
                </a:solidFill>
                <a:latin typeface="宋体" panose="02010600030101010101" pitchFamily="2" charset="-122"/>
              </a:rPr>
              <a:t>模块</a:t>
            </a:r>
            <a:r>
              <a:rPr lang="en-GB" altLang="zh-CN" b="1" dirty="0">
                <a:solidFill>
                  <a:prstClr val="black"/>
                </a:solidFill>
                <a:latin typeface="宋体" panose="02010600030101010101" pitchFamily="2" charset="-122"/>
              </a:rPr>
              <a:t>C3</a:t>
            </a:r>
            <a:endParaRPr lang="en-US" altLang="zh-CN" b="1" dirty="0">
              <a:solidFill>
                <a:prstClr val="black"/>
              </a:solidFill>
              <a:latin typeface="宋体" panose="02010600030101010101" pitchFamily="2" charset="-122"/>
            </a:endParaRPr>
          </a:p>
          <a:p>
            <a:pPr algn="ctr">
              <a:spcBef>
                <a:spcPct val="0"/>
              </a:spcBef>
            </a:pPr>
            <a:r>
              <a:rPr lang="zh-CN" altLang="en-US" sz="1600" dirty="0">
                <a:solidFill>
                  <a:prstClr val="black"/>
                </a:solidFill>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sp>
        <p:nvSpPr>
          <p:cNvPr id="29" name="AutoShape 28"/>
          <p:cNvSpPr>
            <a:spLocks noChangeArrowheads="1"/>
          </p:cNvSpPr>
          <p:nvPr/>
        </p:nvSpPr>
        <p:spPr bwMode="auto">
          <a:xfrm>
            <a:off x="8449733" y="4446338"/>
            <a:ext cx="809544" cy="823495"/>
          </a:xfrm>
          <a:prstGeom prst="roundRect">
            <a:avLst>
              <a:gd name="adj" fmla="val 16667"/>
            </a:avLst>
          </a:prstGeom>
          <a:noFill/>
          <a:ln w="9525">
            <a:solidFill>
              <a:schemeClr val="tx2">
                <a:lumMod val="75000"/>
              </a:schemeClr>
            </a:solidFill>
            <a:round/>
          </a:ln>
          <a:effectLst/>
        </p:spPr>
        <p:txBody>
          <a:bodyPr/>
          <a:lstStyle/>
          <a:p>
            <a:endParaRPr lang="zh-CN" altLang="en-US">
              <a:solidFill>
                <a:prstClr val="black"/>
              </a:solidFill>
            </a:endParaRPr>
          </a:p>
        </p:txBody>
      </p:sp>
      <p:sp>
        <p:nvSpPr>
          <p:cNvPr id="30" name="Rectangle 29"/>
          <p:cNvSpPr>
            <a:spLocks noChangeArrowheads="1"/>
          </p:cNvSpPr>
          <p:nvPr/>
        </p:nvSpPr>
        <p:spPr bwMode="auto">
          <a:xfrm>
            <a:off x="8449734" y="4670927"/>
            <a:ext cx="735949" cy="566153"/>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pPr>
            <a:r>
              <a:rPr lang="zh-CN" altLang="en-US" b="1" dirty="0">
                <a:solidFill>
                  <a:prstClr val="black"/>
                </a:solidFill>
                <a:latin typeface="宋体" panose="02010600030101010101" pitchFamily="2" charset="-122"/>
              </a:rPr>
              <a:t>模块</a:t>
            </a:r>
            <a:r>
              <a:rPr lang="en-US" altLang="zh-CN" b="1" dirty="0">
                <a:solidFill>
                  <a:prstClr val="black"/>
                </a:solidFill>
                <a:latin typeface="宋体" panose="02010600030101010101" pitchFamily="2" charset="-122"/>
              </a:rPr>
              <a:t>C2</a:t>
            </a:r>
          </a:p>
          <a:p>
            <a:pPr algn="ctr">
              <a:spcBef>
                <a:spcPct val="0"/>
              </a:spcBef>
            </a:pPr>
            <a:r>
              <a:rPr lang="zh-CN" altLang="en-US" sz="1600" dirty="0">
                <a:solidFill>
                  <a:prstClr val="black"/>
                </a:solidFill>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nvGrpSpPr>
          <p:cNvPr id="31" name="Group 30"/>
          <p:cNvGrpSpPr/>
          <p:nvPr/>
        </p:nvGrpSpPr>
        <p:grpSpPr bwMode="auto">
          <a:xfrm>
            <a:off x="5064370" y="4446338"/>
            <a:ext cx="1913467" cy="823495"/>
            <a:chOff x="3024" y="2832"/>
            <a:chExt cx="1248" cy="528"/>
          </a:xfrm>
        </p:grpSpPr>
        <p:sp>
          <p:nvSpPr>
            <p:cNvPr id="32" name="AutoShape 31"/>
            <p:cNvSpPr>
              <a:spLocks noChangeArrowheads="1"/>
            </p:cNvSpPr>
            <p:nvPr/>
          </p:nvSpPr>
          <p:spPr bwMode="auto">
            <a:xfrm>
              <a:off x="3744" y="2832"/>
              <a:ext cx="528" cy="528"/>
            </a:xfrm>
            <a:prstGeom prst="roundRect">
              <a:avLst>
                <a:gd name="adj" fmla="val 16667"/>
              </a:avLst>
            </a:prstGeom>
            <a:noFill/>
            <a:ln w="9525">
              <a:solidFill>
                <a:schemeClr val="tx2">
                  <a:lumMod val="75000"/>
                </a:schemeClr>
              </a:solidFill>
              <a:round/>
            </a:ln>
            <a:effectLst/>
          </p:spPr>
          <p:txBody>
            <a:bodyPr/>
            <a:lstStyle/>
            <a:p>
              <a:endParaRPr lang="zh-CN" altLang="en-US">
                <a:solidFill>
                  <a:prstClr val="black"/>
                </a:solidFill>
              </a:endParaRPr>
            </a:p>
          </p:txBody>
        </p:sp>
        <p:sp>
          <p:nvSpPr>
            <p:cNvPr id="33" name="Rectangle 32"/>
            <p:cNvSpPr>
              <a:spLocks noChangeArrowheads="1"/>
            </p:cNvSpPr>
            <p:nvPr/>
          </p:nvSpPr>
          <p:spPr bwMode="auto">
            <a:xfrm>
              <a:off x="3600" y="2976"/>
              <a:ext cx="624" cy="288"/>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pPr>
              <a:r>
                <a:rPr lang="zh-CN" altLang="en-GB" sz="1600" dirty="0">
                  <a:solidFill>
                    <a:prstClr val="black"/>
                  </a:solidFill>
                  <a:effectLst>
                    <a:outerShdw blurRad="38100" dist="38100" dir="2700000" algn="tl">
                      <a:srgbClr val="000000"/>
                    </a:outerShdw>
                  </a:effectLst>
                  <a:latin typeface="黑体" panose="02010609060101010101" pitchFamily="49" charset="-122"/>
                  <a:cs typeface="Times New Roman" panose="02020603050405020304" pitchFamily="18" charset="0"/>
                </a:rPr>
                <a:t> </a:t>
              </a:r>
              <a:r>
                <a:rPr lang="zh-CN" altLang="en-GB" sz="1600" dirty="0">
                  <a:solidFill>
                    <a:prstClr val="black"/>
                  </a:solidFill>
                  <a:effectLst>
                    <a:outerShdw blurRad="38100" dist="38100" dir="2700000" algn="tl">
                      <a:srgbClr val="000000"/>
                    </a:outerShdw>
                  </a:effectLst>
                  <a:latin typeface="黑体" panose="02010609060101010101" pitchFamily="49" charset="-122"/>
                </a:rPr>
                <a:t> </a:t>
              </a:r>
              <a:r>
                <a:rPr lang="zh-CN" altLang="en-GB" b="1" dirty="0">
                  <a:solidFill>
                    <a:prstClr val="black"/>
                  </a:solidFill>
                  <a:latin typeface="宋体" panose="02010600030101010101" pitchFamily="2" charset="-122"/>
                </a:rPr>
                <a:t>模块</a:t>
              </a:r>
              <a:r>
                <a:rPr lang="en-GB" altLang="zh-CN" b="1" dirty="0">
                  <a:solidFill>
                    <a:prstClr val="black"/>
                  </a:solidFill>
                  <a:latin typeface="宋体" panose="02010600030101010101" pitchFamily="2" charset="-122"/>
                </a:rPr>
                <a:t>B2</a:t>
              </a:r>
              <a:endParaRPr lang="en-US" altLang="zh-CN" b="1" dirty="0">
                <a:solidFill>
                  <a:prstClr val="black"/>
                </a:solidFill>
                <a:latin typeface="宋体" panose="02010600030101010101" pitchFamily="2" charset="-122"/>
              </a:endParaRPr>
            </a:p>
            <a:p>
              <a:pPr algn="ctr">
                <a:spcBef>
                  <a:spcPct val="0"/>
                </a:spcBef>
              </a:pPr>
              <a:r>
                <a:rPr lang="zh-CN" altLang="en-US" sz="1600" dirty="0">
                  <a:solidFill>
                    <a:prstClr val="black"/>
                  </a:solidFill>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sp>
          <p:nvSpPr>
            <p:cNvPr id="34" name="AutoShape 33"/>
            <p:cNvSpPr>
              <a:spLocks noChangeArrowheads="1"/>
            </p:cNvSpPr>
            <p:nvPr/>
          </p:nvSpPr>
          <p:spPr bwMode="auto">
            <a:xfrm>
              <a:off x="3024" y="2832"/>
              <a:ext cx="528" cy="528"/>
            </a:xfrm>
            <a:prstGeom prst="roundRect">
              <a:avLst>
                <a:gd name="adj" fmla="val 16667"/>
              </a:avLst>
            </a:prstGeom>
            <a:noFill/>
            <a:ln w="9525">
              <a:solidFill>
                <a:schemeClr val="tx2">
                  <a:lumMod val="75000"/>
                </a:schemeClr>
              </a:solidFill>
              <a:round/>
            </a:ln>
            <a:effectLst/>
          </p:spPr>
          <p:txBody>
            <a:bodyPr/>
            <a:lstStyle/>
            <a:p>
              <a:endParaRPr lang="zh-CN" altLang="en-US">
                <a:solidFill>
                  <a:prstClr val="black"/>
                </a:solidFill>
              </a:endParaRPr>
            </a:p>
          </p:txBody>
        </p:sp>
        <p:sp>
          <p:nvSpPr>
            <p:cNvPr id="35" name="Rectangle 34"/>
            <p:cNvSpPr>
              <a:spLocks noChangeArrowheads="1"/>
            </p:cNvSpPr>
            <p:nvPr/>
          </p:nvSpPr>
          <p:spPr bwMode="auto">
            <a:xfrm>
              <a:off x="3024" y="2976"/>
              <a:ext cx="480" cy="363"/>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pPr>
              <a:r>
                <a:rPr lang="zh-CN" altLang="en-US" b="1" dirty="0">
                  <a:solidFill>
                    <a:prstClr val="black"/>
                  </a:solidFill>
                  <a:latin typeface="宋体" panose="02010600030101010101" pitchFamily="2" charset="-122"/>
                </a:rPr>
                <a:t>模块</a:t>
              </a:r>
              <a:r>
                <a:rPr lang="en-US" altLang="zh-CN" b="1" dirty="0">
                  <a:solidFill>
                    <a:prstClr val="black"/>
                  </a:solidFill>
                  <a:latin typeface="宋体" panose="02010600030101010101" pitchFamily="2" charset="-122"/>
                </a:rPr>
                <a:t>B1</a:t>
              </a:r>
            </a:p>
            <a:p>
              <a:pPr algn="ctr">
                <a:spcBef>
                  <a:spcPct val="0"/>
                </a:spcBef>
              </a:pPr>
              <a:r>
                <a:rPr lang="zh-CN" altLang="en-US" sz="1600" dirty="0">
                  <a:solidFill>
                    <a:prstClr val="black"/>
                  </a:solidFill>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grpSp>
        <p:nvGrpSpPr>
          <p:cNvPr id="36" name="Group 35"/>
          <p:cNvGrpSpPr/>
          <p:nvPr/>
        </p:nvGrpSpPr>
        <p:grpSpPr bwMode="auto">
          <a:xfrm>
            <a:off x="3325691" y="2574758"/>
            <a:ext cx="4987586" cy="374316"/>
            <a:chOff x="1170" y="816"/>
            <a:chExt cx="3253" cy="240"/>
          </a:xfrm>
        </p:grpSpPr>
        <p:cxnSp>
          <p:nvCxnSpPr>
            <p:cNvPr id="37" name="AutoShape 36"/>
            <p:cNvCxnSpPr>
              <a:cxnSpLocks noChangeShapeType="1"/>
            </p:cNvCxnSpPr>
            <p:nvPr/>
          </p:nvCxnSpPr>
          <p:spPr bwMode="auto">
            <a:xfrm rot="16200000" flipH="1">
              <a:off x="3508" y="140"/>
              <a:ext cx="240" cy="1591"/>
            </a:xfrm>
            <a:prstGeom prst="bentConnector3">
              <a:avLst>
                <a:gd name="adj1" fmla="val 50000"/>
              </a:avLst>
            </a:prstGeom>
            <a:noFill/>
            <a:ln w="9525">
              <a:solidFill>
                <a:schemeClr val="tx1"/>
              </a:solidFill>
              <a:miter lim="800000"/>
              <a:tailEnd type="triangle" w="med" len="med"/>
            </a:ln>
            <a:effectLst/>
          </p:spPr>
        </p:cxnSp>
        <p:cxnSp>
          <p:nvCxnSpPr>
            <p:cNvPr id="38" name="AutoShape 37"/>
            <p:cNvCxnSpPr>
              <a:cxnSpLocks noChangeShapeType="1"/>
              <a:endCxn id="8" idx="0"/>
            </p:cNvCxnSpPr>
            <p:nvPr/>
          </p:nvCxnSpPr>
          <p:spPr bwMode="auto">
            <a:xfrm rot="10800000" flipV="1">
              <a:off x="1170" y="900"/>
              <a:ext cx="1662" cy="143"/>
            </a:xfrm>
            <a:prstGeom prst="bentConnector2">
              <a:avLst/>
            </a:prstGeom>
            <a:noFill/>
            <a:ln w="9525">
              <a:solidFill>
                <a:schemeClr val="tx1"/>
              </a:solidFill>
              <a:miter lim="800000"/>
              <a:tailEnd type="triangle" w="med" len="med"/>
            </a:ln>
            <a:effectLst/>
          </p:spPr>
        </p:cxnSp>
        <p:sp>
          <p:nvSpPr>
            <p:cNvPr id="39" name="Line 38"/>
            <p:cNvSpPr>
              <a:spLocks noChangeShapeType="1"/>
            </p:cNvSpPr>
            <p:nvPr/>
          </p:nvSpPr>
          <p:spPr bwMode="auto">
            <a:xfrm>
              <a:off x="2832" y="864"/>
              <a:ext cx="0" cy="192"/>
            </a:xfrm>
            <a:prstGeom prst="line">
              <a:avLst/>
            </a:prstGeom>
            <a:noFill/>
            <a:ln w="9525">
              <a:solidFill>
                <a:schemeClr val="tx1"/>
              </a:solidFill>
              <a:round/>
              <a:tailEnd type="triangle" w="med" len="med"/>
            </a:ln>
            <a:effectLst/>
          </p:spPr>
          <p:txBody>
            <a:bodyPr wrap="none" lIns="92075" tIns="46038" rIns="92075" bIns="46038" anchor="ctr"/>
            <a:lstStyle/>
            <a:p>
              <a:endParaRPr lang="zh-CN" altLang="en-US">
                <a:solidFill>
                  <a:prstClr val="black"/>
                </a:solidFill>
              </a:endParaRPr>
            </a:p>
          </p:txBody>
        </p:sp>
        <p:sp>
          <p:nvSpPr>
            <p:cNvPr id="40" name="Oval 39"/>
            <p:cNvSpPr>
              <a:spLocks noChangeArrowheads="1"/>
            </p:cNvSpPr>
            <p:nvPr/>
          </p:nvSpPr>
          <p:spPr bwMode="auto">
            <a:xfrm flipH="1">
              <a:off x="2736" y="864"/>
              <a:ext cx="192" cy="96"/>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solidFill>
                  <a:prstClr val="black"/>
                </a:solidFill>
              </a:endParaRPr>
            </a:p>
          </p:txBody>
        </p:sp>
      </p:grpSp>
      <p:grpSp>
        <p:nvGrpSpPr>
          <p:cNvPr id="41" name="Group 40"/>
          <p:cNvGrpSpPr/>
          <p:nvPr/>
        </p:nvGrpSpPr>
        <p:grpSpPr bwMode="auto">
          <a:xfrm>
            <a:off x="2120575" y="3772568"/>
            <a:ext cx="2293707" cy="673768"/>
            <a:chOff x="384" y="1584"/>
            <a:chExt cx="1496" cy="432"/>
          </a:xfrm>
        </p:grpSpPr>
        <p:cxnSp>
          <p:nvCxnSpPr>
            <p:cNvPr id="42" name="AutoShape 41"/>
            <p:cNvCxnSpPr>
              <a:cxnSpLocks noChangeShapeType="1"/>
            </p:cNvCxnSpPr>
            <p:nvPr/>
          </p:nvCxnSpPr>
          <p:spPr bwMode="auto">
            <a:xfrm rot="16200000" flipH="1">
              <a:off x="1300" y="1436"/>
              <a:ext cx="432" cy="728"/>
            </a:xfrm>
            <a:prstGeom prst="bentConnector3">
              <a:avLst>
                <a:gd name="adj1" fmla="val 43282"/>
              </a:avLst>
            </a:prstGeom>
            <a:noFill/>
            <a:ln w="9525">
              <a:solidFill>
                <a:schemeClr val="tx1"/>
              </a:solidFill>
              <a:miter lim="800000"/>
              <a:tailEnd type="triangle" w="med" len="med"/>
            </a:ln>
            <a:effectLst/>
          </p:spPr>
        </p:cxnSp>
        <p:cxnSp>
          <p:nvCxnSpPr>
            <p:cNvPr id="43" name="AutoShape 42"/>
            <p:cNvCxnSpPr>
              <a:cxnSpLocks noChangeShapeType="1"/>
            </p:cNvCxnSpPr>
            <p:nvPr/>
          </p:nvCxnSpPr>
          <p:spPr bwMode="auto">
            <a:xfrm rot="10800000" flipV="1">
              <a:off x="384" y="1759"/>
              <a:ext cx="760" cy="257"/>
            </a:xfrm>
            <a:prstGeom prst="bentConnector2">
              <a:avLst/>
            </a:prstGeom>
            <a:noFill/>
            <a:ln w="9525">
              <a:solidFill>
                <a:schemeClr val="tx1"/>
              </a:solidFill>
              <a:miter lim="800000"/>
              <a:tailEnd type="triangle" w="med" len="med"/>
            </a:ln>
            <a:effectLst/>
          </p:spPr>
        </p:cxnSp>
        <p:sp>
          <p:nvSpPr>
            <p:cNvPr id="44" name="Line 43"/>
            <p:cNvSpPr>
              <a:spLocks noChangeShapeType="1"/>
            </p:cNvSpPr>
            <p:nvPr/>
          </p:nvSpPr>
          <p:spPr bwMode="auto">
            <a:xfrm flipH="1">
              <a:off x="1144" y="1728"/>
              <a:ext cx="0" cy="288"/>
            </a:xfrm>
            <a:prstGeom prst="line">
              <a:avLst/>
            </a:prstGeom>
            <a:noFill/>
            <a:ln w="9525">
              <a:solidFill>
                <a:schemeClr val="tx1"/>
              </a:solidFill>
              <a:round/>
              <a:tailEnd type="triangle" w="med" len="med"/>
            </a:ln>
            <a:effectLst/>
          </p:spPr>
          <p:txBody>
            <a:bodyPr wrap="none" lIns="92075" tIns="46038" rIns="92075" bIns="46038" anchor="ctr"/>
            <a:lstStyle/>
            <a:p>
              <a:endParaRPr lang="zh-CN" altLang="en-US">
                <a:solidFill>
                  <a:prstClr val="black"/>
                </a:solidFill>
              </a:endParaRPr>
            </a:p>
          </p:txBody>
        </p:sp>
        <p:sp>
          <p:nvSpPr>
            <p:cNvPr id="45" name="Oval 44"/>
            <p:cNvSpPr>
              <a:spLocks noChangeArrowheads="1"/>
            </p:cNvSpPr>
            <p:nvPr/>
          </p:nvSpPr>
          <p:spPr bwMode="auto">
            <a:xfrm flipH="1">
              <a:off x="1104" y="1728"/>
              <a:ext cx="100" cy="67"/>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solidFill>
                  <a:prstClr val="black"/>
                </a:solidFill>
              </a:endParaRPr>
            </a:p>
          </p:txBody>
        </p:sp>
      </p:grpSp>
      <p:cxnSp>
        <p:nvCxnSpPr>
          <p:cNvPr id="46" name="AutoShape 45"/>
          <p:cNvCxnSpPr>
            <a:cxnSpLocks noChangeShapeType="1"/>
            <a:stCxn id="14" idx="2"/>
            <a:endCxn id="27" idx="0"/>
          </p:cNvCxnSpPr>
          <p:nvPr/>
        </p:nvCxnSpPr>
        <p:spPr bwMode="auto">
          <a:xfrm rot="16200000" flipH="1">
            <a:off x="8742756" y="3230664"/>
            <a:ext cx="748631" cy="1682715"/>
          </a:xfrm>
          <a:prstGeom prst="bentConnector3">
            <a:avLst>
              <a:gd name="adj1" fmla="val 50000"/>
            </a:avLst>
          </a:prstGeom>
          <a:noFill/>
          <a:ln w="9525">
            <a:solidFill>
              <a:schemeClr val="tx1"/>
            </a:solidFill>
            <a:miter lim="800000"/>
            <a:tailEnd type="triangle" w="med" len="med"/>
          </a:ln>
          <a:effectLst/>
        </p:spPr>
      </p:cxnSp>
      <p:cxnSp>
        <p:nvCxnSpPr>
          <p:cNvPr id="47" name="AutoShape 46"/>
          <p:cNvCxnSpPr>
            <a:cxnSpLocks noChangeShapeType="1"/>
          </p:cNvCxnSpPr>
          <p:nvPr/>
        </p:nvCxnSpPr>
        <p:spPr bwMode="auto">
          <a:xfrm rot="10800000" flipV="1">
            <a:off x="7640190" y="4071942"/>
            <a:ext cx="1170454" cy="374395"/>
          </a:xfrm>
          <a:prstGeom prst="bentConnector3">
            <a:avLst>
              <a:gd name="adj1" fmla="val 96502"/>
            </a:avLst>
          </a:prstGeom>
          <a:noFill/>
          <a:ln w="9525">
            <a:solidFill>
              <a:schemeClr val="tx1"/>
            </a:solidFill>
            <a:miter lim="800000"/>
            <a:tailEnd type="triangle" w="med" len="med"/>
          </a:ln>
          <a:effectLst/>
        </p:spPr>
      </p:cxnSp>
      <p:sp>
        <p:nvSpPr>
          <p:cNvPr id="48" name="Line 47"/>
          <p:cNvSpPr>
            <a:spLocks noChangeShapeType="1"/>
          </p:cNvSpPr>
          <p:nvPr/>
        </p:nvSpPr>
        <p:spPr bwMode="auto">
          <a:xfrm flipH="1">
            <a:off x="8805442" y="4072021"/>
            <a:ext cx="0" cy="374316"/>
          </a:xfrm>
          <a:prstGeom prst="line">
            <a:avLst/>
          </a:prstGeom>
          <a:noFill/>
          <a:ln w="9525">
            <a:solidFill>
              <a:schemeClr val="tx1"/>
            </a:solidFill>
            <a:round/>
            <a:tailEnd type="triangle" w="med" len="med"/>
          </a:ln>
          <a:effectLst/>
        </p:spPr>
        <p:txBody>
          <a:bodyPr wrap="none" lIns="92075" tIns="46038" rIns="92075" bIns="46038" anchor="ctr"/>
          <a:lstStyle/>
          <a:p>
            <a:endParaRPr lang="zh-CN" altLang="en-US">
              <a:solidFill>
                <a:prstClr val="black"/>
              </a:solidFill>
            </a:endParaRPr>
          </a:p>
        </p:txBody>
      </p:sp>
      <p:sp>
        <p:nvSpPr>
          <p:cNvPr id="49" name="Oval 48"/>
          <p:cNvSpPr>
            <a:spLocks noChangeArrowheads="1"/>
          </p:cNvSpPr>
          <p:nvPr/>
        </p:nvSpPr>
        <p:spPr bwMode="auto">
          <a:xfrm flipH="1">
            <a:off x="8187553" y="3997158"/>
            <a:ext cx="153323" cy="104496"/>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solidFill>
                <a:prstClr val="black"/>
              </a:solidFill>
            </a:endParaRPr>
          </a:p>
        </p:txBody>
      </p:sp>
      <p:cxnSp>
        <p:nvCxnSpPr>
          <p:cNvPr id="50" name="AutoShape 49"/>
          <p:cNvCxnSpPr>
            <a:cxnSpLocks noChangeShapeType="1"/>
            <a:stCxn id="11" idx="2"/>
            <a:endCxn id="32" idx="0"/>
          </p:cNvCxnSpPr>
          <p:nvPr/>
        </p:nvCxnSpPr>
        <p:spPr bwMode="auto">
          <a:xfrm rot="16200000" flipH="1">
            <a:off x="5871184" y="3744456"/>
            <a:ext cx="660147" cy="743615"/>
          </a:xfrm>
          <a:prstGeom prst="bentConnector3">
            <a:avLst>
              <a:gd name="adj1" fmla="val 50000"/>
            </a:avLst>
          </a:prstGeom>
          <a:noFill/>
          <a:ln w="9525">
            <a:solidFill>
              <a:schemeClr val="tx1"/>
            </a:solidFill>
            <a:miter lim="800000"/>
            <a:tailEnd type="triangle" w="med" len="med"/>
          </a:ln>
          <a:effectLst/>
        </p:spPr>
      </p:cxnSp>
      <p:cxnSp>
        <p:nvCxnSpPr>
          <p:cNvPr id="51" name="AutoShape 50"/>
          <p:cNvCxnSpPr>
            <a:cxnSpLocks noChangeShapeType="1"/>
            <a:stCxn id="11" idx="2"/>
            <a:endCxn id="34" idx="0"/>
          </p:cNvCxnSpPr>
          <p:nvPr/>
        </p:nvCxnSpPr>
        <p:spPr bwMode="auto">
          <a:xfrm rot="5400000">
            <a:off x="5319223" y="3936109"/>
            <a:ext cx="660147" cy="360308"/>
          </a:xfrm>
          <a:prstGeom prst="bentConnector3">
            <a:avLst>
              <a:gd name="adj1" fmla="val 50000"/>
            </a:avLst>
          </a:prstGeom>
          <a:noFill/>
          <a:ln w="9525">
            <a:solidFill>
              <a:schemeClr val="tx1"/>
            </a:solidFill>
            <a:miter lim="800000"/>
            <a:tailEnd type="triangle" w="med" len="med"/>
          </a:ln>
          <a:effectLst/>
        </p:spPr>
      </p:cxnSp>
      <p:grpSp>
        <p:nvGrpSpPr>
          <p:cNvPr id="52" name="Group 51"/>
          <p:cNvGrpSpPr/>
          <p:nvPr/>
        </p:nvGrpSpPr>
        <p:grpSpPr bwMode="auto">
          <a:xfrm>
            <a:off x="2120575" y="5269832"/>
            <a:ext cx="2293707" cy="673768"/>
            <a:chOff x="384" y="1584"/>
            <a:chExt cx="1496" cy="432"/>
          </a:xfrm>
        </p:grpSpPr>
        <p:cxnSp>
          <p:nvCxnSpPr>
            <p:cNvPr id="53" name="AutoShape 52"/>
            <p:cNvCxnSpPr>
              <a:cxnSpLocks noChangeShapeType="1"/>
            </p:cNvCxnSpPr>
            <p:nvPr/>
          </p:nvCxnSpPr>
          <p:spPr bwMode="auto">
            <a:xfrm rot="16200000" flipH="1">
              <a:off x="1300" y="1436"/>
              <a:ext cx="432" cy="728"/>
            </a:xfrm>
            <a:prstGeom prst="bentConnector3">
              <a:avLst>
                <a:gd name="adj1" fmla="val 43282"/>
              </a:avLst>
            </a:prstGeom>
            <a:noFill/>
            <a:ln w="9525">
              <a:solidFill>
                <a:schemeClr val="tx1"/>
              </a:solidFill>
              <a:miter lim="800000"/>
              <a:tailEnd type="triangle" w="med" len="med"/>
            </a:ln>
            <a:effectLst/>
          </p:spPr>
        </p:cxnSp>
        <p:cxnSp>
          <p:nvCxnSpPr>
            <p:cNvPr id="54" name="AutoShape 53"/>
            <p:cNvCxnSpPr>
              <a:cxnSpLocks noChangeShapeType="1"/>
            </p:cNvCxnSpPr>
            <p:nvPr/>
          </p:nvCxnSpPr>
          <p:spPr bwMode="auto">
            <a:xfrm rot="10800000" flipV="1">
              <a:off x="384" y="1759"/>
              <a:ext cx="760" cy="257"/>
            </a:xfrm>
            <a:prstGeom prst="bentConnector2">
              <a:avLst/>
            </a:prstGeom>
            <a:noFill/>
            <a:ln w="9525">
              <a:solidFill>
                <a:schemeClr val="tx1"/>
              </a:solidFill>
              <a:miter lim="800000"/>
              <a:tailEnd type="triangle" w="med" len="med"/>
            </a:ln>
            <a:effectLst/>
          </p:spPr>
        </p:cxnSp>
        <p:sp>
          <p:nvSpPr>
            <p:cNvPr id="55" name="Line 54"/>
            <p:cNvSpPr>
              <a:spLocks noChangeShapeType="1"/>
            </p:cNvSpPr>
            <p:nvPr/>
          </p:nvSpPr>
          <p:spPr bwMode="auto">
            <a:xfrm flipH="1">
              <a:off x="1144" y="1728"/>
              <a:ext cx="0" cy="288"/>
            </a:xfrm>
            <a:prstGeom prst="line">
              <a:avLst/>
            </a:prstGeom>
            <a:noFill/>
            <a:ln w="9525">
              <a:solidFill>
                <a:schemeClr val="tx1"/>
              </a:solidFill>
              <a:round/>
              <a:tailEnd type="triangle" w="med" len="med"/>
            </a:ln>
            <a:effectLst/>
          </p:spPr>
          <p:txBody>
            <a:bodyPr wrap="none" lIns="92075" tIns="46038" rIns="92075" bIns="46038" anchor="ctr"/>
            <a:lstStyle/>
            <a:p>
              <a:endParaRPr lang="zh-CN" altLang="en-US">
                <a:solidFill>
                  <a:prstClr val="black"/>
                </a:solidFill>
              </a:endParaRPr>
            </a:p>
          </p:txBody>
        </p:sp>
        <p:sp>
          <p:nvSpPr>
            <p:cNvPr id="56" name="Oval 55"/>
            <p:cNvSpPr>
              <a:spLocks noChangeArrowheads="1"/>
            </p:cNvSpPr>
            <p:nvPr/>
          </p:nvSpPr>
          <p:spPr bwMode="auto">
            <a:xfrm flipH="1">
              <a:off x="1104" y="1728"/>
              <a:ext cx="100" cy="67"/>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solidFill>
                  <a:prstClr val="black"/>
                </a:solidFill>
              </a:endParaRPr>
            </a:p>
          </p:txBody>
        </p:sp>
      </p:grpSp>
      <p:grpSp>
        <p:nvGrpSpPr>
          <p:cNvPr id="57" name="Group 56"/>
          <p:cNvGrpSpPr/>
          <p:nvPr/>
        </p:nvGrpSpPr>
        <p:grpSpPr bwMode="auto">
          <a:xfrm>
            <a:off x="5432345" y="5269832"/>
            <a:ext cx="2293707" cy="673768"/>
            <a:chOff x="384" y="1584"/>
            <a:chExt cx="1496" cy="432"/>
          </a:xfrm>
        </p:grpSpPr>
        <p:cxnSp>
          <p:nvCxnSpPr>
            <p:cNvPr id="58" name="AutoShape 57"/>
            <p:cNvCxnSpPr>
              <a:cxnSpLocks noChangeShapeType="1"/>
            </p:cNvCxnSpPr>
            <p:nvPr/>
          </p:nvCxnSpPr>
          <p:spPr bwMode="auto">
            <a:xfrm rot="16200000" flipH="1">
              <a:off x="1300" y="1436"/>
              <a:ext cx="432" cy="728"/>
            </a:xfrm>
            <a:prstGeom prst="bentConnector3">
              <a:avLst>
                <a:gd name="adj1" fmla="val 43282"/>
              </a:avLst>
            </a:prstGeom>
            <a:noFill/>
            <a:ln w="9525">
              <a:solidFill>
                <a:schemeClr val="tx1"/>
              </a:solidFill>
              <a:miter lim="800000"/>
              <a:tailEnd type="triangle" w="med" len="med"/>
            </a:ln>
            <a:effectLst/>
          </p:spPr>
        </p:cxnSp>
        <p:cxnSp>
          <p:nvCxnSpPr>
            <p:cNvPr id="59" name="AutoShape 58"/>
            <p:cNvCxnSpPr>
              <a:cxnSpLocks noChangeShapeType="1"/>
            </p:cNvCxnSpPr>
            <p:nvPr/>
          </p:nvCxnSpPr>
          <p:spPr bwMode="auto">
            <a:xfrm rot="10800000" flipV="1">
              <a:off x="384" y="1759"/>
              <a:ext cx="760" cy="257"/>
            </a:xfrm>
            <a:prstGeom prst="bentConnector2">
              <a:avLst/>
            </a:prstGeom>
            <a:noFill/>
            <a:ln w="9525">
              <a:solidFill>
                <a:schemeClr val="tx1"/>
              </a:solidFill>
              <a:miter lim="800000"/>
              <a:tailEnd type="triangle" w="med" len="med"/>
            </a:ln>
            <a:effectLst/>
          </p:spPr>
        </p:cxnSp>
        <p:sp>
          <p:nvSpPr>
            <p:cNvPr id="60" name="Line 59"/>
            <p:cNvSpPr>
              <a:spLocks noChangeShapeType="1"/>
            </p:cNvSpPr>
            <p:nvPr/>
          </p:nvSpPr>
          <p:spPr bwMode="auto">
            <a:xfrm flipH="1">
              <a:off x="1144" y="1728"/>
              <a:ext cx="0" cy="288"/>
            </a:xfrm>
            <a:prstGeom prst="line">
              <a:avLst/>
            </a:prstGeom>
            <a:noFill/>
            <a:ln w="9525">
              <a:solidFill>
                <a:schemeClr val="tx1"/>
              </a:solidFill>
              <a:round/>
              <a:tailEnd type="triangle" w="med" len="med"/>
            </a:ln>
            <a:effectLst/>
          </p:spPr>
          <p:txBody>
            <a:bodyPr wrap="none" lIns="92075" tIns="46038" rIns="92075" bIns="46038" anchor="ctr"/>
            <a:lstStyle/>
            <a:p>
              <a:endParaRPr lang="zh-CN" altLang="en-US">
                <a:solidFill>
                  <a:prstClr val="black"/>
                </a:solidFill>
              </a:endParaRPr>
            </a:p>
          </p:txBody>
        </p:sp>
        <p:sp>
          <p:nvSpPr>
            <p:cNvPr id="61" name="Oval 60"/>
            <p:cNvSpPr>
              <a:spLocks noChangeArrowheads="1"/>
            </p:cNvSpPr>
            <p:nvPr/>
          </p:nvSpPr>
          <p:spPr bwMode="auto">
            <a:xfrm flipH="1">
              <a:off x="1104" y="1728"/>
              <a:ext cx="100" cy="67"/>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solidFill>
                  <a:prstClr val="black"/>
                </a:solidFill>
              </a:endParaRPr>
            </a:p>
          </p:txBody>
        </p:sp>
      </p:grpSp>
      <p:sp>
        <p:nvSpPr>
          <p:cNvPr id="63" name="Oval 48"/>
          <p:cNvSpPr>
            <a:spLocks noChangeArrowheads="1"/>
          </p:cNvSpPr>
          <p:nvPr/>
        </p:nvSpPr>
        <p:spPr bwMode="auto">
          <a:xfrm flipH="1">
            <a:off x="5738811" y="4071942"/>
            <a:ext cx="153323" cy="104496"/>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solidFill>
                <a:prstClr val="black"/>
              </a:solidFill>
            </a:endParaRPr>
          </a:p>
        </p:txBody>
      </p:sp>
    </p:spTree>
    <p:extLst>
      <p:ext uri="{BB962C8B-B14F-4D97-AF65-F5344CB8AC3E}">
        <p14:creationId xmlns:p14="http://schemas.microsoft.com/office/powerpoint/2010/main" val="299462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p:cTn id="16" dur="1000" fill="hold"/>
                                        <p:tgtEl>
                                          <p:spTgt spid="36"/>
                                        </p:tgtEl>
                                        <p:attrNameLst>
                                          <p:attrName>ppt_w</p:attrName>
                                        </p:attrNameLst>
                                      </p:cBhvr>
                                      <p:tavLst>
                                        <p:tav tm="0">
                                          <p:val>
                                            <p:fltVal val="0"/>
                                          </p:val>
                                        </p:tav>
                                        <p:tav tm="100000">
                                          <p:val>
                                            <p:strVal val="#ppt_w"/>
                                          </p:val>
                                        </p:tav>
                                      </p:tavLst>
                                    </p:anim>
                                    <p:anim calcmode="lin" valueType="num">
                                      <p:cBhvr>
                                        <p:cTn id="17" dur="1000" fill="hold"/>
                                        <p:tgtEl>
                                          <p:spTgt spid="36"/>
                                        </p:tgtEl>
                                        <p:attrNameLst>
                                          <p:attrName>ppt_h</p:attrName>
                                        </p:attrNameLst>
                                      </p:cBhvr>
                                      <p:tavLst>
                                        <p:tav tm="0">
                                          <p:val>
                                            <p:strVal val="#ppt_h"/>
                                          </p:val>
                                        </p:tav>
                                        <p:tav tm="100000">
                                          <p:val>
                                            <p:strVal val="#ppt_h"/>
                                          </p:val>
                                        </p:tav>
                                      </p:tavLst>
                                    </p:anim>
                                  </p:childTnLst>
                                </p:cTn>
                              </p:par>
                              <p:par>
                                <p:cTn id="18" presetID="17"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strVal val="#ppt_h"/>
                                          </p:val>
                                        </p:tav>
                                        <p:tav tm="100000">
                                          <p:val>
                                            <p:strVal val="#ppt_h"/>
                                          </p:val>
                                        </p:tav>
                                      </p:tavLst>
                                    </p:anim>
                                  </p:childTnLst>
                                </p:cTn>
                              </p:par>
                              <p:par>
                                <p:cTn id="22" presetID="17" presetClass="entr" presetSubtype="1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strVal val="#ppt_h"/>
                                          </p:val>
                                        </p:tav>
                                        <p:tav tm="100000">
                                          <p:val>
                                            <p:strVal val="#ppt_h"/>
                                          </p:val>
                                        </p:tav>
                                      </p:tavLst>
                                    </p:anim>
                                  </p:childTnLst>
                                </p:cTn>
                              </p:par>
                              <p:par>
                                <p:cTn id="26" presetID="17"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500"/>
                            </p:stCondLst>
                            <p:childTnLst>
                              <p:par>
                                <p:cTn id="31" presetID="17" presetClass="entr" presetSubtype="10" fill="hold"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fltVal val="0"/>
                                          </p:val>
                                        </p:tav>
                                        <p:tav tm="100000">
                                          <p:val>
                                            <p:strVal val="#ppt_w"/>
                                          </p:val>
                                        </p:tav>
                                      </p:tavLst>
                                    </p:anim>
                                    <p:anim calcmode="lin" valueType="num">
                                      <p:cBhvr>
                                        <p:cTn id="34" dur="1000" fill="hold"/>
                                        <p:tgtEl>
                                          <p:spTgt spid="41"/>
                                        </p:tgtEl>
                                        <p:attrNameLst>
                                          <p:attrName>ppt_h</p:attrName>
                                        </p:attrNameLst>
                                      </p:cBhvr>
                                      <p:tavLst>
                                        <p:tav tm="0">
                                          <p:val>
                                            <p:strVal val="#ppt_h"/>
                                          </p:val>
                                        </p:tav>
                                        <p:tav tm="100000">
                                          <p:val>
                                            <p:strVal val="#ppt_h"/>
                                          </p:val>
                                        </p:tav>
                                      </p:tavLst>
                                    </p:anim>
                                  </p:childTnLst>
                                </p:cTn>
                              </p:par>
                              <p:par>
                                <p:cTn id="35" presetID="17" presetClass="entr" presetSubtype="1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p:cTn id="37" dur="500" fill="hold"/>
                                        <p:tgtEl>
                                          <p:spTgt spid="51"/>
                                        </p:tgtEl>
                                        <p:attrNameLst>
                                          <p:attrName>ppt_w</p:attrName>
                                        </p:attrNameLst>
                                      </p:cBhvr>
                                      <p:tavLst>
                                        <p:tav tm="0">
                                          <p:val>
                                            <p:fltVal val="0"/>
                                          </p:val>
                                        </p:tav>
                                        <p:tav tm="100000">
                                          <p:val>
                                            <p:strVal val="#ppt_w"/>
                                          </p:val>
                                        </p:tav>
                                      </p:tavLst>
                                    </p:anim>
                                    <p:anim calcmode="lin" valueType="num">
                                      <p:cBhvr>
                                        <p:cTn id="38" dur="500" fill="hold"/>
                                        <p:tgtEl>
                                          <p:spTgt spid="51"/>
                                        </p:tgtEl>
                                        <p:attrNameLst>
                                          <p:attrName>ppt_h</p:attrName>
                                        </p:attrNameLst>
                                      </p:cBhvr>
                                      <p:tavLst>
                                        <p:tav tm="0">
                                          <p:val>
                                            <p:strVal val="#ppt_h"/>
                                          </p:val>
                                        </p:tav>
                                        <p:tav tm="100000">
                                          <p:val>
                                            <p:strVal val="#ppt_h"/>
                                          </p:val>
                                        </p:tav>
                                      </p:tavLst>
                                    </p:anim>
                                  </p:childTnLst>
                                </p:cTn>
                              </p:par>
                              <p:par>
                                <p:cTn id="39" presetID="17" presetClass="entr" presetSubtype="1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strVal val="#ppt_h"/>
                                          </p:val>
                                        </p:tav>
                                        <p:tav tm="100000">
                                          <p:val>
                                            <p:strVal val="#ppt_h"/>
                                          </p:val>
                                        </p:tav>
                                      </p:tavLst>
                                    </p:anim>
                                  </p:childTnLst>
                                </p:cTn>
                              </p:par>
                              <p:par>
                                <p:cTn id="43" presetID="17" presetClass="entr" presetSubtype="1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p:cTn id="45" dur="500" fill="hold"/>
                                        <p:tgtEl>
                                          <p:spTgt spid="47"/>
                                        </p:tgtEl>
                                        <p:attrNameLst>
                                          <p:attrName>ppt_w</p:attrName>
                                        </p:attrNameLst>
                                      </p:cBhvr>
                                      <p:tavLst>
                                        <p:tav tm="0">
                                          <p:val>
                                            <p:fltVal val="0"/>
                                          </p:val>
                                        </p:tav>
                                        <p:tav tm="100000">
                                          <p:val>
                                            <p:strVal val="#ppt_w"/>
                                          </p:val>
                                        </p:tav>
                                      </p:tavLst>
                                    </p:anim>
                                    <p:anim calcmode="lin" valueType="num">
                                      <p:cBhvr>
                                        <p:cTn id="46" dur="500" fill="hold"/>
                                        <p:tgtEl>
                                          <p:spTgt spid="47"/>
                                        </p:tgtEl>
                                        <p:attrNameLst>
                                          <p:attrName>ppt_h</p:attrName>
                                        </p:attrNameLst>
                                      </p:cBhvr>
                                      <p:tavLst>
                                        <p:tav tm="0">
                                          <p:val>
                                            <p:strVal val="#ppt_h"/>
                                          </p:val>
                                        </p:tav>
                                        <p:tav tm="100000">
                                          <p:val>
                                            <p:strVal val="#ppt_h"/>
                                          </p:val>
                                        </p:tav>
                                      </p:tavLst>
                                    </p:anim>
                                  </p:childTnLst>
                                </p:cTn>
                              </p:par>
                              <p:par>
                                <p:cTn id="47" presetID="17" presetClass="entr" presetSubtype="1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 calcmode="lin" valueType="num">
                                      <p:cBhvr>
                                        <p:cTn id="49" dur="500" fill="hold"/>
                                        <p:tgtEl>
                                          <p:spTgt spid="46"/>
                                        </p:tgtEl>
                                        <p:attrNameLst>
                                          <p:attrName>ppt_w</p:attrName>
                                        </p:attrNameLst>
                                      </p:cBhvr>
                                      <p:tavLst>
                                        <p:tav tm="0">
                                          <p:val>
                                            <p:fltVal val="0"/>
                                          </p:val>
                                        </p:tav>
                                        <p:tav tm="100000">
                                          <p:val>
                                            <p:strVal val="#ppt_w"/>
                                          </p:val>
                                        </p:tav>
                                      </p:tavLst>
                                    </p:anim>
                                    <p:anim calcmode="lin" valueType="num">
                                      <p:cBhvr>
                                        <p:cTn id="50" dur="500" fill="hold"/>
                                        <p:tgtEl>
                                          <p:spTgt spid="46"/>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p:cTn id="53" dur="500" fill="hold"/>
                                        <p:tgtEl>
                                          <p:spTgt spid="48"/>
                                        </p:tgtEl>
                                        <p:attrNameLst>
                                          <p:attrName>ppt_w</p:attrName>
                                        </p:attrNameLst>
                                      </p:cBhvr>
                                      <p:tavLst>
                                        <p:tav tm="0">
                                          <p:val>
                                            <p:fltVal val="0"/>
                                          </p:val>
                                        </p:tav>
                                        <p:tav tm="100000">
                                          <p:val>
                                            <p:strVal val="#ppt_w"/>
                                          </p:val>
                                        </p:tav>
                                      </p:tavLst>
                                    </p:anim>
                                    <p:anim calcmode="lin" valueType="num">
                                      <p:cBhvr>
                                        <p:cTn id="54" dur="500" fill="hold"/>
                                        <p:tgtEl>
                                          <p:spTgt spid="48"/>
                                        </p:tgtEl>
                                        <p:attrNameLst>
                                          <p:attrName>ppt_h</p:attrName>
                                        </p:attrNameLst>
                                      </p:cBhvr>
                                      <p:tavLst>
                                        <p:tav tm="0">
                                          <p:val>
                                            <p:strVal val="#ppt_h"/>
                                          </p:val>
                                        </p:tav>
                                        <p:tav tm="100000">
                                          <p:val>
                                            <p:strVal val="#ppt_h"/>
                                          </p:val>
                                        </p:tav>
                                      </p:tavLst>
                                    </p:anim>
                                  </p:childTnLst>
                                </p:cTn>
                              </p:par>
                              <p:par>
                                <p:cTn id="55" presetID="17" presetClass="entr" presetSubtype="10"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strVal val="#ppt_h"/>
                                          </p:val>
                                        </p:tav>
                                        <p:tav tm="100000">
                                          <p:val>
                                            <p:strVal val="#ppt_h"/>
                                          </p:val>
                                        </p:tav>
                                      </p:tavLst>
                                    </p:anim>
                                  </p:childTnLst>
                                </p:cTn>
                              </p:par>
                              <p:par>
                                <p:cTn id="59" presetID="17" presetClass="entr" presetSubtype="1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strVal val="#ppt_h"/>
                                          </p:val>
                                        </p:tav>
                                        <p:tav tm="100000">
                                          <p:val>
                                            <p:strVal val="#ppt_h"/>
                                          </p:val>
                                        </p:tav>
                                      </p:tavLst>
                                    </p:anim>
                                  </p:childTnLst>
                                </p:cTn>
                              </p:par>
                              <p:par>
                                <p:cTn id="63" presetID="17" presetClass="entr" presetSubtype="1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p:cTn id="65" dur="500" fill="hold"/>
                                        <p:tgtEl>
                                          <p:spTgt spid="25"/>
                                        </p:tgtEl>
                                        <p:attrNameLst>
                                          <p:attrName>ppt_w</p:attrName>
                                        </p:attrNameLst>
                                      </p:cBhvr>
                                      <p:tavLst>
                                        <p:tav tm="0">
                                          <p:val>
                                            <p:fltVal val="0"/>
                                          </p:val>
                                        </p:tav>
                                        <p:tav tm="100000">
                                          <p:val>
                                            <p:strVal val="#ppt_w"/>
                                          </p:val>
                                        </p:tav>
                                      </p:tavLst>
                                    </p:anim>
                                    <p:anim calcmode="lin" valueType="num">
                                      <p:cBhvr>
                                        <p:cTn id="66" dur="500" fill="hold"/>
                                        <p:tgtEl>
                                          <p:spTgt spid="25"/>
                                        </p:tgtEl>
                                        <p:attrNameLst>
                                          <p:attrName>ppt_h</p:attrName>
                                        </p:attrNameLst>
                                      </p:cBhvr>
                                      <p:tavLst>
                                        <p:tav tm="0">
                                          <p:val>
                                            <p:strVal val="#ppt_h"/>
                                          </p:val>
                                        </p:tav>
                                        <p:tav tm="100000">
                                          <p:val>
                                            <p:strVal val="#ppt_h"/>
                                          </p:val>
                                        </p:tav>
                                      </p:tavLst>
                                    </p:anim>
                                  </p:childTnLst>
                                </p:cTn>
                              </p:par>
                              <p:par>
                                <p:cTn id="67" presetID="17" presetClass="entr" presetSubtype="1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strVal val="#ppt_h"/>
                                          </p:val>
                                        </p:tav>
                                        <p:tav tm="100000">
                                          <p:val>
                                            <p:strVal val="#ppt_h"/>
                                          </p:val>
                                        </p:tav>
                                      </p:tavLst>
                                    </p:anim>
                                  </p:childTnLst>
                                </p:cTn>
                              </p:par>
                              <p:par>
                                <p:cTn id="71" presetID="17"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500" fill="hold"/>
                                        <p:tgtEl>
                                          <p:spTgt spid="27"/>
                                        </p:tgtEl>
                                        <p:attrNameLst>
                                          <p:attrName>ppt_w</p:attrName>
                                        </p:attrNameLst>
                                      </p:cBhvr>
                                      <p:tavLst>
                                        <p:tav tm="0">
                                          <p:val>
                                            <p:fltVal val="0"/>
                                          </p:val>
                                        </p:tav>
                                        <p:tav tm="100000">
                                          <p:val>
                                            <p:strVal val="#ppt_w"/>
                                          </p:val>
                                        </p:tav>
                                      </p:tavLst>
                                    </p:anim>
                                    <p:anim calcmode="lin" valueType="num">
                                      <p:cBhvr>
                                        <p:cTn id="74" dur="500" fill="hold"/>
                                        <p:tgtEl>
                                          <p:spTgt spid="27"/>
                                        </p:tgtEl>
                                        <p:attrNameLst>
                                          <p:attrName>ppt_h</p:attrName>
                                        </p:attrNameLst>
                                      </p:cBhvr>
                                      <p:tavLst>
                                        <p:tav tm="0">
                                          <p:val>
                                            <p:strVal val="#ppt_h"/>
                                          </p:val>
                                        </p:tav>
                                        <p:tav tm="100000">
                                          <p:val>
                                            <p:strVal val="#ppt_h"/>
                                          </p:val>
                                        </p:tav>
                                      </p:tavLst>
                                    </p:anim>
                                  </p:childTnLst>
                                </p:cTn>
                              </p:par>
                              <p:par>
                                <p:cTn id="75" presetID="17" presetClass="entr" presetSubtype="1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 calcmode="lin" valueType="num">
                                      <p:cBhvr>
                                        <p:cTn id="77" dur="500" fill="hold"/>
                                        <p:tgtEl>
                                          <p:spTgt spid="49"/>
                                        </p:tgtEl>
                                        <p:attrNameLst>
                                          <p:attrName>ppt_w</p:attrName>
                                        </p:attrNameLst>
                                      </p:cBhvr>
                                      <p:tavLst>
                                        <p:tav tm="0">
                                          <p:val>
                                            <p:fltVal val="0"/>
                                          </p:val>
                                        </p:tav>
                                        <p:tav tm="100000">
                                          <p:val>
                                            <p:strVal val="#ppt_w"/>
                                          </p:val>
                                        </p:tav>
                                      </p:tavLst>
                                    </p:anim>
                                    <p:anim calcmode="lin" valueType="num">
                                      <p:cBhvr>
                                        <p:cTn id="78" dur="500" fill="hold"/>
                                        <p:tgtEl>
                                          <p:spTgt spid="49"/>
                                        </p:tgtEl>
                                        <p:attrNameLst>
                                          <p:attrName>ppt_h</p:attrName>
                                        </p:attrNameLst>
                                      </p:cBhvr>
                                      <p:tavLst>
                                        <p:tav tm="0">
                                          <p:val>
                                            <p:strVal val="#ppt_h"/>
                                          </p:val>
                                        </p:tav>
                                        <p:tav tm="100000">
                                          <p:val>
                                            <p:strVal val="#ppt_h"/>
                                          </p:val>
                                        </p:tav>
                                      </p:tavLst>
                                    </p:anim>
                                  </p:childTnLst>
                                </p:cTn>
                              </p:par>
                              <p:par>
                                <p:cTn id="79" presetID="17" presetClass="entr" presetSubtype="1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strVal val="#ppt_h"/>
                                          </p:val>
                                        </p:tav>
                                        <p:tav tm="100000">
                                          <p:val>
                                            <p:strVal val="#ppt_h"/>
                                          </p:val>
                                        </p:tav>
                                      </p:tavLst>
                                    </p:anim>
                                  </p:childTnLst>
                                </p:cTn>
                              </p:par>
                              <p:par>
                                <p:cTn id="83" presetID="17" presetClass="entr" presetSubtype="1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p:cTn id="85" dur="500" fill="hold"/>
                                        <p:tgtEl>
                                          <p:spTgt spid="30"/>
                                        </p:tgtEl>
                                        <p:attrNameLst>
                                          <p:attrName>ppt_w</p:attrName>
                                        </p:attrNameLst>
                                      </p:cBhvr>
                                      <p:tavLst>
                                        <p:tav tm="0">
                                          <p:val>
                                            <p:fltVal val="0"/>
                                          </p:val>
                                        </p:tav>
                                        <p:tav tm="100000">
                                          <p:val>
                                            <p:strVal val="#ppt_w"/>
                                          </p:val>
                                        </p:tav>
                                      </p:tavLst>
                                    </p:anim>
                                    <p:anim calcmode="lin" valueType="num">
                                      <p:cBhvr>
                                        <p:cTn id="86" dur="500" fill="hold"/>
                                        <p:tgtEl>
                                          <p:spTgt spid="30"/>
                                        </p:tgtEl>
                                        <p:attrNameLst>
                                          <p:attrName>ppt_h</p:attrName>
                                        </p:attrNameLst>
                                      </p:cBhvr>
                                      <p:tavLst>
                                        <p:tav tm="0">
                                          <p:val>
                                            <p:strVal val="#ppt_h"/>
                                          </p:val>
                                        </p:tav>
                                        <p:tav tm="100000">
                                          <p:val>
                                            <p:strVal val="#ppt_h"/>
                                          </p:val>
                                        </p:tav>
                                      </p:tavLst>
                                    </p:anim>
                                  </p:childTnLst>
                                </p:cTn>
                              </p:par>
                              <p:par>
                                <p:cTn id="87" presetID="17" presetClass="entr" presetSubtype="1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p:cTn id="89" dur="500" fill="hold"/>
                                        <p:tgtEl>
                                          <p:spTgt spid="28"/>
                                        </p:tgtEl>
                                        <p:attrNameLst>
                                          <p:attrName>ppt_w</p:attrName>
                                        </p:attrNameLst>
                                      </p:cBhvr>
                                      <p:tavLst>
                                        <p:tav tm="0">
                                          <p:val>
                                            <p:fltVal val="0"/>
                                          </p:val>
                                        </p:tav>
                                        <p:tav tm="100000">
                                          <p:val>
                                            <p:strVal val="#ppt_w"/>
                                          </p:val>
                                        </p:tav>
                                      </p:tavLst>
                                    </p:anim>
                                    <p:anim calcmode="lin" valueType="num">
                                      <p:cBhvr>
                                        <p:cTn id="90" dur="500" fill="hold"/>
                                        <p:tgtEl>
                                          <p:spTgt spid="28"/>
                                        </p:tgtEl>
                                        <p:attrNameLst>
                                          <p:attrName>ppt_h</p:attrName>
                                        </p:attrNameLst>
                                      </p:cBhvr>
                                      <p:tavLst>
                                        <p:tav tm="0">
                                          <p:val>
                                            <p:strVal val="#ppt_h"/>
                                          </p:val>
                                        </p:tav>
                                        <p:tav tm="100000">
                                          <p:val>
                                            <p:strVal val="#ppt_h"/>
                                          </p:val>
                                        </p:tav>
                                      </p:tavLst>
                                    </p:anim>
                                  </p:childTnLst>
                                </p:cTn>
                              </p:par>
                              <p:par>
                                <p:cTn id="91" presetID="17" presetClass="entr" presetSubtype="1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anim calcmode="lin" valueType="num">
                                      <p:cBhvr>
                                        <p:cTn id="93" dur="500" fill="hold"/>
                                        <p:tgtEl>
                                          <p:spTgt spid="63"/>
                                        </p:tgtEl>
                                        <p:attrNameLst>
                                          <p:attrName>ppt_w</p:attrName>
                                        </p:attrNameLst>
                                      </p:cBhvr>
                                      <p:tavLst>
                                        <p:tav tm="0">
                                          <p:val>
                                            <p:fltVal val="0"/>
                                          </p:val>
                                        </p:tav>
                                        <p:tav tm="100000">
                                          <p:val>
                                            <p:strVal val="#ppt_w"/>
                                          </p:val>
                                        </p:tav>
                                      </p:tavLst>
                                    </p:anim>
                                    <p:anim calcmode="lin" valueType="num">
                                      <p:cBhvr>
                                        <p:cTn id="94" dur="500" fill="hold"/>
                                        <p:tgtEl>
                                          <p:spTgt spid="63"/>
                                        </p:tgtEl>
                                        <p:attrNameLst>
                                          <p:attrName>ppt_h</p:attrName>
                                        </p:attrNameLst>
                                      </p:cBhvr>
                                      <p:tavLst>
                                        <p:tav tm="0">
                                          <p:val>
                                            <p:strVal val="#ppt_h"/>
                                          </p:val>
                                        </p:tav>
                                        <p:tav tm="100000">
                                          <p:val>
                                            <p:strVal val="#ppt_h"/>
                                          </p:val>
                                        </p:tav>
                                      </p:tavLst>
                                    </p:anim>
                                  </p:childTnLst>
                                </p:cTn>
                              </p:par>
                            </p:childTnLst>
                          </p:cTn>
                        </p:par>
                        <p:par>
                          <p:cTn id="95" fill="hold">
                            <p:stCondLst>
                              <p:cond delay="2500"/>
                            </p:stCondLst>
                            <p:childTnLst>
                              <p:par>
                                <p:cTn id="96" presetID="17" presetClass="entr" presetSubtype="10" fill="hold" nodeType="afterEffect">
                                  <p:stCondLst>
                                    <p:cond delay="0"/>
                                  </p:stCondLst>
                                  <p:childTnLst>
                                    <p:set>
                                      <p:cBhvr>
                                        <p:cTn id="97" dur="1" fill="hold">
                                          <p:stCondLst>
                                            <p:cond delay="0"/>
                                          </p:stCondLst>
                                        </p:cTn>
                                        <p:tgtEl>
                                          <p:spTgt spid="52"/>
                                        </p:tgtEl>
                                        <p:attrNameLst>
                                          <p:attrName>style.visibility</p:attrName>
                                        </p:attrNameLst>
                                      </p:cBhvr>
                                      <p:to>
                                        <p:strVal val="visible"/>
                                      </p:to>
                                    </p:set>
                                    <p:anim calcmode="lin" valueType="num">
                                      <p:cBhvr>
                                        <p:cTn id="98" dur="1000" fill="hold"/>
                                        <p:tgtEl>
                                          <p:spTgt spid="52"/>
                                        </p:tgtEl>
                                        <p:attrNameLst>
                                          <p:attrName>ppt_w</p:attrName>
                                        </p:attrNameLst>
                                      </p:cBhvr>
                                      <p:tavLst>
                                        <p:tav tm="0">
                                          <p:val>
                                            <p:fltVal val="0"/>
                                          </p:val>
                                        </p:tav>
                                        <p:tav tm="100000">
                                          <p:val>
                                            <p:strVal val="#ppt_w"/>
                                          </p:val>
                                        </p:tav>
                                      </p:tavLst>
                                    </p:anim>
                                    <p:anim calcmode="lin" valueType="num">
                                      <p:cBhvr>
                                        <p:cTn id="99" dur="1000" fill="hold"/>
                                        <p:tgtEl>
                                          <p:spTgt spid="52"/>
                                        </p:tgtEl>
                                        <p:attrNameLst>
                                          <p:attrName>ppt_h</p:attrName>
                                        </p:attrNameLst>
                                      </p:cBhvr>
                                      <p:tavLst>
                                        <p:tav tm="0">
                                          <p:val>
                                            <p:strVal val="#ppt_h"/>
                                          </p:val>
                                        </p:tav>
                                        <p:tav tm="100000">
                                          <p:val>
                                            <p:strVal val="#ppt_h"/>
                                          </p:val>
                                        </p:tav>
                                      </p:tavLst>
                                    </p:anim>
                                  </p:childTnLst>
                                </p:cTn>
                              </p:par>
                              <p:par>
                                <p:cTn id="100" presetID="17" presetClass="entr" presetSubtype="10" fill="hold" nodeType="withEffect">
                                  <p:stCondLst>
                                    <p:cond delay="0"/>
                                  </p:stCondLst>
                                  <p:childTnLst>
                                    <p:set>
                                      <p:cBhvr>
                                        <p:cTn id="101" dur="1" fill="hold">
                                          <p:stCondLst>
                                            <p:cond delay="0"/>
                                          </p:stCondLst>
                                        </p:cTn>
                                        <p:tgtEl>
                                          <p:spTgt spid="57"/>
                                        </p:tgtEl>
                                        <p:attrNameLst>
                                          <p:attrName>style.visibility</p:attrName>
                                        </p:attrNameLst>
                                      </p:cBhvr>
                                      <p:to>
                                        <p:strVal val="visible"/>
                                      </p:to>
                                    </p:set>
                                    <p:anim calcmode="lin" valueType="num">
                                      <p:cBhvr>
                                        <p:cTn id="102" dur="500" fill="hold"/>
                                        <p:tgtEl>
                                          <p:spTgt spid="57"/>
                                        </p:tgtEl>
                                        <p:attrNameLst>
                                          <p:attrName>ppt_w</p:attrName>
                                        </p:attrNameLst>
                                      </p:cBhvr>
                                      <p:tavLst>
                                        <p:tav tm="0">
                                          <p:val>
                                            <p:fltVal val="0"/>
                                          </p:val>
                                        </p:tav>
                                        <p:tav tm="100000">
                                          <p:val>
                                            <p:strVal val="#ppt_w"/>
                                          </p:val>
                                        </p:tav>
                                      </p:tavLst>
                                    </p:anim>
                                    <p:anim calcmode="lin" valueType="num">
                                      <p:cBhvr>
                                        <p:cTn id="103" dur="500" fill="hold"/>
                                        <p:tgtEl>
                                          <p:spTgt spid="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5" grpId="0" animBg="1"/>
      <p:bldP spid="26" grpId="0"/>
      <p:bldP spid="27" grpId="0" animBg="1"/>
      <p:bldP spid="28" grpId="0"/>
      <p:bldP spid="29" grpId="0" animBg="1"/>
      <p:bldP spid="30" grpId="0"/>
      <p:bldP spid="48" grpId="0" animBg="1"/>
      <p:bldP spid="49" grpId="0" animBg="1"/>
      <p:bldP spid="6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软件描述语言和硬件描述语言的区别</a:t>
            </a:r>
            <a:endParaRPr lang="zh-CN" altLang="en-US" b="1" dirty="0"/>
          </a:p>
        </p:txBody>
      </p:sp>
      <p:sp>
        <p:nvSpPr>
          <p:cNvPr id="4" name="灯片编号占位符 3"/>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11</a:t>
            </a:fld>
            <a:endParaRPr kumimoji="1" lang="en-US" altLang="zh-CN" sz="1400" dirty="0">
              <a:solidFill>
                <a:prstClr val="black"/>
              </a:solidFill>
              <a:latin typeface="Times New Roman" panose="02020603050405020304" pitchFamily="18" charset="0"/>
            </a:endParaRPr>
          </a:p>
        </p:txBody>
      </p:sp>
      <p:sp>
        <p:nvSpPr>
          <p:cNvPr id="5" name="圆角矩形 4"/>
          <p:cNvSpPr/>
          <p:nvPr/>
        </p:nvSpPr>
        <p:spPr>
          <a:xfrm>
            <a:off x="818045" y="1556792"/>
            <a:ext cx="2160240" cy="864096"/>
          </a:xfrm>
          <a:prstGeom prst="round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a:t>
            </a:r>
            <a:r>
              <a:rPr lang="en-US" altLang="zh-CN" sz="2400" dirty="0">
                <a:solidFill>
                  <a:prstClr val="black"/>
                </a:solidFill>
                <a:latin typeface="黑体" panose="02010609060101010101" pitchFamily="49" charset="-122"/>
                <a:ea typeface="黑体" panose="02010609060101010101" pitchFamily="49" charset="-122"/>
              </a:rPr>
              <a:t>ASM…</a:t>
            </a:r>
            <a:r>
              <a:rPr lang="zh-CN" altLang="en-US" sz="2400" dirty="0">
                <a:solidFill>
                  <a:prstClr val="black"/>
                </a:solidFill>
                <a:latin typeface="黑体" panose="02010609060101010101" pitchFamily="49" charset="-122"/>
                <a:ea typeface="黑体" panose="02010609060101010101" pitchFamily="49" charset="-122"/>
              </a:rPr>
              <a:t>程序</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4297773" y="1556792"/>
            <a:ext cx="2520280" cy="864096"/>
          </a:xfrm>
          <a:prstGeom prst="round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软件程序编译器</a:t>
            </a:r>
            <a:r>
              <a:rPr lang="en-US" altLang="zh-CN" sz="2400" dirty="0">
                <a:solidFill>
                  <a:prstClr val="black"/>
                </a:solidFill>
                <a:latin typeface="黑体" panose="02010609060101010101" pitchFamily="49" charset="-122"/>
                <a:ea typeface="黑体" panose="02010609060101010101" pitchFamily="49" charset="-122"/>
              </a:rPr>
              <a:t>COMPILER</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7" name="圆角矩形 6"/>
          <p:cNvSpPr/>
          <p:nvPr/>
        </p:nvSpPr>
        <p:spPr>
          <a:xfrm>
            <a:off x="8137542" y="1568064"/>
            <a:ext cx="3204356" cy="864096"/>
          </a:xfrm>
          <a:prstGeom prst="round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黑体" panose="02010609060101010101" pitchFamily="49" charset="-122"/>
                <a:ea typeface="黑体" panose="02010609060101010101" pitchFamily="49" charset="-122"/>
              </a:rPr>
              <a:t>CPU</a:t>
            </a:r>
            <a:r>
              <a:rPr lang="zh-CN" altLang="en-US" sz="2400" dirty="0">
                <a:solidFill>
                  <a:prstClr val="black"/>
                </a:solidFill>
                <a:latin typeface="黑体" panose="02010609060101010101" pitchFamily="49" charset="-122"/>
                <a:ea typeface="黑体" panose="02010609060101010101" pitchFamily="49" charset="-122"/>
              </a:rPr>
              <a:t>指令</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数据代码：</a:t>
            </a:r>
            <a:r>
              <a:rPr lang="en-US" altLang="zh-CN" sz="2400" dirty="0">
                <a:solidFill>
                  <a:prstClr val="black"/>
                </a:solidFill>
                <a:latin typeface="黑体" panose="02010609060101010101" pitchFamily="49" charset="-122"/>
                <a:ea typeface="黑体" panose="02010609060101010101" pitchFamily="49" charset="-122"/>
              </a:rPr>
              <a:t>010010 10010 1 100</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8" name="文本框 7"/>
          <p:cNvSpPr txBox="1"/>
          <p:nvPr/>
        </p:nvSpPr>
        <p:spPr>
          <a:xfrm>
            <a:off x="3863752" y="2492899"/>
            <a:ext cx="4176464" cy="461665"/>
          </a:xfrm>
          <a:prstGeom prst="rect">
            <a:avLst/>
          </a:prstGeom>
          <a:noFill/>
        </p:spPr>
        <p:txBody>
          <a:bodyPr wrap="square" rtlCol="0">
            <a:spAutoFit/>
          </a:bodyPr>
          <a:lstStyle/>
          <a:p>
            <a:r>
              <a:rPr lang="en-US" altLang="zh-CN" sz="2400" dirty="0">
                <a:solidFill>
                  <a:prstClr val="black"/>
                </a:solidFill>
              </a:rPr>
              <a:t>(a) </a:t>
            </a:r>
            <a:r>
              <a:rPr lang="zh-CN" altLang="en-US" sz="2400" dirty="0">
                <a:solidFill>
                  <a:prstClr val="black"/>
                </a:solidFill>
              </a:rPr>
              <a:t>软件语言设计目标流程</a:t>
            </a:r>
            <a:endParaRPr lang="zh-CN" altLang="en-US" sz="2400" dirty="0">
              <a:solidFill>
                <a:prstClr val="black"/>
              </a:solidFill>
            </a:endParaRPr>
          </a:p>
        </p:txBody>
      </p:sp>
      <p:sp>
        <p:nvSpPr>
          <p:cNvPr id="9" name="圆角矩形 8"/>
          <p:cNvSpPr/>
          <p:nvPr/>
        </p:nvSpPr>
        <p:spPr>
          <a:xfrm>
            <a:off x="818045" y="3693614"/>
            <a:ext cx="2160240" cy="864096"/>
          </a:xfrm>
          <a:prstGeom prst="round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黑体" panose="02010609060101010101" pitchFamily="49" charset="-122"/>
                <a:ea typeface="黑体" panose="02010609060101010101" pitchFamily="49" charset="-122"/>
              </a:rPr>
              <a:t>VHDL/VERILOG</a:t>
            </a:r>
            <a:r>
              <a:rPr lang="zh-CN" altLang="en-US" sz="2400" dirty="0">
                <a:solidFill>
                  <a:prstClr val="black"/>
                </a:solidFill>
                <a:latin typeface="黑体" panose="02010609060101010101" pitchFamily="49" charset="-122"/>
                <a:ea typeface="黑体" panose="02010609060101010101" pitchFamily="49" charset="-122"/>
              </a:rPr>
              <a:t>程序</a:t>
            </a:r>
          </a:p>
        </p:txBody>
      </p:sp>
      <p:sp>
        <p:nvSpPr>
          <p:cNvPr id="10" name="圆角矩形 9"/>
          <p:cNvSpPr/>
          <p:nvPr/>
        </p:nvSpPr>
        <p:spPr>
          <a:xfrm>
            <a:off x="3863752" y="3682883"/>
            <a:ext cx="3204356" cy="864096"/>
          </a:xfrm>
          <a:prstGeom prst="round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硬件描述语言综合器</a:t>
            </a:r>
            <a:r>
              <a:rPr lang="en-US" altLang="zh-CN" sz="2400" dirty="0">
                <a:solidFill>
                  <a:prstClr val="black"/>
                </a:solidFill>
                <a:latin typeface="黑体" panose="02010609060101010101" pitchFamily="49" charset="-122"/>
                <a:ea typeface="黑体" panose="02010609060101010101" pitchFamily="49" charset="-122"/>
              </a:rPr>
              <a:t>SYNTHESIZER</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1" name="文本框 10"/>
          <p:cNvSpPr txBox="1"/>
          <p:nvPr/>
        </p:nvSpPr>
        <p:spPr>
          <a:xfrm>
            <a:off x="3942039" y="4707912"/>
            <a:ext cx="4176464" cy="461665"/>
          </a:xfrm>
          <a:prstGeom prst="rect">
            <a:avLst/>
          </a:prstGeom>
          <a:noFill/>
        </p:spPr>
        <p:txBody>
          <a:bodyPr wrap="square" rtlCol="0">
            <a:spAutoFit/>
          </a:bodyPr>
          <a:lstStyle/>
          <a:p>
            <a:r>
              <a:rPr lang="en-US" altLang="zh-CN" sz="2400" dirty="0">
                <a:solidFill>
                  <a:prstClr val="black"/>
                </a:solidFill>
              </a:rPr>
              <a:t>(b) </a:t>
            </a:r>
            <a:r>
              <a:rPr lang="zh-CN" altLang="en-US" sz="2400" dirty="0">
                <a:solidFill>
                  <a:prstClr val="black"/>
                </a:solidFill>
              </a:rPr>
              <a:t>硬件语言设计目标流程</a:t>
            </a:r>
            <a:endParaRPr lang="zh-CN" altLang="en-US" sz="2400" dirty="0">
              <a:solidFill>
                <a:prstClr val="black"/>
              </a:solidFill>
            </a:endParaRPr>
          </a:p>
        </p:txBody>
      </p:sp>
      <p:pic>
        <p:nvPicPr>
          <p:cNvPr id="12" name="Picture 22"/>
          <p:cNvPicPr>
            <a:picLocks noChangeAspect="1" noChangeArrowheads="1"/>
          </p:cNvPicPr>
          <p:nvPr/>
        </p:nvPicPr>
        <p:blipFill>
          <a:blip r:embed="rId3" cstate="print"/>
          <a:srcRect/>
          <a:stretch>
            <a:fillRect/>
          </a:stretch>
        </p:blipFill>
        <p:spPr bwMode="auto">
          <a:xfrm>
            <a:off x="7766817" y="3358109"/>
            <a:ext cx="3970481" cy="1558586"/>
          </a:xfrm>
          <a:prstGeom prst="rect">
            <a:avLst/>
          </a:prstGeom>
          <a:noFill/>
          <a:ln w="19050">
            <a:noFill/>
            <a:miter lim="800000"/>
            <a:headEnd/>
            <a:tailEnd/>
          </a:ln>
        </p:spPr>
      </p:pic>
      <p:sp>
        <p:nvSpPr>
          <p:cNvPr id="13" name="圆角矩形 12"/>
          <p:cNvSpPr/>
          <p:nvPr/>
        </p:nvSpPr>
        <p:spPr>
          <a:xfrm>
            <a:off x="7663825" y="3178827"/>
            <a:ext cx="4176464" cy="1872208"/>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latin typeface="黑体" panose="02010609060101010101" pitchFamily="49" charset="-122"/>
              <a:ea typeface="黑体" panose="02010609060101010101" pitchFamily="49" charset="-122"/>
            </a:endParaRPr>
          </a:p>
        </p:txBody>
      </p:sp>
      <p:sp>
        <p:nvSpPr>
          <p:cNvPr id="14" name="文本框 13"/>
          <p:cNvSpPr txBox="1"/>
          <p:nvPr/>
        </p:nvSpPr>
        <p:spPr>
          <a:xfrm>
            <a:off x="1077220" y="5363813"/>
            <a:ext cx="864096" cy="578882"/>
          </a:xfrm>
          <a:prstGeom prst="wedgeRoundRectCallout">
            <a:avLst>
              <a:gd name="adj1" fmla="val 55216"/>
              <a:gd name="adj2" fmla="val 71920"/>
              <a:gd name="adj3" fmla="val 16667"/>
            </a:avLst>
          </a:prstGeom>
          <a:solidFill>
            <a:schemeClr val="accent4"/>
          </a:solidFill>
        </p:spPr>
        <p:txBody>
          <a:bodyPr wrap="square" rtlCol="0">
            <a:spAutoFit/>
          </a:bodyPr>
          <a:lstStyle/>
          <a:p>
            <a:r>
              <a:rPr lang="en-US" altLang="zh-CN" sz="2800" dirty="0">
                <a:solidFill>
                  <a:prstClr val="black"/>
                </a:solidFill>
              </a:rPr>
              <a:t>PLD</a:t>
            </a:r>
            <a:endParaRPr lang="zh-CN" altLang="en-US" sz="2800" dirty="0">
              <a:solidFill>
                <a:prstClr val="black"/>
              </a:solidFill>
            </a:endParaRPr>
          </a:p>
        </p:txBody>
      </p:sp>
      <p:sp>
        <p:nvSpPr>
          <p:cNvPr id="15" name="文本框 14"/>
          <p:cNvSpPr txBox="1"/>
          <p:nvPr/>
        </p:nvSpPr>
        <p:spPr>
          <a:xfrm>
            <a:off x="8688288" y="5419475"/>
            <a:ext cx="1656184" cy="578882"/>
          </a:xfrm>
          <a:prstGeom prst="wedgeRoundRectCallout">
            <a:avLst>
              <a:gd name="adj1" fmla="val -69375"/>
              <a:gd name="adj2" fmla="val 26271"/>
              <a:gd name="adj3" fmla="val 16667"/>
            </a:avLst>
          </a:prstGeom>
          <a:solidFill>
            <a:schemeClr val="accent4"/>
          </a:solidFill>
        </p:spPr>
        <p:txBody>
          <a:bodyPr wrap="square" rtlCol="0">
            <a:spAutoFit/>
          </a:bodyPr>
          <a:lstStyle/>
          <a:p>
            <a:r>
              <a:rPr lang="en-US" altLang="zh-CN" sz="2800" dirty="0">
                <a:solidFill>
                  <a:prstClr val="black"/>
                </a:solidFill>
              </a:rPr>
              <a:t>ASIC</a:t>
            </a:r>
            <a:r>
              <a:rPr lang="zh-CN" altLang="en-US" sz="2800" dirty="0">
                <a:solidFill>
                  <a:prstClr val="black"/>
                </a:solidFill>
              </a:rPr>
              <a:t>器件</a:t>
            </a:r>
            <a:endParaRPr lang="zh-CN" altLang="en-US" sz="2800" dirty="0">
              <a:solidFill>
                <a:prstClr val="black"/>
              </a:solidFill>
            </a:endParaRPr>
          </a:p>
        </p:txBody>
      </p:sp>
      <p:pic>
        <p:nvPicPr>
          <p:cNvPr id="70658" name="Picture 2" descr="altera fpg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3226" y="5364198"/>
            <a:ext cx="1737811" cy="1407725"/>
          </a:xfrm>
          <a:prstGeom prst="rect">
            <a:avLst/>
          </a:prstGeom>
          <a:noFill/>
          <a:extLst>
            <a:ext uri="{909E8E84-426E-40DD-AFC4-6F175D3DCCD1}">
              <a14:hiddenFill xmlns:a14="http://schemas.microsoft.com/office/drawing/2010/main">
                <a:solidFill>
                  <a:srgbClr val="FFFFFF"/>
                </a:solidFill>
              </a14:hiddenFill>
            </a:ext>
          </a:extLst>
        </p:spPr>
      </p:pic>
      <p:pic>
        <p:nvPicPr>
          <p:cNvPr id="70660" name="Picture 4" descr="Request a custom ASIC design consultation from EnSilic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1325" y="5375296"/>
            <a:ext cx="1905000" cy="15621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接箭头连接符 16"/>
          <p:cNvCxnSpPr>
            <a:stCxn id="5" idx="3"/>
            <a:endCxn id="6" idx="1"/>
          </p:cNvCxnSpPr>
          <p:nvPr/>
        </p:nvCxnSpPr>
        <p:spPr>
          <a:xfrm>
            <a:off x="2978285" y="1988840"/>
            <a:ext cx="1319488"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3"/>
            <a:endCxn id="7" idx="1"/>
          </p:cNvCxnSpPr>
          <p:nvPr/>
        </p:nvCxnSpPr>
        <p:spPr>
          <a:xfrm>
            <a:off x="6818053" y="1988840"/>
            <a:ext cx="1319489" cy="11272"/>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3"/>
            <a:endCxn id="10" idx="1"/>
          </p:cNvCxnSpPr>
          <p:nvPr/>
        </p:nvCxnSpPr>
        <p:spPr>
          <a:xfrm flipV="1">
            <a:off x="2978285" y="4114931"/>
            <a:ext cx="885467" cy="1073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3"/>
            <a:endCxn id="13" idx="1"/>
          </p:cNvCxnSpPr>
          <p:nvPr/>
        </p:nvCxnSpPr>
        <p:spPr>
          <a:xfrm>
            <a:off x="7068108" y="4114931"/>
            <a:ext cx="59571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545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par>
                                <p:cTn id="23" presetID="14" presetClass="entr" presetSubtype="1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0658"/>
                                        </p:tgtEl>
                                        <p:attrNameLst>
                                          <p:attrName>style.visibility</p:attrName>
                                        </p:attrNameLst>
                                      </p:cBhvr>
                                      <p:to>
                                        <p:strVal val="visible"/>
                                      </p:to>
                                    </p:set>
                                    <p:animEffect transition="in" filter="fade">
                                      <p:cBhvr>
                                        <p:cTn id="30" dur="500"/>
                                        <p:tgtEl>
                                          <p:spTgt spid="7065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70660"/>
                                        </p:tgtEl>
                                        <p:attrNameLst>
                                          <p:attrName>style.visibility</p:attrName>
                                        </p:attrNameLst>
                                      </p:cBhvr>
                                      <p:to>
                                        <p:strVal val="visible"/>
                                      </p:to>
                                    </p:set>
                                    <p:animEffect transition="in" filter="randombar(horizontal)">
                                      <p:cBhvr>
                                        <p:cTn id="38" dur="500"/>
                                        <p:tgtEl>
                                          <p:spTgt spid="70660"/>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randombar(horizontal)">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vert="horz" wrap="square" lIns="91440" tIns="45720" rIns="91440" bIns="45720" anchor="ctr"/>
          <a:lstStyle/>
          <a:p>
            <a:pPr algn="ctr" eaLnBrk="1" hangingPunct="1"/>
            <a:r>
              <a:rPr lang="zh-CN" altLang="en-US" b="1" dirty="0">
                <a:latin typeface="Times New Roman" panose="02020603050405020304" pitchFamily="18" charset="0"/>
                <a:ea typeface="黑体" panose="02010609060101010101" pitchFamily="49" charset="-122"/>
                <a:cs typeface="Times New Roman" panose="02020603050405020304" pitchFamily="18" charset="0"/>
              </a:rPr>
              <a:t>基于</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HDL</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的设计流程</a:t>
            </a:r>
          </a:p>
        </p:txBody>
      </p:sp>
      <p:sp>
        <p:nvSpPr>
          <p:cNvPr id="62467" name="内容占位符 3"/>
          <p:cNvSpPr>
            <a:spLocks noGrp="1"/>
          </p:cNvSpPr>
          <p:nvPr>
            <p:ph idx="1"/>
          </p:nvPr>
        </p:nvSpPr>
        <p:spPr/>
        <p:txBody>
          <a:bodyPr vert="horz" wrap="square" lIns="91440" tIns="45720" rIns="91440" bIns="45720" anchor="t">
            <a:noAutofit/>
          </a:bodyPr>
          <a:lstStyle/>
          <a:p>
            <a:pPr eaLnBrk="1" hangingPunct="1">
              <a:lnSpc>
                <a:spcPct val="100000"/>
              </a:lnSpc>
              <a:spcBef>
                <a:spcPts val="50"/>
              </a:spcBef>
              <a:spcAft>
                <a:spcPts val="0"/>
              </a:spcAft>
              <a:buClr>
                <a:srgbClr val="FF6600"/>
              </a:buClr>
              <a:buSzPct val="65000"/>
              <a:buFont typeface="Wingdings" panose="05000000000000000000" charset="0"/>
              <a:buChar char="n"/>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功能说明：准确地描述电路或系统应该做什么，包括所有输入和输出（“接口”）的描述及实现的功能。</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endParaRPr>
          </a:p>
          <a:p>
            <a:pPr eaLnBrk="1" hangingPunct="1">
              <a:lnSpc>
                <a:spcPct val="100000"/>
              </a:lnSpc>
              <a:spcBef>
                <a:spcPts val="50"/>
              </a:spcBef>
              <a:spcAft>
                <a:spcPts val="0"/>
              </a:spcAft>
              <a:buClr>
                <a:srgbClr val="FF6600"/>
              </a:buClr>
              <a:buSzPct val="65000"/>
              <a:buFont typeface="Wingdings" panose="05000000000000000000" charset="0"/>
              <a:buChar char="n"/>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方框图：展示系统的输入、输出、功能模块、内部数据通路和重要的控制信号。</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endParaRPr>
          </a:p>
          <a:p>
            <a:pPr eaLnBrk="1" hangingPunct="1">
              <a:lnSpc>
                <a:spcPct val="100000"/>
              </a:lnSpc>
              <a:spcBef>
                <a:spcPts val="50"/>
              </a:spcBef>
              <a:spcAft>
                <a:spcPts val="0"/>
              </a:spcAft>
              <a:buClr>
                <a:srgbClr val="FF6600"/>
              </a:buClr>
              <a:buSzPct val="65000"/>
              <a:buFont typeface="Wingdings" panose="05000000000000000000" charset="0"/>
              <a:buChar char="n"/>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设计代码：</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用硬件描述语言实现电路或系统设计</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endParaRPr>
          </a:p>
        </p:txBody>
      </p:sp>
      <p:sp>
        <p:nvSpPr>
          <p:cNvPr id="5" name="灯片编号占位符 4"/>
          <p:cNvSpPr txBox="1">
            <a:spLocks noGrp="1"/>
          </p:cNvSpPr>
          <p:nvPr>
            <p:ph type="sldNum" sz="quarter" idx="12"/>
          </p:nvPr>
        </p:nvSpPr>
        <p:spPr>
          <a:noFill/>
        </p:spPr>
        <p:txBody>
          <a:bodyPr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algn="r" eaLnBrk="1" hangingPunct="1"/>
            <a:fld id="{9A0DB2DC-4C9A-4742-B13C-FB6460FD3503}" type="slidenum">
              <a:rPr lang="en-US" altLang="zh-CN" sz="1200" dirty="0">
                <a:solidFill>
                  <a:srgbClr val="898989"/>
                </a:solidFill>
              </a:rPr>
              <a:pPr algn="r" eaLnBrk="1" hangingPunct="1"/>
              <a:t>12</a:t>
            </a:fld>
            <a:endParaRPr lang="en-US" altLang="zh-CN" sz="1200" dirty="0">
              <a:solidFill>
                <a:srgbClr val="898989"/>
              </a:solidFill>
            </a:endParaRPr>
          </a:p>
        </p:txBody>
      </p:sp>
      <p:pic>
        <p:nvPicPr>
          <p:cNvPr id="6" name="Picture 3" descr="The front-end steps are as follows. Specification, hierarchy, or block diagram. Coding, with possible return to diagraming. Compilation, with possible return to coding. Simulation or verification, with possible return to coding. The back-end steps are as follows. Mapping. Fitting or place and route, with possible return to coding, which is painful, but not uncommon. Timing verification, with possible return to fitting, mapping, or coding. Under some circumstances, fitting and timing might also require additional diagraming, which is very painfu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067" y="4057298"/>
            <a:ext cx="8208475" cy="2462543"/>
          </a:xfrm>
          <a:prstGeom prst="rect">
            <a:avLst/>
          </a:prstGeom>
        </p:spPr>
      </p:pic>
      <p:sp>
        <p:nvSpPr>
          <p:cNvPr id="2" name="矩形 1"/>
          <p:cNvSpPr/>
          <p:nvPr/>
        </p:nvSpPr>
        <p:spPr>
          <a:xfrm>
            <a:off x="3113951" y="4335170"/>
            <a:ext cx="1080120" cy="792088"/>
          </a:xfrm>
          <a:prstGeom prst="rect">
            <a:avLst/>
          </a:prstGeom>
          <a:noFill/>
          <a:ln w="53975">
            <a:solidFill>
              <a:srgbClr val="D17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4923676" y="4335170"/>
            <a:ext cx="1080120" cy="792088"/>
          </a:xfrm>
          <a:prstGeom prst="rect">
            <a:avLst/>
          </a:prstGeom>
          <a:noFill/>
          <a:ln w="53975">
            <a:solidFill>
              <a:srgbClr val="D17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20079766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vert="horz" wrap="square" lIns="91440" tIns="45720" rIns="91440" bIns="45720" anchor="ctr"/>
          <a:lstStyle/>
          <a:p>
            <a:pPr algn="ctr" eaLnBrk="1" hangingPunct="1"/>
            <a:r>
              <a:rPr lang="zh-CN" altLang="en-US" b="1" dirty="0">
                <a:latin typeface="Times New Roman" panose="02020603050405020304" pitchFamily="18" charset="0"/>
                <a:ea typeface="黑体" panose="02010609060101010101" pitchFamily="49" charset="-122"/>
                <a:cs typeface="Times New Roman" panose="02020603050405020304" pitchFamily="18" charset="0"/>
              </a:rPr>
              <a:t>方框图</a:t>
            </a:r>
          </a:p>
        </p:txBody>
      </p:sp>
      <p:sp>
        <p:nvSpPr>
          <p:cNvPr id="62467" name="内容占位符 3"/>
          <p:cNvSpPr>
            <a:spLocks noGrp="1"/>
          </p:cNvSpPr>
          <p:nvPr>
            <p:ph idx="1"/>
          </p:nvPr>
        </p:nvSpPr>
        <p:spPr/>
        <p:txBody>
          <a:bodyPr vert="horz" wrap="square" lIns="91440" tIns="45720" rIns="91440" bIns="45720" anchor="t">
            <a:normAutofit/>
          </a:bodyPr>
          <a:lstStyle/>
          <a:p>
            <a:pPr marL="0" indent="0" eaLnBrk="1" hangingPunct="1">
              <a:lnSpc>
                <a:spcPct val="100000"/>
              </a:lnSpc>
              <a:spcBef>
                <a:spcPct val="50000"/>
              </a:spcBef>
              <a:buClr>
                <a:srgbClr val="FF6600"/>
              </a:buClr>
              <a:buSzPct val="65000"/>
              <a:buNone/>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明确展示最重要的系统元件，以及这些元件怎样共同工作</a:t>
            </a:r>
          </a:p>
        </p:txBody>
      </p:sp>
      <p:pic>
        <p:nvPicPr>
          <p:cNvPr id="8" name="Picture 3" descr="In the diagram, rectangles or trapezoids represent the blocks. The diagram includes five rectangles with the following function labels: control, 16 word by 32 bit RAM, Ay register, B register, carry look ahead adder. The diagram also includes an inverted trapezoid labeled multiplexer 4 to 1. Thin and heavy arrows extend between labeled points on the blocks, and each heavy arrow is marked with a slash and the number of busses represented by the arrow. The arrows extend as follows. Thin arrows extend from reset, load, run, and display to the control block. 3 arrows then extend from the control block to the RAM block. Thin arrows extend to R slash W and byte E N on the RAM block, and a heavy arrow marked slash 4 extends to add R. 3 additional arrows extend from control to the other blocks. Thin arrows labeled L D Ay and L D B extend to the Ay and B registers, and a heavy arrow marked slash 2 extends to S E L on the multiplexer. The multiplexer also receives 4 heavy arrows marked slash 32. The arrow from in bus extends to direct on the multiplexer, and three arrows extend from out on the RAM to direct, left, and right on the multiplexer. 2 heavy arrows marked slash 32 then extend from the multiplexer to the Ay and B registers. A heavy arrow marked slash 32 extends from each register to the carry look ahead adder, and heavy arrows marked slash 32 extend from the carry look ahead adder to the out bus and to in on the RA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2668" y="2140233"/>
            <a:ext cx="4375017" cy="4156267"/>
          </a:xfrm>
          <a:prstGeom prst="rect">
            <a:avLst/>
          </a:prstGeom>
        </p:spPr>
      </p:pic>
      <p:pic>
        <p:nvPicPr>
          <p:cNvPr id="9" name="Picture 3" descr="Part ay. The diagram includes rectangle is labeled 32 bit register. Heavy arrows marked slash 32 extend into and out of the rectangle. Part b. The diagram from part ay include the text, 4 times R E G 8, in the bottom right corner of the rectangle. Part c. The diagram includes a row of 4 rectangles, with each rectangle labeled R E G 8. A heavy arrow marked slash 32 branches into 4 heavy arrows marked slash 8, with each arrow extending to a different rectangle. A heavy arrow marked slash 8 then extends from each rectangle, with the outbound arrows converging to form  a single heavy arrow marked slash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46" y="2139851"/>
            <a:ext cx="5439924" cy="3797474"/>
          </a:xfrm>
          <a:prstGeom prst="rect">
            <a:avLst/>
          </a:prstGeom>
        </p:spPr>
      </p:pic>
      <p:sp>
        <p:nvSpPr>
          <p:cNvPr id="2" name="灯片编号占位符 1"/>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13</a:t>
            </a:fld>
            <a:endParaRPr kumimoji="1" lang="en-US" altLang="zh-CN" sz="140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4403867"/>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pPr algn="ctr" fontAlgn="base">
              <a:lnSpc>
                <a:spcPct val="100000"/>
              </a:lnSpc>
              <a:spcBef>
                <a:spcPct val="50000"/>
              </a:spcBef>
              <a:spcAft>
                <a:spcPct val="0"/>
              </a:spcAft>
            </a:pPr>
            <a:r>
              <a:rPr lang="en-US" altLang="zh-CN" b="1" dirty="0">
                <a:solidFill>
                  <a:srgbClr val="000000"/>
                </a:solidFill>
                <a:latin typeface="Times New Roman" panose="02020603050405020304" pitchFamily="18" charset="0"/>
                <a:ea typeface="+mn-ea"/>
                <a:cs typeface="Times New Roman" panose="02020603050405020304" pitchFamily="18" charset="0"/>
              </a:rPr>
              <a:t>Verilog HDL</a:t>
            </a:r>
            <a:r>
              <a:rPr lang="zh-CN" altLang="en-US" b="1" dirty="0">
                <a:solidFill>
                  <a:srgbClr val="000000"/>
                </a:solidFill>
                <a:latin typeface="Times New Roman" panose="02020603050405020304" pitchFamily="18" charset="0"/>
                <a:ea typeface="+mn-ea"/>
                <a:cs typeface="Times New Roman" panose="02020603050405020304" pitchFamily="18" charset="0"/>
              </a:rPr>
              <a:t>语言介绍</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74153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什么是</a:t>
            </a:r>
            <a:r>
              <a:rPr lang="en-US" altLang="zh-CN" b="1" dirty="0" smtClean="0">
                <a:latin typeface="Arial Unicode MS" panose="020B0604020202020204" pitchFamily="34" charset="-122"/>
                <a:ea typeface="Arial Unicode MS" panose="020B0604020202020204" pitchFamily="34" charset="-122"/>
                <a:cs typeface="Arial Unicode MS" panose="020B0604020202020204" pitchFamily="34" charset="-122"/>
              </a:rPr>
              <a:t>Verilog HDL</a:t>
            </a:r>
            <a:endParaRPr lang="zh-CN" altLang="en-US"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内容占位符 2"/>
          <p:cNvSpPr>
            <a:spLocks noGrp="1"/>
          </p:cNvSpPr>
          <p:nvPr>
            <p:ph idx="1"/>
          </p:nvPr>
        </p:nvSpPr>
        <p:spPr>
          <a:xfrm>
            <a:off x="2341984" y="1491898"/>
            <a:ext cx="7570440" cy="4740910"/>
          </a:xfrm>
        </p:spPr>
        <p:txBody>
          <a:bodyPr/>
          <a:lstStyle/>
          <a:p>
            <a:r>
              <a:rPr lang="en-US" altLang="zh-CN" dirty="0" smtClean="0"/>
              <a:t> Verilog HDL</a:t>
            </a:r>
            <a:r>
              <a:rPr lang="zh-CN" altLang="en-US" dirty="0" smtClean="0"/>
              <a:t>是硬件描述语言的一种，用于数字电子系统设计。设计者可以用它进行</a:t>
            </a:r>
            <a:r>
              <a:rPr lang="zh-CN" altLang="en-US" dirty="0" smtClean="0">
                <a:solidFill>
                  <a:srgbClr val="FF0000"/>
                </a:solidFill>
              </a:rPr>
              <a:t>各种级别</a:t>
            </a:r>
            <a:r>
              <a:rPr lang="zh-CN" altLang="en-US" dirty="0" smtClean="0"/>
              <a:t>的逻辑设计，可用它进行数字逻辑系统的</a:t>
            </a:r>
            <a:r>
              <a:rPr lang="zh-CN" altLang="en-US" dirty="0" smtClean="0">
                <a:solidFill>
                  <a:srgbClr val="FF0000"/>
                </a:solidFill>
              </a:rPr>
              <a:t>仿真验证、时序分析、逻辑综合</a:t>
            </a:r>
            <a:r>
              <a:rPr lang="zh-CN" altLang="en-US" dirty="0" smtClean="0"/>
              <a:t>。它是目前应用最广泛的一种硬件描述语言。</a:t>
            </a:r>
            <a:endParaRPr lang="en-US" altLang="zh-CN" dirty="0" smtClean="0"/>
          </a:p>
          <a:p>
            <a:r>
              <a:rPr lang="zh-CN" altLang="en-US" dirty="0" smtClean="0"/>
              <a:t>与</a:t>
            </a:r>
            <a:r>
              <a:rPr lang="en-US" altLang="zh-CN" dirty="0" smtClean="0"/>
              <a:t>VHDL</a:t>
            </a:r>
            <a:r>
              <a:rPr lang="zh-CN" altLang="en-US" dirty="0" smtClean="0"/>
              <a:t>相比：</a:t>
            </a:r>
            <a:endParaRPr lang="en-US" altLang="zh-CN" dirty="0" smtClean="0"/>
          </a:p>
          <a:p>
            <a:pPr lvl="1"/>
            <a:r>
              <a:rPr lang="zh-CN" altLang="en-US" dirty="0" smtClean="0"/>
              <a:t>有较多的</a:t>
            </a:r>
            <a:r>
              <a:rPr lang="zh-CN" altLang="en-US" dirty="0" smtClean="0">
                <a:solidFill>
                  <a:srgbClr val="FF0000"/>
                </a:solidFill>
              </a:rPr>
              <a:t>第三方工具</a:t>
            </a:r>
            <a:r>
              <a:rPr lang="zh-CN" altLang="en-US" dirty="0" smtClean="0"/>
              <a:t>的支持</a:t>
            </a:r>
            <a:endParaRPr lang="en-US" altLang="zh-CN" dirty="0" smtClean="0"/>
          </a:p>
          <a:p>
            <a:pPr lvl="1"/>
            <a:r>
              <a:rPr lang="zh-CN" altLang="en-US" dirty="0" smtClean="0">
                <a:solidFill>
                  <a:srgbClr val="FF0000"/>
                </a:solidFill>
              </a:rPr>
              <a:t>语法结构</a:t>
            </a:r>
            <a:r>
              <a:rPr lang="zh-CN" altLang="en-US" dirty="0" smtClean="0"/>
              <a:t>比</a:t>
            </a:r>
            <a:r>
              <a:rPr lang="en-US" altLang="zh-CN" dirty="0" smtClean="0"/>
              <a:t>VHDL</a:t>
            </a:r>
            <a:r>
              <a:rPr lang="zh-CN" altLang="en-US" dirty="0" smtClean="0"/>
              <a:t>简单</a:t>
            </a:r>
            <a:endParaRPr lang="en-US" altLang="zh-CN" dirty="0" smtClean="0"/>
          </a:p>
          <a:p>
            <a:pPr lvl="1"/>
            <a:r>
              <a:rPr lang="zh-CN" altLang="en-US" dirty="0" smtClean="0"/>
              <a:t>学习起来比</a:t>
            </a:r>
            <a:r>
              <a:rPr lang="en-US" altLang="zh-CN" dirty="0" smtClean="0"/>
              <a:t>VHDL</a:t>
            </a:r>
            <a:r>
              <a:rPr lang="zh-CN" altLang="en-US" dirty="0" smtClean="0">
                <a:solidFill>
                  <a:srgbClr val="FF0000"/>
                </a:solidFill>
              </a:rPr>
              <a:t>容易</a:t>
            </a:r>
            <a:endParaRPr lang="en-US" altLang="zh-CN" dirty="0" smtClean="0">
              <a:solidFill>
                <a:srgbClr val="FF0000"/>
              </a:solidFill>
            </a:endParaRPr>
          </a:p>
          <a:p>
            <a:pPr lvl="1"/>
            <a:r>
              <a:rPr lang="zh-CN" altLang="en-US" dirty="0" smtClean="0">
                <a:solidFill>
                  <a:srgbClr val="FF0000"/>
                </a:solidFill>
              </a:rPr>
              <a:t>仿真工具</a:t>
            </a:r>
            <a:r>
              <a:rPr lang="zh-CN" altLang="en-US" dirty="0" smtClean="0"/>
              <a:t>比较好使</a:t>
            </a:r>
            <a:endParaRPr lang="en-US" altLang="zh-CN" dirty="0" smtClean="0"/>
          </a:p>
          <a:p>
            <a:pPr lvl="1"/>
            <a:r>
              <a:rPr lang="zh-CN" altLang="en-US" dirty="0" smtClean="0">
                <a:solidFill>
                  <a:srgbClr val="FF0000"/>
                </a:solidFill>
              </a:rPr>
              <a:t>测试</a:t>
            </a:r>
            <a:r>
              <a:rPr lang="zh-CN" altLang="en-US" dirty="0" smtClean="0"/>
              <a:t>激励模块容易编写</a:t>
            </a:r>
            <a:endParaRPr lang="zh-CN" altLang="en-US" dirty="0"/>
          </a:p>
        </p:txBody>
      </p:sp>
      <p:sp>
        <p:nvSpPr>
          <p:cNvPr id="4" name="灯片编号占位符 3"/>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15</a:t>
            </a:fld>
            <a:endParaRPr kumimoji="1" lang="en-US" altLang="zh-CN" sz="140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229999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应用情况和适用的设计</a:t>
            </a:r>
            <a:endParaRPr lang="zh-CN" altLang="en-US" b="1" dirty="0"/>
          </a:p>
        </p:txBody>
      </p:sp>
      <p:sp>
        <p:nvSpPr>
          <p:cNvPr id="3" name="内容占位符 2"/>
          <p:cNvSpPr>
            <a:spLocks noGrp="1"/>
          </p:cNvSpPr>
          <p:nvPr>
            <p:ph idx="1"/>
          </p:nvPr>
        </p:nvSpPr>
        <p:spPr>
          <a:xfrm>
            <a:off x="2135560" y="1628800"/>
            <a:ext cx="8496944" cy="4740910"/>
          </a:xfrm>
        </p:spPr>
        <p:txBody>
          <a:bodyPr/>
          <a:lstStyle/>
          <a:p>
            <a:r>
              <a:rPr lang="en-US" altLang="zh-CN" dirty="0" smtClean="0"/>
              <a:t>Verilog</a:t>
            </a:r>
            <a:r>
              <a:rPr lang="zh-CN" altLang="en-US" dirty="0" smtClean="0"/>
              <a:t>较为适合系统级</a:t>
            </a:r>
            <a:r>
              <a:rPr lang="en-US" altLang="zh-CN" dirty="0" smtClean="0"/>
              <a:t>(System)</a:t>
            </a:r>
            <a:r>
              <a:rPr lang="zh-CN" altLang="en-US" dirty="0" smtClean="0"/>
              <a:t>、算法级</a:t>
            </a:r>
            <a:r>
              <a:rPr lang="en-US" altLang="zh-CN" dirty="0" smtClean="0"/>
              <a:t>(Algorithm)</a:t>
            </a:r>
            <a:r>
              <a:rPr lang="zh-CN" altLang="en-US" dirty="0" smtClean="0"/>
              <a:t>、</a:t>
            </a:r>
            <a:r>
              <a:rPr lang="zh-CN" altLang="en-US" dirty="0" smtClean="0">
                <a:solidFill>
                  <a:srgbClr val="FF0000"/>
                </a:solidFill>
              </a:rPr>
              <a:t>寄存器传输级</a:t>
            </a:r>
            <a:r>
              <a:rPr lang="en-US" altLang="zh-CN" dirty="0" smtClean="0">
                <a:solidFill>
                  <a:srgbClr val="FF0000"/>
                </a:solidFill>
              </a:rPr>
              <a:t>(RTL)</a:t>
            </a:r>
            <a:r>
              <a:rPr lang="zh-CN" altLang="en-US" dirty="0" smtClean="0"/>
              <a:t>、逻辑</a:t>
            </a:r>
            <a:r>
              <a:rPr lang="en-US" altLang="zh-CN" dirty="0" smtClean="0"/>
              <a:t>(Logic)</a:t>
            </a:r>
            <a:r>
              <a:rPr lang="zh-CN" altLang="en-US" dirty="0" smtClean="0"/>
              <a:t>、门级</a:t>
            </a:r>
            <a:r>
              <a:rPr lang="en-US" altLang="zh-CN" dirty="0" smtClean="0"/>
              <a:t>(Gate)</a:t>
            </a:r>
            <a:r>
              <a:rPr lang="zh-CN" altLang="en-US" dirty="0" smtClean="0"/>
              <a:t>和电路开关级</a:t>
            </a:r>
            <a:r>
              <a:rPr lang="en-US" altLang="zh-CN" dirty="0" smtClean="0"/>
              <a:t>(Switch)</a:t>
            </a:r>
            <a:r>
              <a:rPr lang="zh-CN" altLang="en-US" dirty="0" smtClean="0"/>
              <a:t>的设计。</a:t>
            </a:r>
            <a:endParaRPr lang="en-US" altLang="zh-CN" dirty="0" smtClean="0"/>
          </a:p>
        </p:txBody>
      </p:sp>
      <p:sp>
        <p:nvSpPr>
          <p:cNvPr id="4" name="灯片编号占位符 3"/>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16</a:t>
            </a:fld>
            <a:endParaRPr kumimoji="1" lang="en-US" altLang="zh-CN" sz="140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831114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vert="horz" wrap="square" lIns="91440" tIns="45720" rIns="91440" bIns="45720" anchor="ctr"/>
          <a:lstStyle/>
          <a:p>
            <a:pPr algn="ctr" eaLnBrk="1" hangingPunct="1"/>
            <a:r>
              <a:rPr lang="en-US" altLang="zh-CN" b="1" dirty="0">
                <a:latin typeface="Times New Roman" panose="02020603050405020304" pitchFamily="18" charset="0"/>
                <a:ea typeface="黑体" panose="02010609060101010101" pitchFamily="49" charset="-122"/>
                <a:cs typeface="Times New Roman" panose="02020603050405020304" pitchFamily="18" charset="0"/>
              </a:rPr>
              <a:t>Verilog</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模型和模块</a:t>
            </a:r>
          </a:p>
        </p:txBody>
      </p:sp>
      <p:sp>
        <p:nvSpPr>
          <p:cNvPr id="62467" name="内容占位符 3"/>
          <p:cNvSpPr>
            <a:spLocks noGrp="1"/>
          </p:cNvSpPr>
          <p:nvPr>
            <p:ph idx="1"/>
          </p:nvPr>
        </p:nvSpPr>
        <p:spPr/>
        <p:txBody>
          <a:bodyPr vert="horz" wrap="square" lIns="91440" tIns="45720" rIns="91440" bIns="45720" anchor="t">
            <a:normAutofit/>
          </a:bodyPr>
          <a:lstStyle/>
          <a:p>
            <a:pPr eaLnBrk="1" hangingPunct="1">
              <a:lnSpc>
                <a:spcPct val="100000"/>
              </a:lnSpc>
              <a:spcBef>
                <a:spcPct val="50000"/>
              </a:spcBef>
              <a:buClr>
                <a:srgbClr val="FF6600"/>
              </a:buClr>
              <a:buSzPct val="65000"/>
              <a:buFont typeface="Wingdings" panose="05000000000000000000" pitchFamily="2" charset="2"/>
              <a:buChar char="n"/>
            </a:pPr>
            <a:r>
              <a:rPr lang="en-US" altLang="zh-CN" sz="3200" b="1" dirty="0">
                <a:latin typeface="Times New Roman" panose="02020603050405020304" pitchFamily="18" charset="0"/>
                <a:ea typeface="黑体" panose="02010609060101010101" pitchFamily="49" charset="-122"/>
                <a:cs typeface="Times New Roman" panose="02020603050405020304" pitchFamily="18" charset="0"/>
                <a:sym typeface="宋体" panose="02010600030101010101" pitchFamily="2" charset="-122"/>
              </a:rPr>
              <a:t> Verilog</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sym typeface="宋体" panose="02010600030101010101" pitchFamily="2" charset="-122"/>
              </a:rPr>
              <a:t>设计的基本单元是模块（</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sym typeface="宋体" panose="02010600030101010101" pitchFamily="2" charset="-122"/>
              </a:rPr>
              <a:t>module)</a:t>
            </a:r>
          </a:p>
        </p:txBody>
      </p:sp>
      <p:pic>
        <p:nvPicPr>
          <p:cNvPr id="6" name="Picture 3" descr="Part ay. A Verilog module consists of declarations and statements. Part b. Modules Ay to F form a hierarchy with 3 levels. Top level, Ay. Middle level, B, C, and D. Bottom level, E and F. The statements of modules in one level are linked to the declarations in the modules in the next level dow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700" y="1906905"/>
            <a:ext cx="7432040" cy="4862195"/>
          </a:xfrm>
          <a:prstGeom prst="rect">
            <a:avLst/>
          </a:prstGeom>
        </p:spPr>
      </p:pic>
      <p:sp>
        <p:nvSpPr>
          <p:cNvPr id="2" name="灯片编号占位符 1"/>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17</a:t>
            </a:fld>
            <a:endParaRPr kumimoji="1" lang="en-US" altLang="zh-CN" sz="140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841129697"/>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vert="horz" wrap="square" lIns="91440" tIns="45720" rIns="91440" bIns="45720" anchor="ctr"/>
          <a:lstStyle/>
          <a:p>
            <a:pPr algn="ctr"/>
            <a:r>
              <a:rPr lang="en-US" altLang="zh-CN" b="1" dirty="0">
                <a:latin typeface="Times New Roman" panose="02020603050405020304" pitchFamily="18" charset="0"/>
                <a:ea typeface="黑体" panose="02010609060101010101" pitchFamily="49" charset="-122"/>
                <a:cs typeface="Times New Roman" panose="02020603050405020304" pitchFamily="18" charset="0"/>
              </a:rPr>
              <a:t>Verilog HDL</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的特点</a:t>
            </a:r>
          </a:p>
        </p:txBody>
      </p:sp>
      <p:sp>
        <p:nvSpPr>
          <p:cNvPr id="62467" name="内容占位符 3"/>
          <p:cNvSpPr>
            <a:spLocks noGrp="1"/>
          </p:cNvSpPr>
          <p:nvPr>
            <p:ph idx="1"/>
          </p:nvPr>
        </p:nvSpPr>
        <p:spPr/>
        <p:txBody>
          <a:bodyPr vert="horz" wrap="square" lIns="91440" tIns="45720" rIns="91440" bIns="45720" anchor="t">
            <a:noAutofit/>
          </a:bodyPr>
          <a:lstStyle/>
          <a:p>
            <a:pPr>
              <a:lnSpc>
                <a:spcPct val="100000"/>
              </a:lnSpc>
              <a:spcBef>
                <a:spcPct val="50000"/>
              </a:spcBef>
              <a:buClr>
                <a:srgbClr val="FF6600"/>
              </a:buClr>
              <a:buSzPct val="6500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形式化地表示电路的行为和结构；</a:t>
            </a:r>
          </a:p>
          <a:p>
            <a:pPr>
              <a:lnSpc>
                <a:spcPct val="100000"/>
              </a:lnSpc>
              <a:spcBef>
                <a:spcPct val="50000"/>
              </a:spcBef>
              <a:buClr>
                <a:srgbClr val="FF6600"/>
              </a:buClr>
              <a:buSzPct val="6500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从</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C</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编程语言中继承了多种操作符和结构；</a:t>
            </a:r>
          </a:p>
          <a:p>
            <a:pPr>
              <a:lnSpc>
                <a:spcPct val="100000"/>
              </a:lnSpc>
              <a:spcBef>
                <a:spcPct val="50000"/>
              </a:spcBef>
              <a:buClr>
                <a:srgbClr val="FF6600"/>
              </a:buClr>
              <a:buSzPct val="6500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可在多个层次上对所设计的系统加以描述，语言对设计规模不加任何限制；</a:t>
            </a:r>
          </a:p>
          <a:p>
            <a:pPr>
              <a:lnSpc>
                <a:spcPct val="100000"/>
              </a:lnSpc>
              <a:spcBef>
                <a:spcPct val="50000"/>
              </a:spcBef>
              <a:buClr>
                <a:srgbClr val="FF6600"/>
              </a:buClr>
              <a:buSzPct val="6500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具有混合建模能力：一个设计中的各子模块可用不同级别的抽象模型来描述；</a:t>
            </a:r>
          </a:p>
          <a:p>
            <a:pPr>
              <a:lnSpc>
                <a:spcPct val="100000"/>
              </a:lnSpc>
              <a:spcBef>
                <a:spcPct val="50000"/>
              </a:spcBef>
              <a:buClr>
                <a:srgbClr val="FF6600"/>
              </a:buClr>
              <a:buSzPct val="6500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基本逻辑门、开关级结构模型均内置于语言中，可直接调用。</a:t>
            </a:r>
          </a:p>
          <a:p>
            <a:pPr>
              <a:lnSpc>
                <a:spcPct val="100000"/>
              </a:lnSpc>
              <a:spcBef>
                <a:spcPct val="50000"/>
              </a:spcBef>
              <a:buClr>
                <a:srgbClr val="FF6600"/>
              </a:buClr>
              <a:buSzPct val="6500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易学易用，功能强大</a:t>
            </a:r>
          </a:p>
        </p:txBody>
      </p:sp>
      <p:sp>
        <p:nvSpPr>
          <p:cNvPr id="2" name="灯片编号占位符 1"/>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18</a:t>
            </a:fld>
            <a:endParaRPr kumimoji="1" lang="en-US" altLang="zh-CN" sz="140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09794393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Verilog HDL</a:t>
            </a:r>
            <a:r>
              <a:rPr lang="zh-CN" altLang="en-US" b="1" dirty="0" smtClean="0"/>
              <a:t>描述方式</a:t>
            </a:r>
            <a:endParaRPr lang="zh-CN" altLang="en-US" b="1" dirty="0"/>
          </a:p>
        </p:txBody>
      </p:sp>
      <p:sp>
        <p:nvSpPr>
          <p:cNvPr id="4" name="灯片编号占位符 3"/>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19</a:t>
            </a:fld>
            <a:endParaRPr kumimoji="1" lang="en-US" altLang="zh-CN" sz="1400" dirty="0">
              <a:solidFill>
                <a:prstClr val="black"/>
              </a:solidFill>
              <a:latin typeface="Times New Roman" panose="02020603050405020304" pitchFamily="18" charset="0"/>
            </a:endParaRPr>
          </a:p>
        </p:txBody>
      </p:sp>
      <p:sp>
        <p:nvSpPr>
          <p:cNvPr id="5" name="文本框 4"/>
          <p:cNvSpPr txBox="1"/>
          <p:nvPr/>
        </p:nvSpPr>
        <p:spPr>
          <a:xfrm>
            <a:off x="1199456" y="1915671"/>
            <a:ext cx="3168352"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2800" b="1" dirty="0">
                <a:solidFill>
                  <a:prstClr val="black"/>
                </a:solidFill>
              </a:rPr>
              <a:t>行为型描述</a:t>
            </a:r>
            <a:endParaRPr lang="en-US" altLang="zh-CN" sz="2800" b="1" dirty="0">
              <a:solidFill>
                <a:prstClr val="black"/>
              </a:solidFill>
            </a:endParaRPr>
          </a:p>
        </p:txBody>
      </p:sp>
      <p:sp>
        <p:nvSpPr>
          <p:cNvPr id="6" name="文本框 5"/>
          <p:cNvSpPr txBox="1"/>
          <p:nvPr/>
        </p:nvSpPr>
        <p:spPr>
          <a:xfrm>
            <a:off x="6456040" y="1484784"/>
            <a:ext cx="4736050" cy="1384995"/>
          </a:xfrm>
          <a:prstGeom prst="rect">
            <a:avLst/>
          </a:prstGeom>
          <a:noFill/>
        </p:spPr>
        <p:txBody>
          <a:bodyPr wrap="square" rtlCol="0">
            <a:spAutoFit/>
          </a:bodyPr>
          <a:lstStyle/>
          <a:p>
            <a:r>
              <a:rPr lang="zh-CN" altLang="en-US" sz="2800" dirty="0">
                <a:solidFill>
                  <a:prstClr val="black"/>
                </a:solidFill>
              </a:rPr>
              <a:t>只描述行为特征，不涉及电路的实现，一种</a:t>
            </a:r>
            <a:r>
              <a:rPr lang="zh-CN" altLang="en-US" sz="2800" dirty="0">
                <a:solidFill>
                  <a:srgbClr val="FF0000"/>
                </a:solidFill>
              </a:rPr>
              <a:t>高级语言</a:t>
            </a:r>
            <a:r>
              <a:rPr lang="zh-CN" altLang="en-US" sz="2800" dirty="0">
                <a:solidFill>
                  <a:prstClr val="black"/>
                </a:solidFill>
              </a:rPr>
              <a:t>描述方式。</a:t>
            </a:r>
            <a:endParaRPr lang="en-US" altLang="zh-CN" sz="2800" dirty="0">
              <a:solidFill>
                <a:prstClr val="black"/>
              </a:solidFill>
            </a:endParaRPr>
          </a:p>
        </p:txBody>
      </p:sp>
      <p:sp>
        <p:nvSpPr>
          <p:cNvPr id="7" name="文本框 6"/>
          <p:cNvSpPr txBox="1"/>
          <p:nvPr/>
        </p:nvSpPr>
        <p:spPr>
          <a:xfrm>
            <a:off x="1199456" y="3717032"/>
            <a:ext cx="3168352"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2800" b="1" dirty="0">
                <a:solidFill>
                  <a:prstClr val="black"/>
                </a:solidFill>
              </a:rPr>
              <a:t>数据流型描述</a:t>
            </a:r>
            <a:endParaRPr lang="en-US" altLang="zh-CN" sz="2800" b="1" dirty="0">
              <a:solidFill>
                <a:prstClr val="black"/>
              </a:solidFill>
            </a:endParaRPr>
          </a:p>
        </p:txBody>
      </p:sp>
      <p:sp>
        <p:nvSpPr>
          <p:cNvPr id="8" name="文本框 7"/>
          <p:cNvSpPr txBox="1"/>
          <p:nvPr/>
        </p:nvSpPr>
        <p:spPr>
          <a:xfrm>
            <a:off x="6430490" y="3524046"/>
            <a:ext cx="4736050" cy="954107"/>
          </a:xfrm>
          <a:prstGeom prst="rect">
            <a:avLst/>
          </a:prstGeom>
          <a:noFill/>
        </p:spPr>
        <p:txBody>
          <a:bodyPr wrap="square" rtlCol="0">
            <a:spAutoFit/>
          </a:bodyPr>
          <a:lstStyle/>
          <a:p>
            <a:r>
              <a:rPr lang="zh-CN" altLang="en-US" sz="2800" dirty="0">
                <a:solidFill>
                  <a:prstClr val="black"/>
                </a:solidFill>
              </a:rPr>
              <a:t>给出逻辑方程，通过</a:t>
            </a:r>
            <a:r>
              <a:rPr lang="en-US" altLang="zh-CN" sz="2800" dirty="0">
                <a:solidFill>
                  <a:prstClr val="black"/>
                </a:solidFill>
              </a:rPr>
              <a:t>assign</a:t>
            </a:r>
            <a:r>
              <a:rPr lang="zh-CN" altLang="en-US" sz="2800" dirty="0">
                <a:solidFill>
                  <a:prstClr val="black"/>
                </a:solidFill>
              </a:rPr>
              <a:t>连续赋值实现</a:t>
            </a:r>
            <a:r>
              <a:rPr lang="zh-CN" altLang="en-US" sz="2800" dirty="0">
                <a:solidFill>
                  <a:srgbClr val="FF0000"/>
                </a:solidFill>
              </a:rPr>
              <a:t>组合逻辑功能</a:t>
            </a:r>
            <a:r>
              <a:rPr lang="zh-CN" altLang="en-US" sz="2800" dirty="0">
                <a:solidFill>
                  <a:prstClr val="black"/>
                </a:solidFill>
              </a:rPr>
              <a:t>。</a:t>
            </a:r>
            <a:endParaRPr lang="en-US" altLang="zh-CN" sz="2800" dirty="0">
              <a:solidFill>
                <a:prstClr val="black"/>
              </a:solidFill>
            </a:endParaRPr>
          </a:p>
        </p:txBody>
      </p:sp>
      <p:sp>
        <p:nvSpPr>
          <p:cNvPr id="9" name="文本框 8"/>
          <p:cNvSpPr txBox="1"/>
          <p:nvPr/>
        </p:nvSpPr>
        <p:spPr>
          <a:xfrm>
            <a:off x="1199456" y="5301208"/>
            <a:ext cx="3168352"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2800" b="1" dirty="0">
                <a:solidFill>
                  <a:prstClr val="black"/>
                </a:solidFill>
              </a:rPr>
              <a:t>结构型描述</a:t>
            </a:r>
            <a:endParaRPr lang="en-US" altLang="zh-CN" sz="2800" b="1" dirty="0">
              <a:solidFill>
                <a:prstClr val="black"/>
              </a:solidFill>
            </a:endParaRPr>
          </a:p>
        </p:txBody>
      </p:sp>
      <p:sp>
        <p:nvSpPr>
          <p:cNvPr id="10" name="文本框 9"/>
          <p:cNvSpPr txBox="1"/>
          <p:nvPr/>
        </p:nvSpPr>
        <p:spPr>
          <a:xfrm>
            <a:off x="6430490" y="4899379"/>
            <a:ext cx="4736050" cy="1384995"/>
          </a:xfrm>
          <a:prstGeom prst="rect">
            <a:avLst/>
          </a:prstGeom>
          <a:noFill/>
        </p:spPr>
        <p:txBody>
          <a:bodyPr wrap="square" rtlCol="0">
            <a:spAutoFit/>
          </a:bodyPr>
          <a:lstStyle/>
          <a:p>
            <a:r>
              <a:rPr lang="zh-CN" altLang="en-US" sz="2800" dirty="0">
                <a:solidFill>
                  <a:prstClr val="black"/>
                </a:solidFill>
              </a:rPr>
              <a:t>调用</a:t>
            </a:r>
            <a:r>
              <a:rPr lang="en-US" altLang="zh-CN" sz="2800" dirty="0">
                <a:solidFill>
                  <a:prstClr val="black"/>
                </a:solidFill>
              </a:rPr>
              <a:t>V</a:t>
            </a:r>
            <a:r>
              <a:rPr lang="en-US" altLang="zh-CN" sz="2800" dirty="0">
                <a:solidFill>
                  <a:prstClr val="black"/>
                </a:solidFill>
              </a:rPr>
              <a:t>erilog</a:t>
            </a:r>
            <a:r>
              <a:rPr lang="zh-CN" altLang="en-US" sz="2800" dirty="0">
                <a:solidFill>
                  <a:prstClr val="black"/>
                </a:solidFill>
              </a:rPr>
              <a:t>语言</a:t>
            </a:r>
            <a:r>
              <a:rPr lang="zh-CN" altLang="en-US" sz="2800" dirty="0">
                <a:solidFill>
                  <a:srgbClr val="FF0000"/>
                </a:solidFill>
              </a:rPr>
              <a:t>已定义的基元（实体）</a:t>
            </a:r>
            <a:r>
              <a:rPr lang="zh-CN" altLang="en-US" sz="2800" dirty="0">
                <a:solidFill>
                  <a:prstClr val="black"/>
                </a:solidFill>
              </a:rPr>
              <a:t>描述逻辑电路的方式。</a:t>
            </a:r>
            <a:endParaRPr lang="en-US" altLang="zh-CN" sz="2800" dirty="0">
              <a:solidFill>
                <a:prstClr val="black"/>
              </a:solidFill>
            </a:endParaRPr>
          </a:p>
        </p:txBody>
      </p:sp>
      <p:sp>
        <p:nvSpPr>
          <p:cNvPr id="11" name="右箭头 10"/>
          <p:cNvSpPr/>
          <p:nvPr/>
        </p:nvSpPr>
        <p:spPr>
          <a:xfrm>
            <a:off x="4583832" y="2076917"/>
            <a:ext cx="1224136"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右箭头 11"/>
          <p:cNvSpPr/>
          <p:nvPr/>
        </p:nvSpPr>
        <p:spPr>
          <a:xfrm>
            <a:off x="4583832" y="3847837"/>
            <a:ext cx="1224136"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右箭头 12"/>
          <p:cNvSpPr/>
          <p:nvPr/>
        </p:nvSpPr>
        <p:spPr>
          <a:xfrm>
            <a:off x="4583832" y="5432013"/>
            <a:ext cx="1224136"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7913614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主要内容</a:t>
            </a:r>
          </a:p>
        </p:txBody>
      </p:sp>
      <p:sp>
        <p:nvSpPr>
          <p:cNvPr id="4" name="灯片编号占位符 3"/>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2</a:t>
            </a:fld>
            <a:endParaRPr kumimoji="1" lang="en-US" altLang="zh-CN" sz="1400" dirty="0">
              <a:solidFill>
                <a:prstClr val="black"/>
              </a:solidFill>
              <a:latin typeface="Times New Roman" panose="02020603050405020304" pitchFamily="18" charset="0"/>
            </a:endParaRPr>
          </a:p>
        </p:txBody>
      </p:sp>
      <p:sp>
        <p:nvSpPr>
          <p:cNvPr id="5" name="内容占位符 2"/>
          <p:cNvSpPr>
            <a:spLocks noGrp="1"/>
          </p:cNvSpPr>
          <p:nvPr>
            <p:ph idx="1"/>
          </p:nvPr>
        </p:nvSpPr>
        <p:spPr>
          <a:xfrm>
            <a:off x="2423592" y="1556792"/>
            <a:ext cx="8229600" cy="4525963"/>
          </a:xfrm>
        </p:spPr>
        <p:txBody>
          <a:bodyPr/>
          <a:lstStyle/>
          <a:p>
            <a:r>
              <a:rPr lang="zh-CN" altLang="en-US" sz="3200" dirty="0" smtClean="0">
                <a:latin typeface="黑体" panose="02010609060101010101" pitchFamily="49" charset="-122"/>
                <a:ea typeface="黑体" panose="02010609060101010101" pitchFamily="49" charset="-122"/>
              </a:rPr>
              <a:t>数字系统设计</a:t>
            </a:r>
            <a:endParaRPr lang="en-US" altLang="zh-CN" sz="3200" dirty="0" smtClean="0">
              <a:latin typeface="黑体" panose="02010609060101010101" pitchFamily="49" charset="-122"/>
              <a:ea typeface="黑体" panose="02010609060101010101" pitchFamily="49" charset="-122"/>
            </a:endParaRPr>
          </a:p>
          <a:p>
            <a:r>
              <a:rPr lang="en-US" altLang="zh-CN" sz="3200" dirty="0" smtClean="0">
                <a:latin typeface="Arial Unicode MS" panose="020B0604020202020204" pitchFamily="34" charset="-122"/>
                <a:ea typeface="Arial Unicode MS" panose="020B0604020202020204" pitchFamily="34" charset="-122"/>
                <a:cs typeface="Arial Unicode MS" panose="020B0604020202020204" pitchFamily="34" charset="-122"/>
              </a:rPr>
              <a:t>Verilog</a:t>
            </a:r>
            <a:r>
              <a:rPr lang="en-US" altLang="zh-CN" sz="3200" dirty="0" smtClean="0">
                <a:latin typeface="黑体" panose="02010609060101010101" pitchFamily="49" charset="-122"/>
                <a:ea typeface="黑体" panose="02010609060101010101" pitchFamily="49" charset="-122"/>
              </a:rPr>
              <a:t> </a:t>
            </a:r>
            <a:r>
              <a:rPr lang="en-US" altLang="zh-CN" sz="3200" dirty="0" smtClean="0">
                <a:latin typeface="Arial Unicode MS" panose="020B0604020202020204" pitchFamily="34" charset="-122"/>
                <a:ea typeface="Arial Unicode MS" panose="020B0604020202020204" pitchFamily="34" charset="-122"/>
                <a:cs typeface="Arial Unicode MS" panose="020B0604020202020204" pitchFamily="34" charset="-122"/>
              </a:rPr>
              <a:t>HDL</a:t>
            </a:r>
            <a:r>
              <a:rPr lang="zh-CN" altLang="en-US" sz="3200" dirty="0">
                <a:latin typeface="黑体" panose="02010609060101010101" pitchFamily="49" charset="-122"/>
                <a:ea typeface="黑体" panose="02010609060101010101" pitchFamily="49" charset="-122"/>
              </a:rPr>
              <a:t>基本</a:t>
            </a:r>
            <a:r>
              <a:rPr lang="zh-CN" altLang="en-US" sz="3200" dirty="0" smtClean="0">
                <a:latin typeface="黑体" panose="02010609060101010101" pitchFamily="49" charset="-122"/>
                <a:ea typeface="黑体" panose="02010609060101010101" pitchFamily="49" charset="-122"/>
              </a:rPr>
              <a:t>知识</a:t>
            </a:r>
            <a:endParaRPr lang="en-US" altLang="zh-CN" sz="3200" dirty="0" smtClean="0">
              <a:latin typeface="黑体" panose="02010609060101010101" pitchFamily="49" charset="-122"/>
              <a:ea typeface="黑体" panose="02010609060101010101" pitchFamily="49" charset="-122"/>
            </a:endParaRPr>
          </a:p>
          <a:p>
            <a:r>
              <a:rPr lang="en-US" altLang="zh-CN" sz="3200" dirty="0" smtClean="0">
                <a:latin typeface="Arial Unicode MS" panose="020B0604020202020204" pitchFamily="34" charset="-122"/>
                <a:ea typeface="Arial Unicode MS" panose="020B0604020202020204" pitchFamily="34" charset="-122"/>
                <a:cs typeface="Arial Unicode MS" panose="020B0604020202020204" pitchFamily="34" charset="-122"/>
              </a:rPr>
              <a:t>Verilog HDL</a:t>
            </a:r>
            <a:r>
              <a:rPr lang="zh-CN" altLang="en-US" sz="3200" dirty="0" smtClean="0">
                <a:latin typeface="黑体" panose="02010609060101010101" pitchFamily="49" charset="-122"/>
                <a:ea typeface="黑体" panose="02010609060101010101" pitchFamily="49" charset="-122"/>
              </a:rPr>
              <a:t>语法</a:t>
            </a:r>
            <a:endParaRPr lang="en-US" altLang="zh-CN" sz="3200"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方法：</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讲义         自学         实践</a:t>
            </a:r>
            <a:endParaRPr lang="en-US" altLang="zh-CN" dirty="0" smtClean="0">
              <a:latin typeface="黑体" panose="02010609060101010101" pitchFamily="49" charset="-122"/>
              <a:ea typeface="黑体" panose="02010609060101010101" pitchFamily="49" charset="-122"/>
            </a:endParaRPr>
          </a:p>
          <a:p>
            <a:pPr>
              <a:buNone/>
            </a:pPr>
            <a:endParaRPr lang="zh-CN" altLang="en-US" dirty="0"/>
          </a:p>
        </p:txBody>
      </p:sp>
      <p:sp>
        <p:nvSpPr>
          <p:cNvPr id="6" name="右箭头 5"/>
          <p:cNvSpPr/>
          <p:nvPr/>
        </p:nvSpPr>
        <p:spPr>
          <a:xfrm>
            <a:off x="4223792" y="4271348"/>
            <a:ext cx="42862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右箭头 6"/>
          <p:cNvSpPr/>
          <p:nvPr/>
        </p:nvSpPr>
        <p:spPr>
          <a:xfrm>
            <a:off x="6324078" y="4271348"/>
            <a:ext cx="42862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092920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latin typeface="Times New Roman" panose="02020603050405020304" pitchFamily="18" charset="0"/>
                <a:cs typeface="Times New Roman" panose="02020603050405020304" pitchFamily="18" charset="0"/>
              </a:rPr>
              <a:t>Verilog</a:t>
            </a:r>
            <a:r>
              <a:rPr lang="en-US" altLang="zh-CN" dirty="0" smtClean="0">
                <a:latin typeface="Times New Roman" panose="02020603050405020304" pitchFamily="18" charset="0"/>
                <a:cs typeface="Times New Roman" panose="02020603050405020304" pitchFamily="18" charset="0"/>
              </a:rPr>
              <a:t> HDL</a:t>
            </a:r>
            <a:r>
              <a:rPr lang="zh-CN" altLang="en-US" dirty="0" smtClean="0">
                <a:latin typeface="Times New Roman" panose="02020603050405020304" pitchFamily="18" charset="0"/>
                <a:cs typeface="Times New Roman" panose="02020603050405020304" pitchFamily="18" charset="0"/>
              </a:rPr>
              <a:t>的抽象级别</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0000" lnSpcReduction="10000"/>
          </a:bodyPr>
          <a:lstStyle/>
          <a:p>
            <a:pPr>
              <a:lnSpc>
                <a:spcPct val="120000"/>
              </a:lnSpc>
              <a:spcAft>
                <a:spcPts val="0"/>
              </a:spcAft>
            </a:pPr>
            <a:r>
              <a:rPr lang="zh-CN" altLang="en-US" b="1" dirty="0" smtClean="0">
                <a:solidFill>
                  <a:schemeClr val="accent2">
                    <a:lumMod val="75000"/>
                  </a:schemeClr>
                </a:solidFill>
                <a:latin typeface="Times New Roman" panose="02020603050405020304" pitchFamily="18" charset="0"/>
                <a:cs typeface="Times New Roman" panose="02020603050405020304" pitchFamily="18" charset="0"/>
              </a:rPr>
              <a:t>行为描述语言</a:t>
            </a:r>
            <a:r>
              <a:rPr lang="en-US" altLang="zh-CN" b="1" dirty="0" smtClean="0">
                <a:solidFill>
                  <a:schemeClr val="accent2">
                    <a:lumMod val="75000"/>
                  </a:schemeClr>
                </a:solidFill>
                <a:latin typeface="Times New Roman" panose="02020603050405020304" pitchFamily="18" charset="0"/>
                <a:cs typeface="Times New Roman" panose="02020603050405020304" pitchFamily="18" charset="0"/>
              </a:rPr>
              <a:t>&amp;</a:t>
            </a:r>
            <a:r>
              <a:rPr lang="zh-CN" altLang="en-US" b="1" dirty="0" smtClean="0">
                <a:solidFill>
                  <a:schemeClr val="accent2">
                    <a:lumMod val="75000"/>
                  </a:schemeClr>
                </a:solidFill>
                <a:latin typeface="Times New Roman" panose="02020603050405020304" pitchFamily="18" charset="0"/>
                <a:cs typeface="Times New Roman" panose="02020603050405020304" pitchFamily="18" charset="0"/>
              </a:rPr>
              <a:t>结构描述语言</a:t>
            </a:r>
            <a:r>
              <a:rPr lang="zh-CN" altLang="en-US" dirty="0" smtClean="0">
                <a:latin typeface="Times New Roman" panose="02020603050405020304" pitchFamily="18" charset="0"/>
                <a:cs typeface="Times New Roman" panose="02020603050405020304" pitchFamily="18" charset="0"/>
              </a:rPr>
              <a:t> </a:t>
            </a:r>
          </a:p>
          <a:p>
            <a:pPr marL="0" indent="0" algn="just" eaLnBrk="0" hangingPunct="0">
              <a:lnSpc>
                <a:spcPct val="120000"/>
              </a:lnSpc>
              <a:spcBef>
                <a:spcPct val="0"/>
              </a:spcBef>
              <a:spcAft>
                <a:spcPts val="0"/>
              </a:spcAft>
              <a:buNone/>
            </a:pPr>
            <a:r>
              <a:rPr lang="zh-CN" altLang="en-US" sz="2400" b="1" dirty="0">
                <a:latin typeface="Times New Roman" panose="02020603050405020304" pitchFamily="18" charset="0"/>
                <a:cs typeface="Times New Roman" panose="02020603050405020304" pitchFamily="18" charset="0"/>
                <a:sym typeface="+mn-ea"/>
              </a:rPr>
              <a:t>  系统级：</a:t>
            </a:r>
            <a:endParaRPr lang="en-US" altLang="zh-CN" sz="2400" b="1" dirty="0">
              <a:latin typeface="Times New Roman" panose="02020603050405020304" pitchFamily="18" charset="0"/>
              <a:cs typeface="Times New Roman" panose="02020603050405020304" pitchFamily="18" charset="0"/>
            </a:endParaRPr>
          </a:p>
          <a:p>
            <a:pPr marL="0" indent="0" algn="just" eaLnBrk="0" hangingPunct="0">
              <a:lnSpc>
                <a:spcPct val="120000"/>
              </a:lnSpc>
              <a:spcBef>
                <a:spcPct val="0"/>
              </a:spcBef>
              <a:spcAft>
                <a:spcPts val="0"/>
              </a:spcAft>
              <a:buNone/>
            </a:pPr>
            <a:r>
              <a:rPr lang="zh-CN" altLang="en-US" sz="2400" dirty="0">
                <a:latin typeface="Times New Roman" panose="02020603050405020304" pitchFamily="18" charset="0"/>
                <a:cs typeface="Times New Roman" panose="02020603050405020304" pitchFamily="18" charset="0"/>
                <a:sym typeface="+mn-ea"/>
              </a:rPr>
              <a:t>          用高级语言结构实现设计模块的外部性能的模型；</a:t>
            </a:r>
          </a:p>
          <a:p>
            <a:pPr marL="0" indent="0" algn="just" eaLnBrk="0" hangingPunct="0">
              <a:lnSpc>
                <a:spcPct val="120000"/>
              </a:lnSpc>
              <a:spcBef>
                <a:spcPct val="0"/>
              </a:spcBef>
              <a:spcAft>
                <a:spcPts val="0"/>
              </a:spcAft>
              <a:buNone/>
              <a:defRPr/>
            </a:pPr>
            <a:r>
              <a:rPr lang="zh-CN" altLang="en-US" sz="2400" b="1" dirty="0">
                <a:latin typeface="Times New Roman" panose="02020603050405020304" pitchFamily="18" charset="0"/>
                <a:cs typeface="Times New Roman" panose="02020603050405020304" pitchFamily="18" charset="0"/>
                <a:sym typeface="+mn-ea"/>
              </a:rPr>
              <a:t>  算法级：</a:t>
            </a:r>
            <a:endParaRPr lang="en-US" altLang="zh-CN" sz="2400" b="1" dirty="0">
              <a:latin typeface="Times New Roman" panose="02020603050405020304" pitchFamily="18" charset="0"/>
              <a:cs typeface="Times New Roman" panose="02020603050405020304" pitchFamily="18" charset="0"/>
            </a:endParaRPr>
          </a:p>
          <a:p>
            <a:pPr marL="0" indent="0" algn="just" eaLnBrk="0" hangingPunct="0">
              <a:lnSpc>
                <a:spcPct val="120000"/>
              </a:lnSpc>
              <a:spcBef>
                <a:spcPct val="0"/>
              </a:spcBef>
              <a:spcAft>
                <a:spcPts val="0"/>
              </a:spcAft>
              <a:buNone/>
            </a:pPr>
            <a:r>
              <a:rPr lang="zh-CN" altLang="en-US" sz="2400" dirty="0">
                <a:latin typeface="Times New Roman" panose="02020603050405020304" pitchFamily="18" charset="0"/>
                <a:cs typeface="Times New Roman" panose="02020603050405020304" pitchFamily="18" charset="0"/>
                <a:sym typeface="+mn-ea"/>
              </a:rPr>
              <a:t>          用高级语言结构实现设计算法的模型；</a:t>
            </a:r>
            <a:endParaRPr lang="zh-CN" altLang="en-US" sz="2400" b="1" dirty="0">
              <a:latin typeface="Times New Roman" panose="02020603050405020304" pitchFamily="18" charset="0"/>
              <a:cs typeface="Times New Roman" panose="02020603050405020304" pitchFamily="18" charset="0"/>
            </a:endParaRPr>
          </a:p>
          <a:p>
            <a:pPr marL="0" indent="0" algn="just" eaLnBrk="0" hangingPunct="0">
              <a:lnSpc>
                <a:spcPct val="120000"/>
              </a:lnSpc>
              <a:spcBef>
                <a:spcPct val="0"/>
              </a:spcBef>
              <a:spcAft>
                <a:spcPts val="0"/>
              </a:spcAft>
              <a:buNone/>
              <a:defRPr/>
            </a:pPr>
            <a:r>
              <a:rPr lang="en-US" altLang="zh-CN" sz="2400" b="1" dirty="0">
                <a:latin typeface="Times New Roman" panose="02020603050405020304" pitchFamily="18" charset="0"/>
                <a:cs typeface="Times New Roman" panose="02020603050405020304" pitchFamily="18" charset="0"/>
                <a:sym typeface="+mn-ea"/>
              </a:rPr>
              <a:t>  RTL</a:t>
            </a:r>
            <a:r>
              <a:rPr lang="zh-CN" altLang="en-US" sz="2400" b="1" dirty="0">
                <a:latin typeface="Times New Roman" panose="02020603050405020304" pitchFamily="18" charset="0"/>
                <a:cs typeface="Times New Roman" panose="02020603050405020304" pitchFamily="18" charset="0"/>
                <a:sym typeface="+mn-ea"/>
              </a:rPr>
              <a:t>级（寄存器传输级）：</a:t>
            </a:r>
            <a:endParaRPr lang="en-US" altLang="zh-CN" sz="2400" b="1" dirty="0">
              <a:latin typeface="Times New Roman" panose="02020603050405020304" pitchFamily="18" charset="0"/>
              <a:cs typeface="Times New Roman" panose="02020603050405020304" pitchFamily="18" charset="0"/>
            </a:endParaRPr>
          </a:p>
          <a:p>
            <a:pPr marL="0" indent="0" algn="just" eaLnBrk="0" hangingPunct="0">
              <a:lnSpc>
                <a:spcPct val="120000"/>
              </a:lnSpc>
              <a:spcBef>
                <a:spcPct val="0"/>
              </a:spcBef>
              <a:spcAft>
                <a:spcPts val="0"/>
              </a:spcAft>
              <a:buNone/>
            </a:pPr>
            <a:r>
              <a:rPr lang="zh-CN" altLang="en-US" sz="2400" dirty="0">
                <a:latin typeface="Times New Roman" panose="02020603050405020304" pitchFamily="18" charset="0"/>
                <a:cs typeface="Times New Roman" panose="02020603050405020304" pitchFamily="18" charset="0"/>
                <a:sym typeface="+mn-ea"/>
              </a:rPr>
              <a:t>          描述数据在寄存器之间流动和如何处理这些数据的模型</a:t>
            </a:r>
            <a:r>
              <a:rPr lang="zh-CN" altLang="en-US" dirty="0">
                <a:latin typeface="Times New Roman" panose="02020603050405020304" pitchFamily="18" charset="0"/>
                <a:cs typeface="Times New Roman" panose="02020603050405020304" pitchFamily="18" charset="0"/>
                <a:sym typeface="+mn-ea"/>
              </a:rPr>
              <a:t>；</a:t>
            </a:r>
            <a:endParaRPr lang="en-US" altLang="zh-CN" b="1" dirty="0">
              <a:latin typeface="Times New Roman" panose="02020603050405020304" pitchFamily="18" charset="0"/>
              <a:cs typeface="Times New Roman" panose="02020603050405020304" pitchFamily="18" charset="0"/>
            </a:endParaRPr>
          </a:p>
          <a:p>
            <a:pPr marL="342900" indent="-342900" algn="just" eaLnBrk="0" hangingPunct="0">
              <a:lnSpc>
                <a:spcPct val="120000"/>
              </a:lnSpc>
              <a:spcBef>
                <a:spcPct val="0"/>
              </a:spcBef>
              <a:spcAft>
                <a:spcPts val="0"/>
              </a:spcAft>
            </a:pPr>
            <a:endParaRPr lang="zh-CN" altLang="en-US" b="1" dirty="0">
              <a:latin typeface="Times New Roman" panose="02020603050405020304" pitchFamily="18" charset="0"/>
              <a:cs typeface="Times New Roman" panose="02020603050405020304" pitchFamily="18" charset="0"/>
            </a:endParaRPr>
          </a:p>
          <a:p>
            <a:pPr marL="0" indent="0" algn="just" eaLnBrk="0" hangingPunct="0">
              <a:lnSpc>
                <a:spcPct val="120000"/>
              </a:lnSpc>
              <a:spcBef>
                <a:spcPct val="0"/>
              </a:spcBef>
              <a:spcAft>
                <a:spcPts val="0"/>
              </a:spcAft>
              <a:buNone/>
            </a:pPr>
            <a:r>
              <a:rPr lang="zh-CN" altLang="en-US" sz="2400" b="1" dirty="0">
                <a:latin typeface="Times New Roman" panose="02020603050405020304" pitchFamily="18" charset="0"/>
                <a:cs typeface="Times New Roman" panose="02020603050405020304" pitchFamily="18" charset="0"/>
                <a:sym typeface="+mn-ea"/>
              </a:rPr>
              <a:t>  门级：</a:t>
            </a:r>
            <a:endParaRPr lang="en-US" altLang="zh-CN" sz="2400" b="1" dirty="0">
              <a:latin typeface="Times New Roman" panose="02020603050405020304" pitchFamily="18" charset="0"/>
              <a:cs typeface="Times New Roman" panose="02020603050405020304" pitchFamily="18" charset="0"/>
            </a:endParaRPr>
          </a:p>
          <a:p>
            <a:pPr marL="0" indent="0" algn="just" eaLnBrk="0" hangingPunct="0">
              <a:lnSpc>
                <a:spcPct val="120000"/>
              </a:lnSpc>
              <a:spcBef>
                <a:spcPct val="0"/>
              </a:spcBef>
              <a:spcAft>
                <a:spcPts val="0"/>
              </a:spcAft>
              <a:buNone/>
            </a:pPr>
            <a:r>
              <a:rPr lang="zh-CN" altLang="en-US" sz="2400" dirty="0">
                <a:latin typeface="Times New Roman" panose="02020603050405020304" pitchFamily="18" charset="0"/>
                <a:cs typeface="Times New Roman" panose="02020603050405020304" pitchFamily="18" charset="0"/>
                <a:sym typeface="+mn-ea"/>
              </a:rPr>
              <a:t>          描述逻辑门以及逻辑门之间的连接的模型；</a:t>
            </a:r>
            <a:endParaRPr lang="zh-CN" altLang="en-US" sz="2400" b="1" dirty="0">
              <a:latin typeface="Times New Roman" panose="02020603050405020304" pitchFamily="18" charset="0"/>
              <a:cs typeface="Times New Roman" panose="02020603050405020304" pitchFamily="18" charset="0"/>
            </a:endParaRPr>
          </a:p>
          <a:p>
            <a:pPr marL="0" indent="0" algn="just" eaLnBrk="0" hangingPunct="0">
              <a:lnSpc>
                <a:spcPct val="120000"/>
              </a:lnSpc>
              <a:spcBef>
                <a:spcPct val="0"/>
              </a:spcBef>
              <a:spcAft>
                <a:spcPts val="0"/>
              </a:spcAft>
              <a:buNone/>
              <a:defRPr/>
            </a:pPr>
            <a:r>
              <a:rPr lang="zh-CN" altLang="en-US" sz="2400" b="1" dirty="0">
                <a:latin typeface="Times New Roman" panose="02020603050405020304" pitchFamily="18" charset="0"/>
                <a:cs typeface="Times New Roman" panose="02020603050405020304" pitchFamily="18" charset="0"/>
                <a:sym typeface="+mn-ea"/>
              </a:rPr>
              <a:t>  开关级：</a:t>
            </a:r>
            <a:endParaRPr lang="en-US" altLang="zh-CN" sz="2400" b="1" dirty="0">
              <a:latin typeface="Times New Roman" panose="02020603050405020304" pitchFamily="18" charset="0"/>
              <a:cs typeface="Times New Roman" panose="02020603050405020304" pitchFamily="18" charset="0"/>
            </a:endParaRPr>
          </a:p>
          <a:p>
            <a:pPr marL="0" indent="0" algn="just" eaLnBrk="0" hangingPunct="0">
              <a:lnSpc>
                <a:spcPct val="120000"/>
              </a:lnSpc>
              <a:spcBef>
                <a:spcPct val="0"/>
              </a:spcBef>
              <a:spcAft>
                <a:spcPts val="0"/>
              </a:spcAft>
              <a:buNone/>
            </a:pPr>
            <a:r>
              <a:rPr lang="zh-CN" altLang="en-US" sz="2400" dirty="0">
                <a:latin typeface="Times New Roman" panose="02020603050405020304" pitchFamily="18" charset="0"/>
                <a:cs typeface="Times New Roman" panose="02020603050405020304" pitchFamily="18" charset="0"/>
                <a:sym typeface="+mn-ea"/>
              </a:rPr>
              <a:t>          描述器件中三极管和存储节点以及它们之间连接的模型。</a:t>
            </a:r>
            <a:r>
              <a:rPr lang="zh-CN" altLang="en-US" dirty="0">
                <a:latin typeface="Times New Roman" panose="02020603050405020304" pitchFamily="18" charset="0"/>
                <a:cs typeface="Times New Roman" panose="02020603050405020304" pitchFamily="18" charset="0"/>
                <a:sym typeface="+mn-ea"/>
              </a:rPr>
              <a:t> </a:t>
            </a:r>
            <a:endParaRPr lang="en-US" altLang="zh-CN" dirty="0" smtClean="0">
              <a:latin typeface="Times New Roman" panose="02020603050405020304" pitchFamily="18" charset="0"/>
              <a:cs typeface="Times New Roman" panose="02020603050405020304" pitchFamily="18" charset="0"/>
            </a:endParaRPr>
          </a:p>
          <a:p>
            <a:pPr>
              <a:lnSpc>
                <a:spcPct val="100000"/>
              </a:lnSpc>
            </a:pPr>
            <a:endParaRPr lang="zh-CN" altLang="en-US"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20</a:t>
            </a:fld>
            <a:endParaRPr lang="zh-CN" altLang="en-US">
              <a:solidFill>
                <a:prstClr val="black">
                  <a:tint val="75000"/>
                </a:prstClr>
              </a:solidFill>
            </a:endParaRPr>
          </a:p>
        </p:txBody>
      </p:sp>
      <p:cxnSp>
        <p:nvCxnSpPr>
          <p:cNvPr id="61" name="直接连接符 60"/>
          <p:cNvCxnSpPr/>
          <p:nvPr/>
        </p:nvCxnSpPr>
        <p:spPr>
          <a:xfrm>
            <a:off x="662306" y="4213550"/>
            <a:ext cx="107640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55560" y="2127876"/>
            <a:ext cx="488950" cy="1938020"/>
          </a:xfrm>
          <a:prstGeom prst="rect">
            <a:avLst/>
          </a:prstGeom>
          <a:noFill/>
        </p:spPr>
        <p:txBody>
          <a:bodyPr wrap="none" rtlCol="0">
            <a:spAutoFit/>
          </a:bodyPr>
          <a:lstStyle/>
          <a:p>
            <a:r>
              <a:rPr lang="zh-CN" altLang="en-US" sz="2400" b="1" dirty="0">
                <a:solidFill>
                  <a:srgbClr val="ED7D31">
                    <a:lumMod val="75000"/>
                  </a:srgbClr>
                </a:solidFill>
                <a:latin typeface="宋体" panose="02010600030101010101" pitchFamily="2" charset="-122"/>
              </a:rPr>
              <a:t>行</a:t>
            </a:r>
            <a:endParaRPr lang="en-US" altLang="zh-CN" sz="2400" b="1" dirty="0">
              <a:solidFill>
                <a:srgbClr val="ED7D31">
                  <a:lumMod val="75000"/>
                </a:srgbClr>
              </a:solidFill>
              <a:latin typeface="宋体" panose="02010600030101010101" pitchFamily="2" charset="-122"/>
            </a:endParaRPr>
          </a:p>
          <a:p>
            <a:r>
              <a:rPr lang="zh-CN" altLang="en-US" sz="2400" b="1" dirty="0">
                <a:solidFill>
                  <a:srgbClr val="ED7D31">
                    <a:lumMod val="75000"/>
                  </a:srgbClr>
                </a:solidFill>
                <a:latin typeface="宋体" panose="02010600030101010101" pitchFamily="2" charset="-122"/>
              </a:rPr>
              <a:t>为</a:t>
            </a:r>
            <a:endParaRPr lang="en-US" altLang="zh-CN" sz="2400" b="1" dirty="0">
              <a:solidFill>
                <a:srgbClr val="ED7D31">
                  <a:lumMod val="75000"/>
                </a:srgbClr>
              </a:solidFill>
              <a:latin typeface="宋体" panose="02010600030101010101" pitchFamily="2" charset="-122"/>
            </a:endParaRPr>
          </a:p>
          <a:p>
            <a:r>
              <a:rPr lang="zh-CN" altLang="en-US" sz="2400" b="1" dirty="0">
                <a:solidFill>
                  <a:srgbClr val="ED7D31">
                    <a:lumMod val="75000"/>
                  </a:srgbClr>
                </a:solidFill>
                <a:latin typeface="宋体" panose="02010600030101010101" pitchFamily="2" charset="-122"/>
              </a:rPr>
              <a:t>级</a:t>
            </a:r>
            <a:endParaRPr lang="en-US" altLang="zh-CN" sz="2400" b="1" dirty="0">
              <a:solidFill>
                <a:srgbClr val="ED7D31">
                  <a:lumMod val="75000"/>
                </a:srgbClr>
              </a:solidFill>
              <a:latin typeface="宋体" panose="02010600030101010101" pitchFamily="2" charset="-122"/>
            </a:endParaRPr>
          </a:p>
          <a:p>
            <a:r>
              <a:rPr lang="zh-CN" altLang="en-US" sz="2400" b="1" dirty="0">
                <a:solidFill>
                  <a:srgbClr val="ED7D31">
                    <a:lumMod val="75000"/>
                  </a:srgbClr>
                </a:solidFill>
                <a:latin typeface="宋体" panose="02010600030101010101" pitchFamily="2" charset="-122"/>
              </a:rPr>
              <a:t>描</a:t>
            </a:r>
            <a:endParaRPr lang="en-US" altLang="zh-CN" sz="2400" b="1" dirty="0">
              <a:solidFill>
                <a:srgbClr val="ED7D31">
                  <a:lumMod val="75000"/>
                </a:srgbClr>
              </a:solidFill>
              <a:latin typeface="宋体" panose="02010600030101010101" pitchFamily="2" charset="-122"/>
            </a:endParaRPr>
          </a:p>
          <a:p>
            <a:r>
              <a:rPr lang="zh-CN" altLang="en-US" sz="2400" b="1" dirty="0">
                <a:solidFill>
                  <a:srgbClr val="ED7D31">
                    <a:lumMod val="75000"/>
                  </a:srgbClr>
                </a:solidFill>
                <a:latin typeface="宋体" panose="02010600030101010101" pitchFamily="2" charset="-122"/>
              </a:rPr>
              <a:t>述</a:t>
            </a:r>
          </a:p>
        </p:txBody>
      </p:sp>
      <p:sp>
        <p:nvSpPr>
          <p:cNvPr id="65" name="TextBox 64"/>
          <p:cNvSpPr txBox="1"/>
          <p:nvPr/>
        </p:nvSpPr>
        <p:spPr>
          <a:xfrm>
            <a:off x="255557" y="4438340"/>
            <a:ext cx="488950" cy="1938020"/>
          </a:xfrm>
          <a:prstGeom prst="rect">
            <a:avLst/>
          </a:prstGeom>
          <a:noFill/>
        </p:spPr>
        <p:txBody>
          <a:bodyPr wrap="none" rtlCol="0">
            <a:spAutoFit/>
          </a:bodyPr>
          <a:lstStyle/>
          <a:p>
            <a:r>
              <a:rPr lang="zh-CN" altLang="en-US" sz="2400" b="1" dirty="0">
                <a:solidFill>
                  <a:srgbClr val="ED7D31">
                    <a:lumMod val="75000"/>
                  </a:srgbClr>
                </a:solidFill>
                <a:latin typeface="宋体" panose="02010600030101010101" pitchFamily="2" charset="-122"/>
              </a:rPr>
              <a:t>结</a:t>
            </a:r>
            <a:endParaRPr lang="en-US" altLang="zh-CN" sz="2400" b="1" dirty="0">
              <a:solidFill>
                <a:srgbClr val="ED7D31">
                  <a:lumMod val="75000"/>
                </a:srgbClr>
              </a:solidFill>
              <a:latin typeface="宋体" panose="02010600030101010101" pitchFamily="2" charset="-122"/>
            </a:endParaRPr>
          </a:p>
          <a:p>
            <a:r>
              <a:rPr lang="zh-CN" altLang="en-US" sz="2400" b="1" dirty="0">
                <a:solidFill>
                  <a:srgbClr val="ED7D31">
                    <a:lumMod val="75000"/>
                  </a:srgbClr>
                </a:solidFill>
                <a:latin typeface="宋体" panose="02010600030101010101" pitchFamily="2" charset="-122"/>
              </a:rPr>
              <a:t>构</a:t>
            </a:r>
            <a:endParaRPr lang="en-US" altLang="zh-CN" sz="2400" b="1" dirty="0">
              <a:solidFill>
                <a:srgbClr val="ED7D31">
                  <a:lumMod val="75000"/>
                </a:srgbClr>
              </a:solidFill>
              <a:latin typeface="宋体" panose="02010600030101010101" pitchFamily="2" charset="-122"/>
            </a:endParaRPr>
          </a:p>
          <a:p>
            <a:r>
              <a:rPr lang="zh-CN" altLang="en-US" sz="2400" b="1" dirty="0">
                <a:solidFill>
                  <a:srgbClr val="ED7D31">
                    <a:lumMod val="75000"/>
                  </a:srgbClr>
                </a:solidFill>
                <a:latin typeface="宋体" panose="02010600030101010101" pitchFamily="2" charset="-122"/>
              </a:rPr>
              <a:t>级</a:t>
            </a:r>
            <a:endParaRPr lang="en-US" altLang="zh-CN" sz="2400" b="1" dirty="0">
              <a:solidFill>
                <a:srgbClr val="ED7D31">
                  <a:lumMod val="75000"/>
                </a:srgbClr>
              </a:solidFill>
              <a:latin typeface="宋体" panose="02010600030101010101" pitchFamily="2" charset="-122"/>
            </a:endParaRPr>
          </a:p>
          <a:p>
            <a:r>
              <a:rPr lang="zh-CN" altLang="en-US" sz="2400" b="1" dirty="0">
                <a:solidFill>
                  <a:srgbClr val="ED7D31">
                    <a:lumMod val="75000"/>
                  </a:srgbClr>
                </a:solidFill>
                <a:latin typeface="宋体" panose="02010600030101010101" pitchFamily="2" charset="-122"/>
              </a:rPr>
              <a:t>描</a:t>
            </a:r>
            <a:endParaRPr lang="en-US" altLang="zh-CN" sz="2400" b="1" dirty="0">
              <a:solidFill>
                <a:srgbClr val="ED7D31">
                  <a:lumMod val="75000"/>
                </a:srgbClr>
              </a:solidFill>
              <a:latin typeface="宋体" panose="02010600030101010101" pitchFamily="2" charset="-122"/>
            </a:endParaRPr>
          </a:p>
          <a:p>
            <a:r>
              <a:rPr lang="zh-CN" altLang="en-US" sz="2400" b="1" dirty="0">
                <a:solidFill>
                  <a:srgbClr val="ED7D31">
                    <a:lumMod val="75000"/>
                  </a:srgbClr>
                </a:solidFill>
                <a:latin typeface="宋体" panose="02010600030101010101" pitchFamily="2" charset="-122"/>
              </a:rPr>
              <a:t>述</a:t>
            </a:r>
          </a:p>
        </p:txBody>
      </p:sp>
      <p:sp>
        <p:nvSpPr>
          <p:cNvPr id="5" name="TextBox 4"/>
          <p:cNvSpPr txBox="1"/>
          <p:nvPr/>
        </p:nvSpPr>
        <p:spPr>
          <a:xfrm>
            <a:off x="9192344" y="2216468"/>
            <a:ext cx="2014220" cy="1383665"/>
          </a:xfrm>
          <a:prstGeom prst="rect">
            <a:avLst/>
          </a:prstGeom>
          <a:noFill/>
        </p:spPr>
        <p:txBody>
          <a:bodyPr wrap="square" rtlCol="0">
            <a:spAutoFit/>
          </a:bodyPr>
          <a:lstStyle/>
          <a:p>
            <a:r>
              <a:rPr lang="zh-CN" altLang="en-US" sz="2800" b="1" dirty="0">
                <a:solidFill>
                  <a:prstClr val="black"/>
                </a:solidFill>
              </a:rPr>
              <a:t>侧重对模块</a:t>
            </a:r>
            <a:r>
              <a:rPr lang="zh-CN" altLang="en-US" sz="2800" b="1" dirty="0">
                <a:solidFill>
                  <a:srgbClr val="ED7D31">
                    <a:lumMod val="75000"/>
                  </a:srgbClr>
                </a:solidFill>
              </a:rPr>
              <a:t>行为功能</a:t>
            </a:r>
          </a:p>
          <a:p>
            <a:r>
              <a:rPr lang="zh-CN" altLang="en-US" sz="2800" b="1" dirty="0">
                <a:solidFill>
                  <a:prstClr val="black"/>
                </a:solidFill>
              </a:rPr>
              <a:t>的抽象描述</a:t>
            </a:r>
          </a:p>
        </p:txBody>
      </p:sp>
      <p:sp>
        <p:nvSpPr>
          <p:cNvPr id="14" name="TextBox 13"/>
          <p:cNvSpPr txBox="1"/>
          <p:nvPr/>
        </p:nvSpPr>
        <p:spPr>
          <a:xfrm>
            <a:off x="9192260" y="4716145"/>
            <a:ext cx="2437765" cy="1383665"/>
          </a:xfrm>
          <a:prstGeom prst="rect">
            <a:avLst/>
          </a:prstGeom>
          <a:noFill/>
        </p:spPr>
        <p:txBody>
          <a:bodyPr wrap="square" rtlCol="0">
            <a:spAutoFit/>
          </a:bodyPr>
          <a:lstStyle/>
          <a:p>
            <a:r>
              <a:rPr lang="zh-CN" altLang="en-US" sz="2800" b="1" dirty="0">
                <a:solidFill>
                  <a:prstClr val="black"/>
                </a:solidFill>
              </a:rPr>
              <a:t>侧重对模块</a:t>
            </a:r>
          </a:p>
          <a:p>
            <a:r>
              <a:rPr lang="zh-CN" altLang="en-US" sz="2800" b="1" dirty="0">
                <a:solidFill>
                  <a:srgbClr val="ED7D31">
                    <a:lumMod val="75000"/>
                  </a:srgbClr>
                </a:solidFill>
              </a:rPr>
              <a:t>内部结构实现</a:t>
            </a:r>
            <a:r>
              <a:rPr lang="zh-CN" altLang="en-US" sz="2800" b="1" dirty="0">
                <a:solidFill>
                  <a:prstClr val="black"/>
                </a:solidFill>
              </a:rPr>
              <a:t>的具体描述</a:t>
            </a:r>
          </a:p>
        </p:txBody>
      </p:sp>
    </p:spTree>
    <p:extLst>
      <p:ext uri="{BB962C8B-B14F-4D97-AF65-F5344CB8AC3E}">
        <p14:creationId xmlns:p14="http://schemas.microsoft.com/office/powerpoint/2010/main" val="1104892034"/>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p:cTn id="17" dur="500" fill="hold"/>
                                        <p:tgtEl>
                                          <p:spTgt spid="62"/>
                                        </p:tgtEl>
                                        <p:attrNameLst>
                                          <p:attrName>ppt_w</p:attrName>
                                        </p:attrNameLst>
                                      </p:cBhvr>
                                      <p:tavLst>
                                        <p:tav tm="0">
                                          <p:val>
                                            <p:fltVal val="0"/>
                                          </p:val>
                                        </p:tav>
                                        <p:tav tm="100000">
                                          <p:val>
                                            <p:strVal val="#ppt_w"/>
                                          </p:val>
                                        </p:tav>
                                      </p:tavLst>
                                    </p:anim>
                                    <p:anim calcmode="lin" valueType="num">
                                      <p:cBhvr>
                                        <p:cTn id="18" dur="500" fill="hold"/>
                                        <p:tgtEl>
                                          <p:spTgt spid="6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 calcmode="lin" valueType="num">
                                      <p:cBhvr>
                                        <p:cTn id="27" dur="500" fill="hold"/>
                                        <p:tgtEl>
                                          <p:spTgt spid="65"/>
                                        </p:tgtEl>
                                        <p:attrNameLst>
                                          <p:attrName>ppt_w</p:attrName>
                                        </p:attrNameLst>
                                      </p:cBhvr>
                                      <p:tavLst>
                                        <p:tav tm="0">
                                          <p:val>
                                            <p:fltVal val="0"/>
                                          </p:val>
                                        </p:tav>
                                        <p:tav tm="100000">
                                          <p:val>
                                            <p:strVal val="#ppt_w"/>
                                          </p:val>
                                        </p:tav>
                                      </p:tavLst>
                                    </p:anim>
                                    <p:anim calcmode="lin" valueType="num">
                                      <p:cBhvr>
                                        <p:cTn id="28" dur="500" fill="hold"/>
                                        <p:tgtEl>
                                          <p:spTgt spid="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5" grpId="0"/>
      <p:bldP spid="5"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283335"/>
            <a:ext cx="10882808" cy="4740910"/>
          </a:xfr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在行为级模型中，逻辑功能描述采用高级语言结构，如</a:t>
            </a:r>
            <a:r>
              <a:rPr kumimoji="0" lang="en-US" altLang="zh-CN"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while</a:t>
            </a:r>
            <a:r>
              <a:rPr kumimoji="0" lang="zh-CN" altLang="en-US"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wait</a:t>
            </a:r>
            <a:r>
              <a:rPr kumimoji="0" lang="zh-CN" altLang="en-US"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if</a:t>
            </a:r>
            <a:r>
              <a:rPr kumimoji="0" lang="zh-CN" altLang="en-US"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case</a:t>
            </a:r>
            <a:r>
              <a:rPr kumimoji="0" lang="zh-CN" altLang="en-US"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RTL</a:t>
            </a:r>
            <a:r>
              <a:rPr kumimoji="0" lang="zh-CN" altLang="en-US"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模块是可综合的，它是行为模块的一个子集合。</a:t>
            </a:r>
            <a:endParaRPr kumimoji="0" lang="en-US" altLang="zh-CN"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行为级</a:t>
            </a:r>
            <a:r>
              <a:rPr kumimoji="0" lang="en-US" altLang="zh-CN" sz="3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Verilog</a:t>
            </a:r>
          </a:p>
        </p:txBody>
      </p:sp>
      <p:sp>
        <p:nvSpPr>
          <p:cNvPr id="37893" name="Text Box 5"/>
          <p:cNvSpPr txBox="1">
            <a:spLocks noChangeArrowheads="1"/>
          </p:cNvSpPr>
          <p:nvPr/>
        </p:nvSpPr>
        <p:spPr bwMode="auto">
          <a:xfrm>
            <a:off x="403225" y="3655695"/>
            <a:ext cx="7709535" cy="2768600"/>
          </a:xfrm>
          <a:prstGeom prst="rect">
            <a:avLst/>
          </a:prstGeom>
          <a:solidFill>
            <a:srgbClr val="FFFFCC"/>
          </a:solidFill>
          <a:ln w="9525">
            <a:noFill/>
            <a:miter lim="800000"/>
          </a:ln>
          <a:effectLst/>
        </p:spPr>
        <p:txBody>
          <a:bodyPr wrap="square">
            <a:spAutoFit/>
          </a:bodyPr>
          <a:lstStyle/>
          <a:p>
            <a:pPr>
              <a:spcBef>
                <a:spcPct val="10000"/>
              </a:spcBef>
            </a:pPr>
            <a:r>
              <a:rPr lang="en-US" altLang="zh-CN" sz="2000" b="1" dirty="0">
                <a:solidFill>
                  <a:prstClr val="black"/>
                </a:solidFill>
                <a:latin typeface="Courier-Bold" charset="0"/>
              </a:rPr>
              <a:t>module muxtwo (out, a, b, sl);  //</a:t>
            </a:r>
            <a:r>
              <a:rPr lang="zh-CN" altLang="en-US" sz="2000" b="1" dirty="0">
                <a:solidFill>
                  <a:prstClr val="black"/>
                </a:solidFill>
                <a:latin typeface="Courier-Bold" charset="0"/>
              </a:rPr>
              <a:t>二选一多路选择器</a:t>
            </a:r>
            <a:endParaRPr lang="en-US" altLang="zh-CN" sz="2000" b="1" dirty="0">
              <a:solidFill>
                <a:prstClr val="black"/>
              </a:solidFill>
              <a:latin typeface="Courier-Bold" charset="0"/>
            </a:endParaRPr>
          </a:p>
          <a:p>
            <a:pPr>
              <a:spcBef>
                <a:spcPct val="10000"/>
              </a:spcBef>
            </a:pPr>
            <a:r>
              <a:rPr lang="en-US" altLang="zh-CN" sz="2000" b="1" dirty="0">
                <a:solidFill>
                  <a:prstClr val="black"/>
                </a:solidFill>
                <a:latin typeface="Courier-Bold" charset="0"/>
              </a:rPr>
              <a:t>   input a, b, </a:t>
            </a:r>
            <a:r>
              <a:rPr lang="en-US" altLang="zh-CN" sz="2000" b="1" dirty="0" err="1">
                <a:solidFill>
                  <a:prstClr val="black"/>
                </a:solidFill>
                <a:latin typeface="Courier-Bold" charset="0"/>
              </a:rPr>
              <a:t>sl</a:t>
            </a:r>
            <a:r>
              <a:rPr lang="en-US" altLang="zh-CN" sz="2000" b="1" dirty="0">
                <a:solidFill>
                  <a:prstClr val="black"/>
                </a:solidFill>
                <a:latin typeface="Courier-Bold" charset="0"/>
              </a:rPr>
              <a:t>;     //</a:t>
            </a:r>
            <a:r>
              <a:rPr lang="zh-CN" altLang="en-US" sz="2000" b="1" dirty="0">
                <a:solidFill>
                  <a:prstClr val="black"/>
                </a:solidFill>
                <a:latin typeface="Courier-Bold" charset="0"/>
              </a:rPr>
              <a:t>输入信号名</a:t>
            </a:r>
            <a:endParaRPr lang="en-US" altLang="zh-CN" sz="2000" b="1" dirty="0">
              <a:solidFill>
                <a:prstClr val="black"/>
              </a:solidFill>
              <a:latin typeface="Courier-Bold" charset="0"/>
            </a:endParaRPr>
          </a:p>
          <a:p>
            <a:pPr>
              <a:spcBef>
                <a:spcPct val="10000"/>
              </a:spcBef>
            </a:pPr>
            <a:r>
              <a:rPr lang="en-US" altLang="zh-CN" sz="2000" b="1" dirty="0">
                <a:solidFill>
                  <a:prstClr val="black"/>
                </a:solidFill>
                <a:latin typeface="Courier-Bold" charset="0"/>
              </a:rPr>
              <a:t>   output out;        //</a:t>
            </a:r>
            <a:r>
              <a:rPr lang="zh-CN" altLang="en-US" sz="2000" b="1" dirty="0">
                <a:solidFill>
                  <a:prstClr val="black"/>
                </a:solidFill>
                <a:latin typeface="Courier-Bold" charset="0"/>
              </a:rPr>
              <a:t>输出信号名</a:t>
            </a:r>
            <a:endParaRPr lang="en-US" altLang="zh-CN" sz="2000" b="1" dirty="0">
              <a:solidFill>
                <a:prstClr val="black"/>
              </a:solidFill>
              <a:latin typeface="Courier-Bold" charset="0"/>
            </a:endParaRPr>
          </a:p>
          <a:p>
            <a:pPr>
              <a:spcBef>
                <a:spcPct val="10000"/>
              </a:spcBef>
            </a:pPr>
            <a:r>
              <a:rPr lang="en-US" altLang="zh-CN" sz="2000" b="1" dirty="0">
                <a:solidFill>
                  <a:prstClr val="black"/>
                </a:solidFill>
                <a:latin typeface="Courier-Bold" charset="0"/>
              </a:rPr>
              <a:t>   </a:t>
            </a:r>
            <a:r>
              <a:rPr lang="en-US" altLang="zh-CN" sz="2000" b="1" dirty="0" err="1">
                <a:solidFill>
                  <a:prstClr val="black"/>
                </a:solidFill>
                <a:latin typeface="Courier-Bold" charset="0"/>
              </a:rPr>
              <a:t>reg</a:t>
            </a:r>
            <a:r>
              <a:rPr lang="en-US" altLang="zh-CN" sz="2000" b="1" dirty="0">
                <a:solidFill>
                  <a:prstClr val="black"/>
                </a:solidFill>
                <a:latin typeface="Courier-Bold" charset="0"/>
              </a:rPr>
              <a:t> out;</a:t>
            </a:r>
          </a:p>
          <a:p>
            <a:pPr>
              <a:spcBef>
                <a:spcPct val="10000"/>
              </a:spcBef>
            </a:pPr>
            <a:r>
              <a:rPr lang="en-US" altLang="zh-CN" sz="2000" b="1" dirty="0">
                <a:solidFill>
                  <a:prstClr val="black"/>
                </a:solidFill>
                <a:latin typeface="Courier-Bold" charset="0"/>
              </a:rPr>
              <a:t>     always @( sl or a or b)</a:t>
            </a:r>
          </a:p>
          <a:p>
            <a:pPr>
              <a:spcBef>
                <a:spcPct val="10000"/>
              </a:spcBef>
            </a:pPr>
            <a:r>
              <a:rPr lang="en-US" altLang="zh-CN" sz="2000" b="1" dirty="0">
                <a:solidFill>
                  <a:prstClr val="black"/>
                </a:solidFill>
                <a:latin typeface="Courier-Bold" charset="0"/>
              </a:rPr>
              <a:t>       if (! sl) out = a; //</a:t>
            </a:r>
            <a:r>
              <a:rPr lang="zh-CN" altLang="en-US" sz="2000" b="1" dirty="0">
                <a:solidFill>
                  <a:prstClr val="black"/>
                </a:solidFill>
                <a:latin typeface="Courier-Bold" charset="0"/>
              </a:rPr>
              <a:t>控制信号</a:t>
            </a:r>
            <a:r>
              <a:rPr lang="en-US" altLang="zh-CN" sz="2000" b="1" dirty="0" err="1">
                <a:solidFill>
                  <a:prstClr val="black"/>
                </a:solidFill>
                <a:latin typeface="Courier-Bold" charset="0"/>
              </a:rPr>
              <a:t>sl</a:t>
            </a:r>
            <a:r>
              <a:rPr lang="zh-CN" altLang="en-US" sz="2000" b="1" dirty="0">
                <a:solidFill>
                  <a:prstClr val="black"/>
                </a:solidFill>
                <a:latin typeface="Courier-Bold" charset="0"/>
              </a:rPr>
              <a:t>为非，输出与输入信号</a:t>
            </a:r>
            <a:r>
              <a:rPr lang="en-US" altLang="zh-CN" sz="2000" b="1" dirty="0">
                <a:solidFill>
                  <a:prstClr val="black"/>
                </a:solidFill>
                <a:latin typeface="Courier-Bold" charset="0"/>
              </a:rPr>
              <a:t>a</a:t>
            </a:r>
            <a:r>
              <a:rPr lang="zh-CN" altLang="en-US" sz="2000" b="1" dirty="0">
                <a:solidFill>
                  <a:prstClr val="black"/>
                </a:solidFill>
                <a:latin typeface="Courier-Bold" charset="0"/>
              </a:rPr>
              <a:t>一致</a:t>
            </a:r>
            <a:endParaRPr lang="en-US" altLang="zh-CN" sz="2000" b="1" dirty="0">
              <a:solidFill>
                <a:prstClr val="black"/>
              </a:solidFill>
              <a:latin typeface="Courier-Bold" charset="0"/>
            </a:endParaRPr>
          </a:p>
          <a:p>
            <a:pPr>
              <a:spcBef>
                <a:spcPct val="10000"/>
              </a:spcBef>
            </a:pPr>
            <a:r>
              <a:rPr lang="en-US" altLang="zh-CN" sz="2000" b="1" dirty="0">
                <a:solidFill>
                  <a:prstClr val="black"/>
                </a:solidFill>
                <a:latin typeface="Courier-Bold" charset="0"/>
              </a:rPr>
              <a:t>       else out = b;  	//</a:t>
            </a:r>
            <a:r>
              <a:rPr lang="zh-CN" altLang="en-US" sz="2000" b="1" dirty="0">
                <a:solidFill>
                  <a:prstClr val="black"/>
                </a:solidFill>
                <a:latin typeface="Courier-Bold" charset="0"/>
              </a:rPr>
              <a:t>控制信号</a:t>
            </a:r>
            <a:r>
              <a:rPr lang="en-US" altLang="zh-CN" sz="2000" b="1" dirty="0">
                <a:solidFill>
                  <a:prstClr val="black"/>
                </a:solidFill>
                <a:latin typeface="Courier-Bold" charset="0"/>
              </a:rPr>
              <a:t>sl</a:t>
            </a:r>
            <a:r>
              <a:rPr lang="zh-CN" altLang="en-US" sz="2000" b="1" dirty="0">
                <a:solidFill>
                  <a:prstClr val="black"/>
                </a:solidFill>
                <a:latin typeface="Courier-Bold" charset="0"/>
              </a:rPr>
              <a:t>为非，输出与输入信号</a:t>
            </a:r>
            <a:r>
              <a:rPr lang="en-US" altLang="zh-CN" sz="2000" b="1" dirty="0">
                <a:solidFill>
                  <a:prstClr val="black"/>
                </a:solidFill>
                <a:latin typeface="Courier-Bold" charset="0"/>
              </a:rPr>
              <a:t>b</a:t>
            </a:r>
            <a:r>
              <a:rPr lang="zh-CN" altLang="en-US" sz="2000" b="1" dirty="0">
                <a:solidFill>
                  <a:prstClr val="black"/>
                </a:solidFill>
                <a:latin typeface="Courier-Bold" charset="0"/>
              </a:rPr>
              <a:t>一致</a:t>
            </a:r>
            <a:endParaRPr lang="en-US" altLang="zh-CN" sz="2000" b="1" dirty="0">
              <a:solidFill>
                <a:prstClr val="black"/>
              </a:solidFill>
              <a:latin typeface="Courier-Bold" charset="0"/>
            </a:endParaRPr>
          </a:p>
          <a:p>
            <a:pPr>
              <a:spcBef>
                <a:spcPct val="10000"/>
              </a:spcBef>
            </a:pPr>
            <a:r>
              <a:rPr lang="en-US" altLang="zh-CN" sz="2000" b="1" dirty="0" err="1">
                <a:solidFill>
                  <a:prstClr val="black"/>
                </a:solidFill>
                <a:latin typeface="Courier-Bold" charset="0"/>
              </a:rPr>
              <a:t>endmodule</a:t>
            </a:r>
          </a:p>
        </p:txBody>
      </p:sp>
      <p:grpSp>
        <p:nvGrpSpPr>
          <p:cNvPr id="29" name="组合 28"/>
          <p:cNvGrpSpPr/>
          <p:nvPr/>
        </p:nvGrpSpPr>
        <p:grpSpPr>
          <a:xfrm>
            <a:off x="8216994" y="3583576"/>
            <a:ext cx="3356610" cy="2501265"/>
            <a:chOff x="5787086" y="2785424"/>
            <a:chExt cx="3356610" cy="2501265"/>
          </a:xfrm>
        </p:grpSpPr>
        <p:sp>
          <p:nvSpPr>
            <p:cNvPr id="8" name="矩形 7"/>
            <p:cNvSpPr/>
            <p:nvPr/>
          </p:nvSpPr>
          <p:spPr>
            <a:xfrm>
              <a:off x="5787086" y="4786309"/>
              <a:ext cx="3356610" cy="500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black"/>
                  </a:solidFill>
                </a:rPr>
                <a:t>二选一多路选择器</a:t>
              </a:r>
            </a:p>
          </p:txBody>
        </p:sp>
        <p:grpSp>
          <p:nvGrpSpPr>
            <p:cNvPr id="28" name="组合 27"/>
            <p:cNvGrpSpPr/>
            <p:nvPr/>
          </p:nvGrpSpPr>
          <p:grpSpPr>
            <a:xfrm>
              <a:off x="5847411" y="2785424"/>
              <a:ext cx="2830205" cy="2153536"/>
              <a:chOff x="5847411" y="2785424"/>
              <a:chExt cx="2830205" cy="2153536"/>
            </a:xfrm>
          </p:grpSpPr>
          <p:sp>
            <p:nvSpPr>
              <p:cNvPr id="9" name="梯形 8"/>
              <p:cNvSpPr/>
              <p:nvPr/>
            </p:nvSpPr>
            <p:spPr>
              <a:xfrm rot="5400000">
                <a:off x="6482966" y="3018231"/>
                <a:ext cx="1321601" cy="857257"/>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cxnSp>
            <p:nvCxnSpPr>
              <p:cNvPr id="11" name="直接连接符 10"/>
              <p:cNvCxnSpPr/>
              <p:nvPr/>
            </p:nvCxnSpPr>
            <p:spPr>
              <a:xfrm rot="10800000">
                <a:off x="6286512" y="3141660"/>
                <a:ext cx="42862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a:off x="6286512" y="3786190"/>
                <a:ext cx="42862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6930248" y="4214024"/>
                <a:ext cx="427834"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a:off x="7572396" y="3429000"/>
                <a:ext cx="42862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847411" y="2785424"/>
                <a:ext cx="353060" cy="521970"/>
              </a:xfrm>
              <a:prstGeom prst="rect">
                <a:avLst/>
              </a:prstGeom>
              <a:noFill/>
            </p:spPr>
            <p:txBody>
              <a:bodyPr wrap="none" rtlCol="0">
                <a:spAutoFit/>
              </a:bodyPr>
              <a:lstStyle/>
              <a:p>
                <a:r>
                  <a:rPr lang="en-US" altLang="zh-CN" sz="2800" dirty="0">
                    <a:solidFill>
                      <a:prstClr val="black"/>
                    </a:solidFill>
                  </a:rPr>
                  <a:t>a</a:t>
                </a:r>
              </a:p>
            </p:txBody>
          </p:sp>
          <p:sp>
            <p:nvSpPr>
              <p:cNvPr id="25" name="TextBox 24"/>
              <p:cNvSpPr txBox="1"/>
              <p:nvPr/>
            </p:nvSpPr>
            <p:spPr>
              <a:xfrm>
                <a:off x="5856933" y="3500121"/>
                <a:ext cx="369570" cy="521970"/>
              </a:xfrm>
              <a:prstGeom prst="rect">
                <a:avLst/>
              </a:prstGeom>
              <a:noFill/>
            </p:spPr>
            <p:txBody>
              <a:bodyPr wrap="none" rtlCol="0">
                <a:spAutoFit/>
              </a:bodyPr>
              <a:lstStyle/>
              <a:p>
                <a:r>
                  <a:rPr lang="en-US" altLang="zh-CN" sz="2800" dirty="0">
                    <a:solidFill>
                      <a:prstClr val="black"/>
                    </a:solidFill>
                  </a:rPr>
                  <a:t>b</a:t>
                </a:r>
              </a:p>
            </p:txBody>
          </p:sp>
          <p:sp>
            <p:nvSpPr>
              <p:cNvPr id="26" name="TextBox 25"/>
              <p:cNvSpPr txBox="1"/>
              <p:nvPr/>
            </p:nvSpPr>
            <p:spPr>
              <a:xfrm>
                <a:off x="8001341" y="3142931"/>
                <a:ext cx="676275" cy="521970"/>
              </a:xfrm>
              <a:prstGeom prst="rect">
                <a:avLst/>
              </a:prstGeom>
              <a:noFill/>
            </p:spPr>
            <p:txBody>
              <a:bodyPr wrap="none" rtlCol="0">
                <a:spAutoFit/>
              </a:bodyPr>
              <a:lstStyle/>
              <a:p>
                <a:r>
                  <a:rPr lang="en-US" altLang="zh-CN" sz="2800" dirty="0">
                    <a:solidFill>
                      <a:prstClr val="black"/>
                    </a:solidFill>
                  </a:rPr>
                  <a:t>out</a:t>
                </a:r>
              </a:p>
            </p:txBody>
          </p:sp>
          <p:sp>
            <p:nvSpPr>
              <p:cNvPr id="27" name="TextBox 26"/>
              <p:cNvSpPr txBox="1"/>
              <p:nvPr/>
            </p:nvSpPr>
            <p:spPr>
              <a:xfrm>
                <a:off x="7000892" y="4416990"/>
                <a:ext cx="403860" cy="521970"/>
              </a:xfrm>
              <a:prstGeom prst="rect">
                <a:avLst/>
              </a:prstGeom>
              <a:noFill/>
            </p:spPr>
            <p:txBody>
              <a:bodyPr wrap="none" rtlCol="0">
                <a:spAutoFit/>
              </a:bodyPr>
              <a:lstStyle/>
              <a:p>
                <a:r>
                  <a:rPr lang="en-US" altLang="zh-CN" sz="2800" dirty="0">
                    <a:solidFill>
                      <a:prstClr val="black"/>
                    </a:solidFill>
                  </a:rPr>
                  <a:t>sl</a:t>
                </a:r>
              </a:p>
            </p:txBody>
          </p:sp>
        </p:grpSp>
      </p:grpSp>
      <p:sp>
        <p:nvSpPr>
          <p:cNvPr id="32" name="标题 31"/>
          <p:cNvSpPr>
            <a:spLocks noGrp="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行为级</a:t>
            </a:r>
            <a:r>
              <a:rPr lang="en-US" altLang="zh-CN" dirty="0" err="1">
                <a:latin typeface="Times New Roman" panose="02020603050405020304" pitchFamily="18" charset="0"/>
                <a:cs typeface="Times New Roman" panose="02020603050405020304" pitchFamily="18" charset="0"/>
              </a:rPr>
              <a:t>Verilog</a:t>
            </a:r>
            <a:r>
              <a:rPr lang="en-US" altLang="zh-CN" dirty="0">
                <a:latin typeface="Times New Roman" panose="02020603050405020304" pitchFamily="18" charset="0"/>
                <a:cs typeface="Times New Roman" panose="02020603050405020304" pitchFamily="18" charset="0"/>
              </a:rPr>
              <a:t> HDL</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21</a:t>
            </a:fld>
            <a:endParaRPr lang="zh-CN" altLang="en-US">
              <a:solidFill>
                <a:prstClr val="black">
                  <a:tint val="75000"/>
                </a:prstClr>
              </a:solidFill>
            </a:endParaRPr>
          </a:p>
        </p:txBody>
      </p:sp>
    </p:spTree>
    <p:extLst>
      <p:ext uri="{BB962C8B-B14F-4D97-AF65-F5344CB8AC3E}">
        <p14:creationId xmlns:p14="http://schemas.microsoft.com/office/powerpoint/2010/main" val="3333607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4400" dirty="0">
                <a:latin typeface="Times New Roman" panose="02020603050405020304" pitchFamily="18" charset="0"/>
                <a:ea typeface="+mj-ea"/>
                <a:cs typeface="Times New Roman" panose="02020603050405020304" pitchFamily="18" charset="0"/>
              </a:rPr>
              <a:t>结构级</a:t>
            </a:r>
            <a:r>
              <a:rPr lang="en-US" altLang="zh-CN" sz="4400" dirty="0">
                <a:latin typeface="Times New Roman" panose="02020603050405020304" pitchFamily="18" charset="0"/>
                <a:cs typeface="Times New Roman" panose="02020603050405020304" pitchFamily="18" charset="0"/>
              </a:rPr>
              <a:t>Verilog HDL</a:t>
            </a:r>
            <a:endParaRPr lang="zh-CN" altLang="en-US" dirty="0">
              <a:latin typeface="Times New Roman" panose="02020603050405020304" pitchFamily="18" charset="0"/>
              <a:cs typeface="Times New Roman" panose="02020603050405020304" pitchFamily="18" charset="0"/>
            </a:endParaRPr>
          </a:p>
        </p:txBody>
      </p:sp>
      <p:sp>
        <p:nvSpPr>
          <p:cNvPr id="39939" name="Rectangle 3"/>
          <p:cNvSpPr>
            <a:spLocks noGrp="1" noChangeArrowheads="1"/>
          </p:cNvSpPr>
          <p:nvPr>
            <p:ph idx="1"/>
          </p:nvPr>
        </p:nvSpPr>
        <p:spPr/>
        <p:txBody>
          <a:bodyPr>
            <a:normAutofit/>
          </a:bodyPr>
          <a:lstStyle/>
          <a:p>
            <a:pPr marL="342900" indent="-342900">
              <a:lnSpc>
                <a:spcPct val="120000"/>
              </a:lnSpc>
              <a:spcBef>
                <a:spcPct val="20000"/>
              </a:spcBef>
              <a:defRPr/>
            </a:pP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Verilog</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内部带有描述基本逻辑功能的基本单元</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(primitive)</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，如</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and</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门。</a:t>
            </a:r>
          </a:p>
          <a:p>
            <a:pPr marL="342900" indent="-342900">
              <a:lnSpc>
                <a:spcPct val="120000"/>
              </a:lnSpc>
              <a:spcBef>
                <a:spcPct val="20000"/>
              </a:spcBef>
              <a:defRPr/>
            </a:pP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综合产生的结果网表通常是结构级的。</a:t>
            </a:r>
            <a:endPar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20000"/>
              </a:lnSpc>
              <a:spcBef>
                <a:spcPct val="20000"/>
              </a:spcBef>
              <a:defRPr/>
            </a:pP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结构级</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Verilog</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适合开发小规模元件</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22</a:t>
            </a:fld>
            <a:endParaRPr lang="zh-CN" altLang="en-US">
              <a:solidFill>
                <a:prstClr val="black">
                  <a:tint val="75000"/>
                </a:prstClr>
              </a:solidFill>
            </a:endParaRPr>
          </a:p>
        </p:txBody>
      </p:sp>
      <p:sp>
        <p:nvSpPr>
          <p:cNvPr id="39941" name="Text Box 5"/>
          <p:cNvSpPr txBox="1">
            <a:spLocks noChangeArrowheads="1"/>
          </p:cNvSpPr>
          <p:nvPr/>
        </p:nvSpPr>
        <p:spPr bwMode="auto">
          <a:xfrm>
            <a:off x="235585" y="3225165"/>
            <a:ext cx="7390765" cy="3169920"/>
          </a:xfrm>
          <a:prstGeom prst="rect">
            <a:avLst/>
          </a:prstGeom>
          <a:solidFill>
            <a:srgbClr val="FFFFCC"/>
          </a:solidFill>
          <a:ln w="9525">
            <a:noFill/>
            <a:miter lim="800000"/>
          </a:ln>
          <a:effectLst/>
        </p:spPr>
        <p:txBody>
          <a:bodyPr wrap="square">
            <a:spAutoFit/>
          </a:bodyPr>
          <a:lstStyle/>
          <a:p>
            <a:pPr>
              <a:spcBef>
                <a:spcPct val="10000"/>
              </a:spcBef>
            </a:pPr>
            <a:r>
              <a:rPr lang="en-US" altLang="zh-CN" sz="2300" b="1" dirty="0">
                <a:solidFill>
                  <a:prstClr val="black"/>
                </a:solidFill>
                <a:latin typeface="Courier-Bold" charset="0"/>
              </a:rPr>
              <a:t>module muxtwo (out, a, b, sl);//</a:t>
            </a:r>
            <a:r>
              <a:rPr lang="zh-CN" altLang="en-US" sz="2300" b="1" dirty="0">
                <a:solidFill>
                  <a:prstClr val="black"/>
                </a:solidFill>
                <a:latin typeface="Courier-Bold" charset="0"/>
              </a:rPr>
              <a:t>二选一多路选择器</a:t>
            </a:r>
            <a:endParaRPr lang="en-US" altLang="zh-CN" sz="2300" b="1" dirty="0">
              <a:solidFill>
                <a:prstClr val="black"/>
              </a:solidFill>
              <a:latin typeface="Courier-Bold" charset="0"/>
            </a:endParaRPr>
          </a:p>
          <a:p>
            <a:pPr>
              <a:spcBef>
                <a:spcPct val="10000"/>
              </a:spcBef>
            </a:pPr>
            <a:r>
              <a:rPr lang="en-US" altLang="zh-CN" sz="2300" b="1" dirty="0">
                <a:solidFill>
                  <a:prstClr val="black"/>
                </a:solidFill>
                <a:latin typeface="Courier-Bold" charset="0"/>
              </a:rPr>
              <a:t>  input a, b, sl;</a:t>
            </a:r>
          </a:p>
          <a:p>
            <a:pPr>
              <a:spcBef>
                <a:spcPct val="10000"/>
              </a:spcBef>
            </a:pPr>
            <a:r>
              <a:rPr lang="en-US" altLang="zh-CN" sz="2300" b="1" dirty="0">
                <a:solidFill>
                  <a:prstClr val="black"/>
                </a:solidFill>
                <a:latin typeface="Courier-Bold" charset="0"/>
              </a:rPr>
              <a:t>  output out;</a:t>
            </a:r>
          </a:p>
          <a:p>
            <a:pPr>
              <a:spcBef>
                <a:spcPct val="10000"/>
              </a:spcBef>
            </a:pPr>
            <a:r>
              <a:rPr lang="en-US" altLang="zh-CN" sz="2300" b="1" dirty="0">
                <a:solidFill>
                  <a:prstClr val="black"/>
                </a:solidFill>
                <a:latin typeface="Courier-Bold" charset="0"/>
              </a:rPr>
              <a:t>      not u1 (nsl, </a:t>
            </a:r>
            <a:r>
              <a:rPr lang="en-US" altLang="zh-CN" sz="2300" b="1" dirty="0" err="1">
                <a:solidFill>
                  <a:prstClr val="black"/>
                </a:solidFill>
                <a:latin typeface="Courier-Bold" charset="0"/>
              </a:rPr>
              <a:t>sl</a:t>
            </a:r>
            <a:r>
              <a:rPr lang="en-US" altLang="zh-CN" sz="2300" b="1" dirty="0">
                <a:solidFill>
                  <a:prstClr val="black"/>
                </a:solidFill>
                <a:latin typeface="Courier-Bold" charset="0"/>
              </a:rPr>
              <a:t> );        //</a:t>
            </a:r>
            <a:r>
              <a:rPr lang="en-US" altLang="zh-CN" sz="2300" b="1" dirty="0" err="1">
                <a:solidFill>
                  <a:prstClr val="black"/>
                </a:solidFill>
                <a:latin typeface="Courier-Bold" charset="0"/>
              </a:rPr>
              <a:t>nsl</a:t>
            </a:r>
            <a:r>
              <a:rPr lang="en-US" altLang="zh-CN" sz="2300" b="1" dirty="0">
                <a:solidFill>
                  <a:prstClr val="black"/>
                </a:solidFill>
                <a:latin typeface="Courier-Bold" charset="0"/>
              </a:rPr>
              <a:t>=~</a:t>
            </a:r>
            <a:r>
              <a:rPr lang="en-US" altLang="zh-CN" sz="2300" b="1" dirty="0" err="1">
                <a:solidFill>
                  <a:prstClr val="black"/>
                </a:solidFill>
                <a:latin typeface="Courier-Bold" charset="0"/>
              </a:rPr>
              <a:t>sl</a:t>
            </a:r>
            <a:endParaRPr lang="en-US" altLang="zh-CN" sz="2300" b="1" dirty="0">
              <a:solidFill>
                <a:prstClr val="black"/>
              </a:solidFill>
              <a:latin typeface="Courier-Bold" charset="0"/>
            </a:endParaRPr>
          </a:p>
          <a:p>
            <a:pPr>
              <a:spcBef>
                <a:spcPct val="10000"/>
              </a:spcBef>
            </a:pPr>
            <a:r>
              <a:rPr lang="en-US" altLang="zh-CN" sz="2300" b="1" dirty="0">
                <a:solidFill>
                  <a:prstClr val="black"/>
                </a:solidFill>
                <a:latin typeface="Courier-Bold" charset="0"/>
              </a:rPr>
              <a:t>      and #1 u2 (sela, a, </a:t>
            </a:r>
            <a:r>
              <a:rPr lang="en-US" altLang="zh-CN" sz="2300" b="1" dirty="0" err="1">
                <a:solidFill>
                  <a:prstClr val="black"/>
                </a:solidFill>
                <a:latin typeface="Courier-Bold" charset="0"/>
              </a:rPr>
              <a:t>nsl</a:t>
            </a:r>
            <a:r>
              <a:rPr lang="en-US" altLang="zh-CN" sz="2300" b="1" dirty="0">
                <a:solidFill>
                  <a:prstClr val="black"/>
                </a:solidFill>
                <a:latin typeface="Courier-Bold" charset="0"/>
              </a:rPr>
              <a:t>); //sela=</a:t>
            </a:r>
            <a:r>
              <a:rPr lang="en-US" altLang="zh-CN" sz="2300" b="1" dirty="0" err="1">
                <a:solidFill>
                  <a:prstClr val="black"/>
                </a:solidFill>
                <a:latin typeface="Courier-Bold" charset="0"/>
              </a:rPr>
              <a:t>a&amp;nsl</a:t>
            </a:r>
            <a:endParaRPr lang="en-US" altLang="zh-CN" sz="2300" b="1" dirty="0">
              <a:solidFill>
                <a:prstClr val="black"/>
              </a:solidFill>
              <a:latin typeface="Courier-Bold" charset="0"/>
            </a:endParaRPr>
          </a:p>
          <a:p>
            <a:pPr>
              <a:spcBef>
                <a:spcPct val="10000"/>
              </a:spcBef>
            </a:pPr>
            <a:r>
              <a:rPr lang="en-US" altLang="zh-CN" sz="2300" b="1" dirty="0">
                <a:solidFill>
                  <a:prstClr val="black"/>
                </a:solidFill>
                <a:latin typeface="Courier-Bold" charset="0"/>
              </a:rPr>
              <a:t>      and #1 u3 (selb, b, sl);  //selb=b&amp;sl</a:t>
            </a:r>
          </a:p>
          <a:p>
            <a:pPr>
              <a:spcBef>
                <a:spcPct val="10000"/>
              </a:spcBef>
            </a:pPr>
            <a:r>
              <a:rPr lang="en-US" altLang="zh-CN" sz="2300" b="1" dirty="0">
                <a:solidFill>
                  <a:prstClr val="black"/>
                </a:solidFill>
                <a:latin typeface="Courier-Bold" charset="0"/>
              </a:rPr>
              <a:t>      or  #2 u4 (out, sela, </a:t>
            </a:r>
            <a:r>
              <a:rPr lang="en-US" altLang="zh-CN" sz="2300" b="1" dirty="0" err="1">
                <a:solidFill>
                  <a:prstClr val="black"/>
                </a:solidFill>
                <a:latin typeface="Courier-Bold" charset="0"/>
              </a:rPr>
              <a:t>selb</a:t>
            </a:r>
            <a:r>
              <a:rPr lang="en-US" altLang="zh-CN" sz="2300" b="1" dirty="0">
                <a:solidFill>
                  <a:prstClr val="black"/>
                </a:solidFill>
                <a:latin typeface="Courier-Bold" charset="0"/>
              </a:rPr>
              <a:t>);//out=sela|selb </a:t>
            </a:r>
          </a:p>
          <a:p>
            <a:pPr>
              <a:spcBef>
                <a:spcPct val="10000"/>
              </a:spcBef>
            </a:pPr>
            <a:r>
              <a:rPr lang="en-US" altLang="zh-CN" sz="2300" b="1" dirty="0">
                <a:solidFill>
                  <a:prstClr val="black"/>
                </a:solidFill>
                <a:latin typeface="Courier-Bold" charset="0"/>
              </a:rPr>
              <a:t>endmodule</a:t>
            </a:r>
          </a:p>
        </p:txBody>
      </p:sp>
      <p:sp>
        <p:nvSpPr>
          <p:cNvPr id="97" name="标题 31"/>
          <p:cNvSpPr txBox="1"/>
          <p:nvPr/>
        </p:nvSpPr>
        <p:spPr>
          <a:xfrm>
            <a:off x="1981200" y="274956"/>
            <a:ext cx="8229600" cy="768985"/>
          </a:xfrm>
          <a:prstGeom prst="rect">
            <a:avLst/>
          </a:prstGeom>
        </p:spPr>
        <p:txBody>
          <a:bodyPr vert="horz" lIns="91440" tIns="45720" rIns="91440" bIns="45720" rtlCol="0" anchor="ctr">
            <a:normAutofit/>
          </a:bodyPr>
          <a:lstStyle/>
          <a:p>
            <a:pPr>
              <a:spcBef>
                <a:spcPct val="0"/>
              </a:spcBef>
            </a:pPr>
            <a:endParaRPr lang="zh-CN" altLang="en-US" sz="4400" dirty="0">
              <a:solidFill>
                <a:prstClr val="black"/>
              </a:solidFill>
              <a:latin typeface="Calibri Light"/>
            </a:endParaRPr>
          </a:p>
        </p:txBody>
      </p:sp>
      <p:grpSp>
        <p:nvGrpSpPr>
          <p:cNvPr id="104" name="组合 103"/>
          <p:cNvGrpSpPr/>
          <p:nvPr/>
        </p:nvGrpSpPr>
        <p:grpSpPr>
          <a:xfrm>
            <a:off x="7808244" y="2808907"/>
            <a:ext cx="4277491" cy="3111647"/>
            <a:chOff x="5286404" y="3404232"/>
            <a:chExt cx="4277491" cy="3111647"/>
          </a:xfrm>
        </p:grpSpPr>
        <p:grpSp>
          <p:nvGrpSpPr>
            <p:cNvPr id="64" name="Group 37"/>
            <p:cNvGrpSpPr/>
            <p:nvPr/>
          </p:nvGrpSpPr>
          <p:grpSpPr bwMode="auto">
            <a:xfrm>
              <a:off x="5286404" y="3404232"/>
              <a:ext cx="3429000" cy="3111647"/>
              <a:chOff x="3264" y="1514"/>
              <a:chExt cx="2160" cy="1827"/>
            </a:xfrm>
          </p:grpSpPr>
          <p:sp>
            <p:nvSpPr>
              <p:cNvPr id="65" name="Line 5"/>
              <p:cNvSpPr>
                <a:spLocks noChangeShapeType="1"/>
              </p:cNvSpPr>
              <p:nvPr/>
            </p:nvSpPr>
            <p:spPr bwMode="auto">
              <a:xfrm>
                <a:off x="3346" y="1828"/>
                <a:ext cx="774" cy="0"/>
              </a:xfrm>
              <a:prstGeom prst="line">
                <a:avLst/>
              </a:prstGeom>
              <a:noFill/>
              <a:ln w="9525">
                <a:solidFill>
                  <a:schemeClr val="tx1"/>
                </a:solidFill>
                <a:round/>
              </a:ln>
              <a:effectLst/>
            </p:spPr>
            <p:txBody>
              <a:bodyPr lIns="92075" tIns="46038" rIns="92075" bIns="46038"/>
              <a:lstStyle/>
              <a:p>
                <a:endParaRPr lang="zh-CN" altLang="en-US">
                  <a:solidFill>
                    <a:prstClr val="black"/>
                  </a:solidFill>
                </a:endParaRPr>
              </a:p>
            </p:txBody>
          </p:sp>
          <p:sp>
            <p:nvSpPr>
              <p:cNvPr id="66" name="Line 6"/>
              <p:cNvSpPr>
                <a:spLocks noChangeShapeType="1"/>
              </p:cNvSpPr>
              <p:nvPr/>
            </p:nvSpPr>
            <p:spPr bwMode="auto">
              <a:xfrm>
                <a:off x="3427" y="2488"/>
                <a:ext cx="693" cy="0"/>
              </a:xfrm>
              <a:prstGeom prst="line">
                <a:avLst/>
              </a:prstGeom>
              <a:noFill/>
              <a:ln w="9525">
                <a:solidFill>
                  <a:schemeClr val="tx1"/>
                </a:solidFill>
                <a:round/>
              </a:ln>
              <a:effectLst/>
            </p:spPr>
            <p:txBody>
              <a:bodyPr lIns="92075" tIns="46038" rIns="92075" bIns="46038"/>
              <a:lstStyle/>
              <a:p>
                <a:endParaRPr lang="zh-CN" altLang="en-US">
                  <a:solidFill>
                    <a:prstClr val="black"/>
                  </a:solidFill>
                </a:endParaRPr>
              </a:p>
            </p:txBody>
          </p:sp>
          <p:sp>
            <p:nvSpPr>
              <p:cNvPr id="67" name="Line 7"/>
              <p:cNvSpPr>
                <a:spLocks noChangeShapeType="1"/>
              </p:cNvSpPr>
              <p:nvPr/>
            </p:nvSpPr>
            <p:spPr bwMode="auto">
              <a:xfrm>
                <a:off x="4242" y="2752"/>
                <a:ext cx="0" cy="528"/>
              </a:xfrm>
              <a:prstGeom prst="line">
                <a:avLst/>
              </a:prstGeom>
              <a:noFill/>
              <a:ln w="9525">
                <a:solidFill>
                  <a:schemeClr val="tx1"/>
                </a:solidFill>
                <a:round/>
              </a:ln>
              <a:effectLst/>
            </p:spPr>
            <p:txBody>
              <a:bodyPr lIns="92075" tIns="46038" rIns="92075" bIns="46038"/>
              <a:lstStyle/>
              <a:p>
                <a:endParaRPr lang="zh-CN" altLang="en-US">
                  <a:solidFill>
                    <a:prstClr val="black"/>
                  </a:solidFill>
                </a:endParaRPr>
              </a:p>
            </p:txBody>
          </p:sp>
          <p:sp>
            <p:nvSpPr>
              <p:cNvPr id="68" name="Line 8"/>
              <p:cNvSpPr>
                <a:spLocks noChangeShapeType="1"/>
              </p:cNvSpPr>
              <p:nvPr/>
            </p:nvSpPr>
            <p:spPr bwMode="auto">
              <a:xfrm>
                <a:off x="5139" y="2224"/>
                <a:ext cx="285" cy="0"/>
              </a:xfrm>
              <a:prstGeom prst="line">
                <a:avLst/>
              </a:prstGeom>
              <a:noFill/>
              <a:ln w="9525">
                <a:solidFill>
                  <a:schemeClr val="tx1"/>
                </a:solidFill>
                <a:round/>
              </a:ln>
              <a:effectLst/>
            </p:spPr>
            <p:txBody>
              <a:bodyPr lIns="92075" tIns="46038" rIns="92075" bIns="46038"/>
              <a:lstStyle/>
              <a:p>
                <a:endParaRPr lang="zh-CN" altLang="en-US">
                  <a:solidFill>
                    <a:prstClr val="black"/>
                  </a:solidFill>
                </a:endParaRPr>
              </a:p>
            </p:txBody>
          </p:sp>
          <p:sp>
            <p:nvSpPr>
              <p:cNvPr id="69" name="Text Box 9"/>
              <p:cNvSpPr txBox="1">
                <a:spLocks noChangeArrowheads="1"/>
              </p:cNvSpPr>
              <p:nvPr/>
            </p:nvSpPr>
            <p:spPr bwMode="auto">
              <a:xfrm rot="16200000">
                <a:off x="3206" y="1572"/>
                <a:ext cx="362" cy="245"/>
              </a:xfrm>
              <a:prstGeom prst="rect">
                <a:avLst/>
              </a:prstGeom>
              <a:noFill/>
              <a:ln w="9525">
                <a:noFill/>
                <a:miter lim="800000"/>
              </a:ln>
              <a:effectLst/>
            </p:spPr>
            <p:txBody>
              <a:bodyPr vert="eaVert" lIns="92075" tIns="46038" rIns="92075" bIns="46038">
                <a:spAutoFit/>
              </a:bodyPr>
              <a:lstStyle/>
              <a:p>
                <a:pPr eaLnBrk="0" hangingPunct="0">
                  <a:spcBef>
                    <a:spcPct val="50000"/>
                  </a:spcBef>
                  <a:buClr>
                    <a:srgbClr val="44546A"/>
                  </a:buClr>
                </a:pPr>
                <a:r>
                  <a:rPr kumimoji="1" lang="en-US" altLang="zh-CN" sz="2800">
                    <a:solidFill>
                      <a:prstClr val="black"/>
                    </a:solidFill>
                    <a:latin typeface="Times New Roman" panose="02020603050405020304" pitchFamily="18" charset="0"/>
                  </a:rPr>
                  <a:t>a</a:t>
                </a:r>
              </a:p>
            </p:txBody>
          </p:sp>
          <p:sp>
            <p:nvSpPr>
              <p:cNvPr id="70" name="Text Box 10"/>
              <p:cNvSpPr txBox="1">
                <a:spLocks noChangeArrowheads="1"/>
              </p:cNvSpPr>
              <p:nvPr/>
            </p:nvSpPr>
            <p:spPr bwMode="auto">
              <a:xfrm rot="16200000">
                <a:off x="3322" y="2371"/>
                <a:ext cx="362" cy="408"/>
              </a:xfrm>
              <a:prstGeom prst="rect">
                <a:avLst/>
              </a:prstGeom>
              <a:noFill/>
              <a:ln w="9525">
                <a:noFill/>
                <a:miter lim="800000"/>
              </a:ln>
              <a:effectLst/>
            </p:spPr>
            <p:txBody>
              <a:bodyPr vert="eaVert" lIns="92075" tIns="46038" rIns="92075" bIns="46038">
                <a:spAutoFit/>
              </a:bodyPr>
              <a:lstStyle/>
              <a:p>
                <a:pPr eaLnBrk="0" hangingPunct="0">
                  <a:spcBef>
                    <a:spcPct val="50000"/>
                  </a:spcBef>
                  <a:buClr>
                    <a:srgbClr val="44546A"/>
                  </a:buClr>
                </a:pPr>
                <a:r>
                  <a:rPr kumimoji="1" lang="en-US" altLang="zh-CN" sz="2800">
                    <a:solidFill>
                      <a:prstClr val="black"/>
                    </a:solidFill>
                    <a:latin typeface="Times New Roman" panose="02020603050405020304" pitchFamily="18" charset="0"/>
                  </a:rPr>
                  <a:t>b</a:t>
                </a:r>
              </a:p>
            </p:txBody>
          </p:sp>
          <p:sp>
            <p:nvSpPr>
              <p:cNvPr id="71" name="Text Box 11"/>
              <p:cNvSpPr txBox="1">
                <a:spLocks noChangeArrowheads="1"/>
              </p:cNvSpPr>
              <p:nvPr/>
            </p:nvSpPr>
            <p:spPr bwMode="auto">
              <a:xfrm rot="16200000">
                <a:off x="4348" y="2895"/>
                <a:ext cx="362" cy="529"/>
              </a:xfrm>
              <a:prstGeom prst="rect">
                <a:avLst/>
              </a:prstGeom>
              <a:noFill/>
              <a:ln w="9525">
                <a:noFill/>
                <a:miter lim="800000"/>
              </a:ln>
              <a:effectLst/>
            </p:spPr>
            <p:txBody>
              <a:bodyPr vert="eaVert" lIns="92075" tIns="46038" rIns="92075" bIns="46038">
                <a:spAutoFit/>
              </a:bodyPr>
              <a:lstStyle/>
              <a:p>
                <a:pPr eaLnBrk="0" hangingPunct="0">
                  <a:spcBef>
                    <a:spcPct val="50000"/>
                  </a:spcBef>
                  <a:buClr>
                    <a:srgbClr val="44546A"/>
                  </a:buClr>
                </a:pPr>
                <a:r>
                  <a:rPr kumimoji="1" lang="en-US" altLang="zh-CN" sz="2800" dirty="0">
                    <a:solidFill>
                      <a:prstClr val="black"/>
                    </a:solidFill>
                    <a:latin typeface="Times New Roman" panose="02020603050405020304" pitchFamily="18" charset="0"/>
                  </a:rPr>
                  <a:t>sl</a:t>
                </a:r>
              </a:p>
            </p:txBody>
          </p:sp>
          <p:grpSp>
            <p:nvGrpSpPr>
              <p:cNvPr id="72" name="Group 16"/>
              <p:cNvGrpSpPr/>
              <p:nvPr/>
            </p:nvGrpSpPr>
            <p:grpSpPr bwMode="auto">
              <a:xfrm>
                <a:off x="4120" y="1784"/>
                <a:ext cx="326" cy="264"/>
                <a:chOff x="4080" y="1536"/>
                <a:chExt cx="384" cy="384"/>
              </a:xfrm>
            </p:grpSpPr>
            <p:sp>
              <p:nvSpPr>
                <p:cNvPr id="90" name="Oval 13"/>
                <p:cNvSpPr>
                  <a:spLocks noChangeArrowheads="1"/>
                </p:cNvSpPr>
                <p:nvPr/>
              </p:nvSpPr>
              <p:spPr bwMode="auto">
                <a:xfrm>
                  <a:off x="4234" y="1536"/>
                  <a:ext cx="230" cy="384"/>
                </a:xfrm>
                <a:prstGeom prst="ellipse">
                  <a:avLst/>
                </a:prstGeom>
                <a:solidFill>
                  <a:schemeClr val="tx2"/>
                </a:solidFill>
                <a:ln w="9525">
                  <a:solidFill>
                    <a:schemeClr val="tx2"/>
                  </a:solidFill>
                  <a:round/>
                </a:ln>
                <a:effectLst/>
              </p:spPr>
              <p:txBody>
                <a:bodyPr wrap="none" lIns="92075" tIns="46038" rIns="92075" bIns="46038" anchor="ctr"/>
                <a:lstStyle/>
                <a:p>
                  <a:endParaRPr lang="zh-CN" altLang="en-US">
                    <a:solidFill>
                      <a:prstClr val="black"/>
                    </a:solidFill>
                  </a:endParaRPr>
                </a:p>
              </p:txBody>
            </p:sp>
            <p:sp>
              <p:nvSpPr>
                <p:cNvPr id="91" name="Rectangle 14"/>
                <p:cNvSpPr>
                  <a:spLocks noChangeArrowheads="1"/>
                </p:cNvSpPr>
                <p:nvPr/>
              </p:nvSpPr>
              <p:spPr bwMode="auto">
                <a:xfrm>
                  <a:off x="4080" y="1536"/>
                  <a:ext cx="269" cy="384"/>
                </a:xfrm>
                <a:prstGeom prst="rect">
                  <a:avLst/>
                </a:prstGeom>
                <a:solidFill>
                  <a:schemeClr val="tx2"/>
                </a:solidFill>
                <a:ln w="9525">
                  <a:solidFill>
                    <a:schemeClr val="tx2"/>
                  </a:solidFill>
                  <a:miter lim="800000"/>
                </a:ln>
                <a:effectLst/>
              </p:spPr>
              <p:txBody>
                <a:bodyPr wrap="none" lIns="92075" tIns="46038" rIns="92075" bIns="46038" anchor="ctr"/>
                <a:lstStyle/>
                <a:p>
                  <a:endParaRPr lang="zh-CN" altLang="en-US">
                    <a:solidFill>
                      <a:prstClr val="black"/>
                    </a:solidFill>
                  </a:endParaRPr>
                </a:p>
              </p:txBody>
            </p:sp>
          </p:grpSp>
          <p:grpSp>
            <p:nvGrpSpPr>
              <p:cNvPr id="73" name="Group 17"/>
              <p:cNvGrpSpPr/>
              <p:nvPr/>
            </p:nvGrpSpPr>
            <p:grpSpPr bwMode="auto">
              <a:xfrm>
                <a:off x="4120" y="2268"/>
                <a:ext cx="326" cy="264"/>
                <a:chOff x="4080" y="1536"/>
                <a:chExt cx="384" cy="384"/>
              </a:xfrm>
            </p:grpSpPr>
            <p:sp>
              <p:nvSpPr>
                <p:cNvPr id="88" name="Oval 18"/>
                <p:cNvSpPr>
                  <a:spLocks noChangeArrowheads="1"/>
                </p:cNvSpPr>
                <p:nvPr/>
              </p:nvSpPr>
              <p:spPr bwMode="auto">
                <a:xfrm>
                  <a:off x="4234" y="1536"/>
                  <a:ext cx="230" cy="384"/>
                </a:xfrm>
                <a:prstGeom prst="ellipse">
                  <a:avLst/>
                </a:prstGeom>
                <a:solidFill>
                  <a:schemeClr val="tx2"/>
                </a:solidFill>
                <a:ln w="9525">
                  <a:solidFill>
                    <a:schemeClr val="tx2"/>
                  </a:solidFill>
                  <a:round/>
                </a:ln>
                <a:effectLst/>
              </p:spPr>
              <p:txBody>
                <a:bodyPr wrap="none" lIns="92075" tIns="46038" rIns="92075" bIns="46038" anchor="ctr"/>
                <a:lstStyle/>
                <a:p>
                  <a:endParaRPr lang="zh-CN" altLang="en-US">
                    <a:solidFill>
                      <a:prstClr val="black"/>
                    </a:solidFill>
                  </a:endParaRPr>
                </a:p>
              </p:txBody>
            </p:sp>
            <p:sp>
              <p:nvSpPr>
                <p:cNvPr id="89" name="Rectangle 19"/>
                <p:cNvSpPr>
                  <a:spLocks noChangeArrowheads="1"/>
                </p:cNvSpPr>
                <p:nvPr/>
              </p:nvSpPr>
              <p:spPr bwMode="auto">
                <a:xfrm>
                  <a:off x="4080" y="1536"/>
                  <a:ext cx="269" cy="384"/>
                </a:xfrm>
                <a:prstGeom prst="rect">
                  <a:avLst/>
                </a:prstGeom>
                <a:solidFill>
                  <a:schemeClr val="tx2"/>
                </a:solidFill>
                <a:ln w="9525">
                  <a:solidFill>
                    <a:schemeClr val="tx2"/>
                  </a:solidFill>
                  <a:miter lim="800000"/>
                </a:ln>
                <a:effectLst/>
              </p:spPr>
              <p:txBody>
                <a:bodyPr wrap="none" lIns="92075" tIns="46038" rIns="92075" bIns="46038" anchor="ctr"/>
                <a:lstStyle/>
                <a:p>
                  <a:endParaRPr lang="zh-CN" altLang="en-US">
                    <a:solidFill>
                      <a:prstClr val="black"/>
                    </a:solidFill>
                  </a:endParaRPr>
                </a:p>
              </p:txBody>
            </p:sp>
          </p:grpSp>
          <p:sp>
            <p:nvSpPr>
              <p:cNvPr id="74" name="AutoShape 20"/>
              <p:cNvSpPr>
                <a:spLocks noChangeArrowheads="1"/>
              </p:cNvSpPr>
              <p:nvPr/>
            </p:nvSpPr>
            <p:spPr bwMode="auto">
              <a:xfrm rot="5400000" flipH="1">
                <a:off x="3745" y="2012"/>
                <a:ext cx="220" cy="204"/>
              </a:xfrm>
              <a:prstGeom prst="triangle">
                <a:avLst>
                  <a:gd name="adj" fmla="val 50000"/>
                </a:avLst>
              </a:prstGeom>
              <a:solidFill>
                <a:schemeClr val="tx2"/>
              </a:solidFill>
              <a:ln w="9525">
                <a:solidFill>
                  <a:schemeClr val="tx2"/>
                </a:solidFill>
                <a:miter lim="800000"/>
              </a:ln>
              <a:effectLst/>
            </p:spPr>
            <p:txBody>
              <a:bodyPr wrap="none" lIns="92075" tIns="46038" rIns="92075" bIns="46038" anchor="ctr"/>
              <a:lstStyle/>
              <a:p>
                <a:endParaRPr lang="zh-CN" altLang="en-US">
                  <a:solidFill>
                    <a:prstClr val="black"/>
                  </a:solidFill>
                </a:endParaRPr>
              </a:p>
            </p:txBody>
          </p:sp>
          <p:cxnSp>
            <p:nvCxnSpPr>
              <p:cNvPr id="75" name="AutoShape 21"/>
              <p:cNvCxnSpPr>
                <a:cxnSpLocks noChangeShapeType="1"/>
                <a:stCxn id="74" idx="0"/>
              </p:cNvCxnSpPr>
              <p:nvPr/>
            </p:nvCxnSpPr>
            <p:spPr bwMode="auto">
              <a:xfrm flipV="1">
                <a:off x="3957" y="1960"/>
                <a:ext cx="163" cy="154"/>
              </a:xfrm>
              <a:prstGeom prst="bentConnector3">
                <a:avLst>
                  <a:gd name="adj1" fmla="val 50000"/>
                </a:avLst>
              </a:prstGeom>
              <a:noFill/>
              <a:ln w="9525">
                <a:solidFill>
                  <a:schemeClr val="tx1"/>
                </a:solidFill>
                <a:miter lim="800000"/>
              </a:ln>
              <a:effectLst/>
            </p:spPr>
          </p:cxnSp>
          <p:sp>
            <p:nvSpPr>
              <p:cNvPr id="76" name="Oval 22"/>
              <p:cNvSpPr>
                <a:spLocks noChangeArrowheads="1"/>
              </p:cNvSpPr>
              <p:nvPr/>
            </p:nvSpPr>
            <p:spPr bwMode="auto">
              <a:xfrm>
                <a:off x="3957" y="2092"/>
                <a:ext cx="41" cy="44"/>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solidFill>
                    <a:prstClr val="black"/>
                  </a:solidFill>
                </a:endParaRPr>
              </a:p>
            </p:txBody>
          </p:sp>
          <p:sp>
            <p:nvSpPr>
              <p:cNvPr id="77" name="Line 23"/>
              <p:cNvSpPr>
                <a:spLocks noChangeShapeType="1"/>
              </p:cNvSpPr>
              <p:nvPr/>
            </p:nvSpPr>
            <p:spPr bwMode="auto">
              <a:xfrm flipH="1">
                <a:off x="3631" y="2136"/>
                <a:ext cx="122" cy="0"/>
              </a:xfrm>
              <a:prstGeom prst="line">
                <a:avLst/>
              </a:prstGeom>
              <a:noFill/>
              <a:ln w="9525">
                <a:solidFill>
                  <a:schemeClr val="tx1"/>
                </a:solidFill>
                <a:round/>
              </a:ln>
              <a:effectLst/>
            </p:spPr>
            <p:txBody>
              <a:bodyPr wrap="none" lIns="92075" tIns="46038" rIns="92075" bIns="46038" anchor="ctr"/>
              <a:lstStyle/>
              <a:p>
                <a:endParaRPr lang="zh-CN" altLang="en-US">
                  <a:solidFill>
                    <a:prstClr val="black"/>
                  </a:solidFill>
                </a:endParaRPr>
              </a:p>
            </p:txBody>
          </p:sp>
          <p:sp>
            <p:nvSpPr>
              <p:cNvPr id="78" name="AutoShape 24"/>
              <p:cNvSpPr>
                <a:spLocks noChangeArrowheads="1"/>
              </p:cNvSpPr>
              <p:nvPr/>
            </p:nvSpPr>
            <p:spPr bwMode="auto">
              <a:xfrm flipH="1">
                <a:off x="4935" y="1960"/>
                <a:ext cx="244" cy="572"/>
              </a:xfrm>
              <a:prstGeom prst="moon">
                <a:avLst>
                  <a:gd name="adj" fmla="val 62500"/>
                </a:avLst>
              </a:prstGeom>
              <a:solidFill>
                <a:schemeClr val="tx2"/>
              </a:solidFill>
              <a:ln w="9525">
                <a:solidFill>
                  <a:schemeClr val="tx2"/>
                </a:solidFill>
                <a:miter lim="800000"/>
              </a:ln>
              <a:effectLst/>
            </p:spPr>
            <p:txBody>
              <a:bodyPr wrap="none" lIns="92075" tIns="46038" rIns="92075" bIns="46038" anchor="ctr"/>
              <a:lstStyle/>
              <a:p>
                <a:endParaRPr lang="zh-CN" altLang="en-US">
                  <a:solidFill>
                    <a:prstClr val="black"/>
                  </a:solidFill>
                </a:endParaRPr>
              </a:p>
            </p:txBody>
          </p:sp>
          <p:cxnSp>
            <p:nvCxnSpPr>
              <p:cNvPr id="79" name="AutoShape 25"/>
              <p:cNvCxnSpPr>
                <a:cxnSpLocks noChangeShapeType="1"/>
              </p:cNvCxnSpPr>
              <p:nvPr/>
            </p:nvCxnSpPr>
            <p:spPr bwMode="auto">
              <a:xfrm>
                <a:off x="4446" y="1916"/>
                <a:ext cx="540" cy="175"/>
              </a:xfrm>
              <a:prstGeom prst="bentConnector3">
                <a:avLst>
                  <a:gd name="adj1" fmla="val 50000"/>
                </a:avLst>
              </a:prstGeom>
              <a:noFill/>
              <a:ln w="9525">
                <a:solidFill>
                  <a:schemeClr val="tx1"/>
                </a:solidFill>
                <a:miter lim="800000"/>
              </a:ln>
              <a:effectLst/>
            </p:spPr>
          </p:cxnSp>
          <p:cxnSp>
            <p:nvCxnSpPr>
              <p:cNvPr id="80" name="AutoShape 26"/>
              <p:cNvCxnSpPr>
                <a:cxnSpLocks noChangeShapeType="1"/>
                <a:stCxn id="88" idx="6"/>
                <a:endCxn id="78" idx="3"/>
              </p:cNvCxnSpPr>
              <p:nvPr/>
            </p:nvCxnSpPr>
            <p:spPr bwMode="auto">
              <a:xfrm flipV="1">
                <a:off x="4446" y="2245"/>
                <a:ext cx="581" cy="155"/>
              </a:xfrm>
              <a:prstGeom prst="bentConnector3">
                <a:avLst>
                  <a:gd name="adj1" fmla="val 42106"/>
                </a:avLst>
              </a:prstGeom>
              <a:noFill/>
              <a:ln w="9525">
                <a:solidFill>
                  <a:schemeClr val="tx1"/>
                </a:solidFill>
                <a:miter lim="800000"/>
              </a:ln>
              <a:effectLst/>
            </p:spPr>
          </p:cxnSp>
          <p:sp>
            <p:nvSpPr>
              <p:cNvPr id="81" name="Line 27"/>
              <p:cNvSpPr>
                <a:spLocks noChangeShapeType="1"/>
              </p:cNvSpPr>
              <p:nvPr/>
            </p:nvSpPr>
            <p:spPr bwMode="auto">
              <a:xfrm>
                <a:off x="3631" y="2136"/>
                <a:ext cx="0" cy="616"/>
              </a:xfrm>
              <a:prstGeom prst="line">
                <a:avLst/>
              </a:prstGeom>
              <a:noFill/>
              <a:ln w="9525">
                <a:solidFill>
                  <a:schemeClr val="tx1"/>
                </a:solidFill>
                <a:round/>
              </a:ln>
              <a:effectLst/>
            </p:spPr>
            <p:txBody>
              <a:bodyPr wrap="none" lIns="92075" tIns="46038" rIns="92075" bIns="46038" anchor="ctr"/>
              <a:lstStyle/>
              <a:p>
                <a:endParaRPr lang="zh-CN" altLang="en-US">
                  <a:solidFill>
                    <a:prstClr val="black"/>
                  </a:solidFill>
                </a:endParaRPr>
              </a:p>
            </p:txBody>
          </p:sp>
          <p:sp>
            <p:nvSpPr>
              <p:cNvPr id="82" name="Line 28"/>
              <p:cNvSpPr>
                <a:spLocks noChangeShapeType="1"/>
              </p:cNvSpPr>
              <p:nvPr/>
            </p:nvSpPr>
            <p:spPr bwMode="auto">
              <a:xfrm>
                <a:off x="3631" y="2752"/>
                <a:ext cx="611" cy="0"/>
              </a:xfrm>
              <a:prstGeom prst="line">
                <a:avLst/>
              </a:prstGeom>
              <a:noFill/>
              <a:ln w="9525">
                <a:solidFill>
                  <a:schemeClr val="tx1"/>
                </a:solidFill>
                <a:round/>
              </a:ln>
              <a:effectLst/>
            </p:spPr>
            <p:txBody>
              <a:bodyPr wrap="none" lIns="92075" tIns="46038" rIns="92075" bIns="46038" anchor="ctr"/>
              <a:lstStyle/>
              <a:p>
                <a:endParaRPr lang="zh-CN" altLang="en-US">
                  <a:solidFill>
                    <a:prstClr val="black"/>
                  </a:solidFill>
                </a:endParaRPr>
              </a:p>
            </p:txBody>
          </p:sp>
          <p:sp>
            <p:nvSpPr>
              <p:cNvPr id="83" name="Rectangle 29"/>
              <p:cNvSpPr>
                <a:spLocks noChangeArrowheads="1"/>
              </p:cNvSpPr>
              <p:nvPr/>
            </p:nvSpPr>
            <p:spPr bwMode="auto">
              <a:xfrm>
                <a:off x="3509" y="1619"/>
                <a:ext cx="1735" cy="1441"/>
              </a:xfrm>
              <a:prstGeom prst="rect">
                <a:avLst/>
              </a:prstGeom>
              <a:noFill/>
              <a:ln w="9525" cap="rnd">
                <a:solidFill>
                  <a:schemeClr val="tx1"/>
                </a:solidFill>
                <a:prstDash val="sysDot"/>
                <a:miter lim="800000"/>
              </a:ln>
              <a:effectLst/>
            </p:spPr>
            <p:txBody>
              <a:bodyPr wrap="none" lIns="92075" tIns="46038" rIns="92075" bIns="46038" anchor="ctr"/>
              <a:lstStyle/>
              <a:p>
                <a:endParaRPr lang="zh-CN" altLang="en-US">
                  <a:solidFill>
                    <a:prstClr val="black"/>
                  </a:solidFill>
                </a:endParaRPr>
              </a:p>
            </p:txBody>
          </p:sp>
          <p:sp>
            <p:nvSpPr>
              <p:cNvPr id="84" name="Text Box 32"/>
              <p:cNvSpPr txBox="1">
                <a:spLocks noChangeArrowheads="1"/>
              </p:cNvSpPr>
              <p:nvPr/>
            </p:nvSpPr>
            <p:spPr bwMode="auto">
              <a:xfrm rot="16200000">
                <a:off x="4573" y="2220"/>
                <a:ext cx="362" cy="531"/>
              </a:xfrm>
              <a:prstGeom prst="rect">
                <a:avLst/>
              </a:prstGeom>
              <a:noFill/>
              <a:ln w="9525">
                <a:noFill/>
                <a:miter lim="800000"/>
              </a:ln>
              <a:effectLst/>
            </p:spPr>
            <p:txBody>
              <a:bodyPr vert="eaVert" lIns="92075" tIns="46038" rIns="92075" bIns="46038">
                <a:spAutoFit/>
              </a:bodyPr>
              <a:lstStyle/>
              <a:p>
                <a:pPr eaLnBrk="0" hangingPunct="0">
                  <a:spcBef>
                    <a:spcPct val="50000"/>
                  </a:spcBef>
                  <a:buClr>
                    <a:srgbClr val="44546A"/>
                  </a:buClr>
                </a:pPr>
                <a:r>
                  <a:rPr kumimoji="1" lang="en-US" altLang="zh-CN" sz="2800" dirty="0">
                    <a:solidFill>
                      <a:prstClr val="black"/>
                    </a:solidFill>
                    <a:latin typeface="Times New Roman" panose="02020603050405020304" pitchFamily="18" charset="0"/>
                  </a:rPr>
                  <a:t>selb</a:t>
                </a:r>
              </a:p>
            </p:txBody>
          </p:sp>
          <p:sp>
            <p:nvSpPr>
              <p:cNvPr id="85" name="Text Box 33"/>
              <p:cNvSpPr txBox="1">
                <a:spLocks noChangeArrowheads="1"/>
              </p:cNvSpPr>
              <p:nvPr/>
            </p:nvSpPr>
            <p:spPr bwMode="auto">
              <a:xfrm rot="16200000">
                <a:off x="4565" y="1563"/>
                <a:ext cx="362" cy="530"/>
              </a:xfrm>
              <a:prstGeom prst="rect">
                <a:avLst/>
              </a:prstGeom>
              <a:noFill/>
              <a:ln w="9525">
                <a:noFill/>
                <a:miter lim="800000"/>
              </a:ln>
              <a:effectLst/>
            </p:spPr>
            <p:txBody>
              <a:bodyPr vert="eaVert" lIns="92075" tIns="46038" rIns="92075" bIns="46038">
                <a:spAutoFit/>
              </a:bodyPr>
              <a:lstStyle/>
              <a:p>
                <a:pPr eaLnBrk="0" hangingPunct="0">
                  <a:spcBef>
                    <a:spcPct val="50000"/>
                  </a:spcBef>
                  <a:buClr>
                    <a:srgbClr val="44546A"/>
                  </a:buClr>
                </a:pPr>
                <a:r>
                  <a:rPr kumimoji="1" lang="en-US" altLang="zh-CN" sz="2800" dirty="0">
                    <a:solidFill>
                      <a:prstClr val="black"/>
                    </a:solidFill>
                    <a:latin typeface="Times New Roman" panose="02020603050405020304" pitchFamily="18" charset="0"/>
                  </a:rPr>
                  <a:t>sela</a:t>
                </a:r>
              </a:p>
            </p:txBody>
          </p:sp>
          <p:sp>
            <p:nvSpPr>
              <p:cNvPr id="86" name="Line 35"/>
              <p:cNvSpPr>
                <a:spLocks noChangeShapeType="1"/>
              </p:cNvSpPr>
              <p:nvPr/>
            </p:nvSpPr>
            <p:spPr bwMode="auto">
              <a:xfrm>
                <a:off x="3648" y="2352"/>
                <a:ext cx="480" cy="0"/>
              </a:xfrm>
              <a:prstGeom prst="line">
                <a:avLst/>
              </a:prstGeom>
              <a:noFill/>
              <a:ln w="9525">
                <a:solidFill>
                  <a:schemeClr val="tx1"/>
                </a:solidFill>
                <a:round/>
              </a:ln>
              <a:effectLst/>
            </p:spPr>
            <p:txBody>
              <a:bodyPr wrap="none" lIns="92075" tIns="46038" rIns="92075" bIns="46038" anchor="ctr"/>
              <a:lstStyle/>
              <a:p>
                <a:endParaRPr lang="zh-CN" altLang="en-US">
                  <a:solidFill>
                    <a:prstClr val="black"/>
                  </a:solidFill>
                </a:endParaRPr>
              </a:p>
            </p:txBody>
          </p:sp>
          <p:sp>
            <p:nvSpPr>
              <p:cNvPr id="87" name="Text Box 36"/>
              <p:cNvSpPr txBox="1">
                <a:spLocks noChangeArrowheads="1"/>
              </p:cNvSpPr>
              <p:nvPr/>
            </p:nvSpPr>
            <p:spPr bwMode="auto">
              <a:xfrm rot="16200000">
                <a:off x="4164" y="1831"/>
                <a:ext cx="362" cy="531"/>
              </a:xfrm>
              <a:prstGeom prst="rect">
                <a:avLst/>
              </a:prstGeom>
              <a:noFill/>
              <a:ln w="9525">
                <a:noFill/>
                <a:miter lim="800000"/>
              </a:ln>
              <a:effectLst/>
            </p:spPr>
            <p:txBody>
              <a:bodyPr vert="eaVert" lIns="92075" tIns="46038" rIns="92075" bIns="46038">
                <a:spAutoFit/>
              </a:bodyPr>
              <a:lstStyle/>
              <a:p>
                <a:pPr eaLnBrk="0" hangingPunct="0">
                  <a:spcBef>
                    <a:spcPct val="50000"/>
                  </a:spcBef>
                  <a:buClr>
                    <a:srgbClr val="44546A"/>
                  </a:buClr>
                </a:pPr>
                <a:r>
                  <a:rPr kumimoji="1" lang="en-US" altLang="zh-CN" sz="2800" dirty="0">
                    <a:solidFill>
                      <a:prstClr val="black"/>
                    </a:solidFill>
                    <a:latin typeface="Times New Roman" panose="02020603050405020304" pitchFamily="18" charset="0"/>
                  </a:rPr>
                  <a:t>nsl</a:t>
                </a:r>
              </a:p>
            </p:txBody>
          </p:sp>
        </p:grpSp>
        <p:sp>
          <p:nvSpPr>
            <p:cNvPr id="99" name="Text Box 11"/>
            <p:cNvSpPr txBox="1">
              <a:spLocks noChangeArrowheads="1"/>
            </p:cNvSpPr>
            <p:nvPr/>
          </p:nvSpPr>
          <p:spPr bwMode="auto">
            <a:xfrm rot="16200000">
              <a:off x="8835583" y="4172076"/>
              <a:ext cx="616836" cy="839788"/>
            </a:xfrm>
            <a:prstGeom prst="rect">
              <a:avLst/>
            </a:prstGeom>
            <a:noFill/>
            <a:ln w="9525">
              <a:noFill/>
              <a:miter lim="800000"/>
            </a:ln>
            <a:effectLst/>
          </p:spPr>
          <p:txBody>
            <a:bodyPr vert="eaVert" lIns="92075" tIns="46038" rIns="92075" bIns="46038">
              <a:spAutoFit/>
            </a:bodyPr>
            <a:lstStyle/>
            <a:p>
              <a:pPr eaLnBrk="0" hangingPunct="0">
                <a:spcBef>
                  <a:spcPct val="50000"/>
                </a:spcBef>
                <a:buClr>
                  <a:srgbClr val="44546A"/>
                </a:buClr>
              </a:pPr>
              <a:r>
                <a:rPr kumimoji="1" lang="en-US" altLang="zh-CN" sz="2800" dirty="0">
                  <a:solidFill>
                    <a:prstClr val="black"/>
                  </a:solidFill>
                  <a:latin typeface="Times New Roman" panose="02020603050405020304" pitchFamily="18" charset="0"/>
                </a:rPr>
                <a:t>out</a:t>
              </a:r>
            </a:p>
          </p:txBody>
        </p:sp>
        <p:sp>
          <p:nvSpPr>
            <p:cNvPr id="100" name="Text Box 11"/>
            <p:cNvSpPr txBox="1">
              <a:spLocks noChangeArrowheads="1"/>
            </p:cNvSpPr>
            <p:nvPr/>
          </p:nvSpPr>
          <p:spPr bwMode="auto">
            <a:xfrm rot="16200000">
              <a:off x="5903429" y="3883521"/>
              <a:ext cx="462947" cy="839788"/>
            </a:xfrm>
            <a:prstGeom prst="rect">
              <a:avLst/>
            </a:prstGeom>
            <a:noFill/>
            <a:ln w="9525">
              <a:noFill/>
              <a:miter lim="800000"/>
            </a:ln>
            <a:effectLst/>
          </p:spPr>
          <p:txBody>
            <a:bodyPr vert="eaVert" lIns="92075" tIns="46038" rIns="92075" bIns="46038">
              <a:spAutoFit/>
            </a:bodyPr>
            <a:lstStyle/>
            <a:p>
              <a:pPr eaLnBrk="0" hangingPunct="0">
                <a:spcBef>
                  <a:spcPct val="50000"/>
                </a:spcBef>
                <a:buClr>
                  <a:srgbClr val="44546A"/>
                </a:buClr>
              </a:pPr>
              <a:r>
                <a:rPr kumimoji="1" lang="en-US" altLang="zh-CN" b="1" dirty="0">
                  <a:solidFill>
                    <a:prstClr val="black"/>
                  </a:solidFill>
                  <a:latin typeface="宋体" panose="02010600030101010101" pitchFamily="2" charset="-122"/>
                </a:rPr>
                <a:t>u1</a:t>
              </a:r>
            </a:p>
          </p:txBody>
        </p:sp>
        <p:sp>
          <p:nvSpPr>
            <p:cNvPr id="101" name="Text Box 11"/>
            <p:cNvSpPr txBox="1">
              <a:spLocks noChangeArrowheads="1"/>
            </p:cNvSpPr>
            <p:nvPr/>
          </p:nvSpPr>
          <p:spPr bwMode="auto">
            <a:xfrm rot="16200000">
              <a:off x="6474933" y="3632086"/>
              <a:ext cx="462947" cy="839788"/>
            </a:xfrm>
            <a:prstGeom prst="rect">
              <a:avLst/>
            </a:prstGeom>
            <a:noFill/>
            <a:ln w="9525">
              <a:noFill/>
              <a:miter lim="800000"/>
            </a:ln>
            <a:effectLst/>
          </p:spPr>
          <p:txBody>
            <a:bodyPr vert="eaVert" lIns="92075" tIns="46038" rIns="92075" bIns="46038">
              <a:spAutoFit/>
            </a:bodyPr>
            <a:lstStyle/>
            <a:p>
              <a:pPr eaLnBrk="0" hangingPunct="0">
                <a:spcBef>
                  <a:spcPct val="50000"/>
                </a:spcBef>
                <a:buClr>
                  <a:srgbClr val="44546A"/>
                </a:buClr>
              </a:pPr>
              <a:r>
                <a:rPr kumimoji="1" lang="en-US" altLang="zh-CN" b="1" dirty="0">
                  <a:solidFill>
                    <a:prstClr val="black"/>
                  </a:solidFill>
                  <a:latin typeface="宋体" panose="02010600030101010101" pitchFamily="2" charset="-122"/>
                </a:rPr>
                <a:t>u2</a:t>
              </a:r>
            </a:p>
          </p:txBody>
        </p:sp>
        <p:sp>
          <p:nvSpPr>
            <p:cNvPr id="102" name="Text Box 11"/>
            <p:cNvSpPr txBox="1">
              <a:spLocks noChangeArrowheads="1"/>
            </p:cNvSpPr>
            <p:nvPr/>
          </p:nvSpPr>
          <p:spPr bwMode="auto">
            <a:xfrm rot="16200000">
              <a:off x="6474933" y="4529267"/>
              <a:ext cx="462947" cy="839788"/>
            </a:xfrm>
            <a:prstGeom prst="rect">
              <a:avLst/>
            </a:prstGeom>
            <a:noFill/>
            <a:ln w="9525">
              <a:noFill/>
              <a:miter lim="800000"/>
            </a:ln>
            <a:effectLst/>
          </p:spPr>
          <p:txBody>
            <a:bodyPr vert="eaVert" lIns="92075" tIns="46038" rIns="92075" bIns="46038">
              <a:spAutoFit/>
            </a:bodyPr>
            <a:lstStyle/>
            <a:p>
              <a:pPr eaLnBrk="0" hangingPunct="0">
                <a:spcBef>
                  <a:spcPct val="50000"/>
                </a:spcBef>
                <a:buClr>
                  <a:srgbClr val="44546A"/>
                </a:buClr>
              </a:pPr>
              <a:r>
                <a:rPr kumimoji="1" lang="en-US" altLang="zh-CN" b="1" dirty="0">
                  <a:solidFill>
                    <a:prstClr val="black"/>
                  </a:solidFill>
                  <a:latin typeface="宋体" panose="02010600030101010101" pitchFamily="2" charset="-122"/>
                </a:rPr>
                <a:t>u3</a:t>
              </a:r>
            </a:p>
          </p:txBody>
        </p:sp>
        <p:sp>
          <p:nvSpPr>
            <p:cNvPr id="103" name="Text Box 11"/>
            <p:cNvSpPr txBox="1">
              <a:spLocks noChangeArrowheads="1"/>
            </p:cNvSpPr>
            <p:nvPr/>
          </p:nvSpPr>
          <p:spPr bwMode="auto">
            <a:xfrm rot="16200000">
              <a:off x="7921160" y="4100639"/>
              <a:ext cx="462947" cy="839788"/>
            </a:xfrm>
            <a:prstGeom prst="rect">
              <a:avLst/>
            </a:prstGeom>
            <a:noFill/>
            <a:ln w="9525">
              <a:noFill/>
              <a:miter lim="800000"/>
            </a:ln>
            <a:effectLst/>
          </p:spPr>
          <p:txBody>
            <a:bodyPr vert="eaVert" lIns="92075" tIns="46038" rIns="92075" bIns="46038">
              <a:spAutoFit/>
            </a:bodyPr>
            <a:lstStyle/>
            <a:p>
              <a:pPr eaLnBrk="0" hangingPunct="0">
                <a:spcBef>
                  <a:spcPct val="50000"/>
                </a:spcBef>
                <a:buClr>
                  <a:srgbClr val="44546A"/>
                </a:buClr>
              </a:pPr>
              <a:r>
                <a:rPr kumimoji="1" lang="en-US" altLang="zh-CN" b="1" dirty="0">
                  <a:solidFill>
                    <a:prstClr val="black"/>
                  </a:solidFill>
                  <a:latin typeface="宋体" panose="02010600030101010101" pitchFamily="2" charset="-122"/>
                </a:rPr>
                <a:t>u4</a:t>
              </a:r>
            </a:p>
          </p:txBody>
        </p:sp>
      </p:grpSp>
      <p:sp>
        <p:nvSpPr>
          <p:cNvPr id="109" name="矩形 108"/>
          <p:cNvSpPr/>
          <p:nvPr/>
        </p:nvSpPr>
        <p:spPr>
          <a:xfrm>
            <a:off x="8277995" y="5874571"/>
            <a:ext cx="2071702"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rPr>
              <a:t>二选一多路选择器</a:t>
            </a:r>
          </a:p>
        </p:txBody>
      </p:sp>
    </p:spTree>
    <p:extLst>
      <p:ext uri="{BB962C8B-B14F-4D97-AF65-F5344CB8AC3E}">
        <p14:creationId xmlns:p14="http://schemas.microsoft.com/office/powerpoint/2010/main" val="404014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lgn="ctr"/>
            <a:r>
              <a:rPr lang="zh-CN" altLang="en-US" dirty="0">
                <a:latin typeface="Times New Roman" panose="02020603050405020304" pitchFamily="18" charset="0"/>
                <a:cs typeface="Times New Roman" panose="02020603050405020304" pitchFamily="18" charset="0"/>
              </a:rPr>
              <a:t>学习</a:t>
            </a:r>
            <a:r>
              <a:rPr lang="en-US" altLang="zh-CN" dirty="0">
                <a:latin typeface="Times New Roman" panose="02020603050405020304" pitchFamily="18" charset="0"/>
                <a:cs typeface="Times New Roman" panose="02020603050405020304" pitchFamily="18" charset="0"/>
              </a:rPr>
              <a:t>Verilog HDL</a:t>
            </a:r>
            <a:r>
              <a:rPr lang="zh-CN" altLang="en-US" dirty="0">
                <a:latin typeface="Times New Roman" panose="02020603050405020304" pitchFamily="18" charset="0"/>
                <a:cs typeface="Times New Roman" panose="02020603050405020304" pitchFamily="18" charset="0"/>
              </a:rPr>
              <a:t>的要点</a:t>
            </a:r>
          </a:p>
        </p:txBody>
      </p:sp>
      <p:sp>
        <p:nvSpPr>
          <p:cNvPr id="12291" name="Rectangle 3"/>
          <p:cNvSpPr>
            <a:spLocks noGrp="1" noChangeArrowheads="1"/>
          </p:cNvSpPr>
          <p:nvPr>
            <p:ph idx="1"/>
          </p:nvPr>
        </p:nvSpPr>
        <p:spPr/>
        <p:txBody>
          <a:bodyPr>
            <a:noAutofit/>
          </a:bodyPr>
          <a:lstStyle/>
          <a:p>
            <a:pPr eaLnBrk="1" hangingPunct="1">
              <a:spcAft>
                <a:spcPts val="600"/>
              </a:spcAft>
            </a:pPr>
            <a:r>
              <a:rPr lang="zh-CN" altLang="en-US" sz="32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sym typeface="+mn-ea"/>
              </a:rPr>
              <a:t>一定要对电路图和电路的时序图有深刻的认识</a:t>
            </a:r>
          </a:p>
          <a:p>
            <a:pPr lvl="1" eaLnBrk="1" hangingPunct="1">
              <a:spcAft>
                <a:spcPts val="600"/>
              </a:spcAft>
            </a:pPr>
            <a:r>
              <a:rPr lang="zh-CN" altLang="en-US" sz="28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编写Verilog代码的目的是生成实际硬件电路。</a:t>
            </a:r>
          </a:p>
          <a:p>
            <a:pPr lvl="1" eaLnBrk="1" hangingPunct="1">
              <a:spcAft>
                <a:spcPts val="600"/>
              </a:spcAft>
            </a:pPr>
            <a:r>
              <a:rPr lang="zh-CN" altLang="en-US" sz="28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而电路一般都不是串行执行的，很多时候都是并行工作的。</a:t>
            </a:r>
            <a:endParaRPr lang="en-US" altLang="zh-CN" sz="28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endParaRPr>
          </a:p>
          <a:p>
            <a:pPr>
              <a:spcAft>
                <a:spcPts val="600"/>
              </a:spcAft>
            </a:pPr>
            <a:r>
              <a:rPr lang="zh-CN" altLang="en-US" sz="3200" dirty="0">
                <a:solidFill>
                  <a:schemeClr val="tx1">
                    <a:lumMod val="95000"/>
                    <a:lumOff val="5000"/>
                  </a:schemeClr>
                </a:solidFill>
                <a:latin typeface="Times New Roman" panose="02020603050405020304" pitchFamily="18" charset="0"/>
                <a:cs typeface="Times New Roman" panose="02020603050405020304" pitchFamily="18" charset="0"/>
              </a:rPr>
              <a:t>衡量Verilog代码的唯一标准：就是在代码正确与清晰的前提下，可以生成结构尽可能简单、功能却非常强大的电路！</a:t>
            </a:r>
          </a:p>
          <a:p>
            <a:pPr>
              <a:spcAft>
                <a:spcPts val="600"/>
              </a:spcAft>
            </a:pPr>
            <a:r>
              <a:rPr lang="zh-CN" altLang="en-US" sz="3200" dirty="0">
                <a:solidFill>
                  <a:schemeClr val="tx1">
                    <a:lumMod val="95000"/>
                    <a:lumOff val="5000"/>
                  </a:schemeClr>
                </a:solidFill>
                <a:latin typeface="Times New Roman" panose="02020603050405020304" pitchFamily="18" charset="0"/>
                <a:cs typeface="Times New Roman" panose="02020603050405020304" pitchFamily="18" charset="0"/>
              </a:rPr>
              <a:t>不是所有的Verilog代码都能转换成实际电路</a:t>
            </a:r>
            <a:r>
              <a:rPr lang="en-US" altLang="zh-CN" sz="3200"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sz="3200" dirty="0">
                <a:solidFill>
                  <a:schemeClr val="tx1">
                    <a:lumMod val="95000"/>
                    <a:lumOff val="5000"/>
                  </a:schemeClr>
                </a:solidFill>
                <a:latin typeface="Times New Roman" panose="02020603050405020304" pitchFamily="18" charset="0"/>
                <a:cs typeface="Times New Roman" panose="02020603050405020304" pitchFamily="18" charset="0"/>
                <a:sym typeface="+mn-ea"/>
              </a:rPr>
              <a:t>“可综合”</a:t>
            </a:r>
            <a:r>
              <a:rPr lang="en-US" altLang="zh-CN" sz="3200"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sz="3200" dirty="0">
                <a:solidFill>
                  <a:schemeClr val="tx1">
                    <a:lumMod val="95000"/>
                    <a:lumOff val="5000"/>
                  </a:schemeClr>
                </a:solidFill>
                <a:latin typeface="Times New Roman" panose="02020603050405020304" pitchFamily="18" charset="0"/>
                <a:cs typeface="Times New Roman" panose="02020603050405020304" pitchFamily="18" charset="0"/>
              </a:rPr>
              <a:t>。</a:t>
            </a:r>
          </a:p>
          <a:p>
            <a:pPr>
              <a:spcAft>
                <a:spcPts val="600"/>
              </a:spcAft>
            </a:pPr>
            <a:r>
              <a:rPr lang="zh-CN" altLang="en-US" sz="3200" dirty="0">
                <a:solidFill>
                  <a:schemeClr val="tx1">
                    <a:lumMod val="95000"/>
                    <a:lumOff val="5000"/>
                  </a:schemeClr>
                </a:solidFill>
                <a:latin typeface="Times New Roman" panose="02020603050405020304" pitchFamily="18" charset="0"/>
                <a:cs typeface="Times New Roman" panose="02020603050405020304" pitchFamily="18" charset="0"/>
              </a:rPr>
              <a:t>另外，</a:t>
            </a:r>
            <a:r>
              <a:rPr lang="zh-CN" altLang="en-US" sz="3200" dirty="0" smtClean="0">
                <a:solidFill>
                  <a:schemeClr val="tx1">
                    <a:lumMod val="95000"/>
                    <a:lumOff val="5000"/>
                  </a:schemeClr>
                </a:solidFill>
                <a:latin typeface="Times New Roman" panose="02020603050405020304" pitchFamily="18" charset="0"/>
                <a:cs typeface="Times New Roman" panose="02020603050405020304" pitchFamily="18" charset="0"/>
              </a:rPr>
              <a:t>即使用</a:t>
            </a:r>
            <a:r>
              <a:rPr lang="zh-CN" altLang="en-US" sz="3200" dirty="0">
                <a:solidFill>
                  <a:schemeClr val="tx1">
                    <a:lumMod val="95000"/>
                    <a:lumOff val="5000"/>
                  </a:schemeClr>
                </a:solidFill>
                <a:latin typeface="Times New Roman" panose="02020603050405020304" pitchFamily="18" charset="0"/>
                <a:cs typeface="Times New Roman" panose="02020603050405020304" pitchFamily="18" charset="0"/>
              </a:rPr>
              <a:t>可综合的代码去编写，如果你描述的电路实际上无法实现，也是无法综合的</a:t>
            </a:r>
            <a:r>
              <a:rPr lang="en-US" altLang="zh-CN" sz="3200"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23</a:t>
            </a:fld>
            <a:endParaRPr lang="zh-CN" altLang="en-US">
              <a:solidFill>
                <a:prstClr val="black">
                  <a:tint val="75000"/>
                </a:prstClr>
              </a:solidFill>
            </a:endParaRPr>
          </a:p>
        </p:txBody>
      </p:sp>
    </p:spTree>
    <p:extLst>
      <p:ext uri="{BB962C8B-B14F-4D97-AF65-F5344CB8AC3E}">
        <p14:creationId xmlns:p14="http://schemas.microsoft.com/office/powerpoint/2010/main" val="86693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pPr algn="ctr" fontAlgn="base">
              <a:lnSpc>
                <a:spcPct val="100000"/>
              </a:lnSpc>
              <a:spcBef>
                <a:spcPct val="50000"/>
              </a:spcBef>
              <a:spcAft>
                <a:spcPct val="0"/>
              </a:spcAft>
            </a:pPr>
            <a:r>
              <a:rPr lang="en-US" altLang="zh-CN" b="1" dirty="0">
                <a:solidFill>
                  <a:srgbClr val="000000"/>
                </a:solidFill>
                <a:latin typeface="Times New Roman" panose="02020603050405020304" pitchFamily="18" charset="0"/>
                <a:ea typeface="+mn-ea"/>
                <a:cs typeface="Times New Roman" panose="02020603050405020304" pitchFamily="18" charset="0"/>
              </a:rPr>
              <a:t>Verilog HDL</a:t>
            </a:r>
            <a:r>
              <a:rPr lang="zh-CN" altLang="en-US" b="1" dirty="0">
                <a:solidFill>
                  <a:srgbClr val="000000"/>
                </a:solidFill>
                <a:latin typeface="Times New Roman" panose="02020603050405020304" pitchFamily="18" charset="0"/>
                <a:ea typeface="+mn-ea"/>
                <a:cs typeface="Times New Roman" panose="02020603050405020304" pitchFamily="18" charset="0"/>
              </a:rPr>
              <a:t>语法</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227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Verilog HDL</a:t>
            </a:r>
            <a:r>
              <a:rPr lang="zh-CN" altLang="en-US" dirty="0">
                <a:latin typeface="Times New Roman" panose="02020603050405020304" pitchFamily="18" charset="0"/>
                <a:cs typeface="Times New Roman" panose="02020603050405020304" pitchFamily="18" charset="0"/>
              </a:rPr>
              <a:t>语法</a:t>
            </a:r>
          </a:p>
        </p:txBody>
      </p:sp>
      <p:sp>
        <p:nvSpPr>
          <p:cNvPr id="3" name="内容占位符 2"/>
          <p:cNvSpPr>
            <a:spLocks noGrp="1"/>
          </p:cNvSpPr>
          <p:nvPr>
            <p:ph idx="1"/>
          </p:nvPr>
        </p:nvSpPr>
        <p:spPr/>
        <p:txBody>
          <a:bodyPr>
            <a:noAutofit/>
          </a:bodyPr>
          <a:lstStyle/>
          <a:p>
            <a:pPr>
              <a:lnSpc>
                <a:spcPct val="100000"/>
              </a:lnSpc>
              <a:spcAft>
                <a:spcPts val="600"/>
              </a:spcAft>
            </a:pPr>
            <a:r>
              <a:rPr lang="zh-CN" altLang="en-US" sz="3200" b="1" dirty="0">
                <a:solidFill>
                  <a:schemeClr val="accent2">
                    <a:lumMod val="75000"/>
                  </a:schemeClr>
                </a:solidFill>
                <a:latin typeface="Times New Roman" panose="02020603050405020304" pitchFamily="18" charset="0"/>
                <a:cs typeface="Times New Roman" panose="02020603050405020304" pitchFamily="18" charset="0"/>
              </a:rPr>
              <a:t>模块的结构</a:t>
            </a:r>
            <a:endParaRPr lang="en-US" altLang="zh-CN" sz="3200" b="1" dirty="0">
              <a:solidFill>
                <a:schemeClr val="accent2">
                  <a:lumMod val="75000"/>
                </a:schemeClr>
              </a:solidFill>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sz="3200" dirty="0">
                <a:latin typeface="Times New Roman" panose="02020603050405020304" pitchFamily="18" charset="0"/>
                <a:cs typeface="Times New Roman" panose="02020603050405020304" pitchFamily="18" charset="0"/>
              </a:rPr>
              <a:t>标识符和数据类型</a:t>
            </a:r>
            <a:endParaRPr lang="en-US" altLang="zh-CN" sz="3200" dirty="0">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sz="3200" dirty="0">
                <a:latin typeface="Times New Roman" panose="02020603050405020304" pitchFamily="18" charset="0"/>
                <a:cs typeface="Times New Roman" panose="02020603050405020304" pitchFamily="18" charset="0"/>
              </a:rPr>
              <a:t>运算符及表达式</a:t>
            </a:r>
            <a:endParaRPr lang="en-US" altLang="zh-CN" sz="3200" dirty="0">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sz="3200" dirty="0">
                <a:latin typeface="Times New Roman" panose="02020603050405020304" pitchFamily="18" charset="0"/>
                <a:cs typeface="Times New Roman" panose="02020603050405020304" pitchFamily="18" charset="0"/>
              </a:rPr>
              <a:t>赋值语句和块语句</a:t>
            </a:r>
            <a:endParaRPr lang="en-US" altLang="zh-CN" sz="3200" dirty="0">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sz="3200" dirty="0">
                <a:latin typeface="Times New Roman" panose="02020603050405020304" pitchFamily="18" charset="0"/>
                <a:cs typeface="Times New Roman" panose="02020603050405020304" pitchFamily="18" charset="0"/>
              </a:rPr>
              <a:t>条件语句和循环语句</a:t>
            </a:r>
            <a:endParaRPr lang="en-US" altLang="zh-CN" sz="3200" dirty="0">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sz="3200" dirty="0">
                <a:latin typeface="Times New Roman" panose="02020603050405020304" pitchFamily="18" charset="0"/>
                <a:cs typeface="Times New Roman" panose="02020603050405020304" pitchFamily="18" charset="0"/>
              </a:rPr>
              <a:t>模块的调用</a:t>
            </a:r>
            <a:endParaRPr lang="en-US" altLang="zh-CN" sz="3200" dirty="0">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sz="3200" dirty="0">
                <a:latin typeface="Times New Roman" panose="02020603050405020304" pitchFamily="18" charset="0"/>
                <a:cs typeface="Times New Roman" panose="02020603050405020304" pitchFamily="18" charset="0"/>
              </a:rPr>
              <a:t>模块的测试</a:t>
            </a:r>
          </a:p>
          <a:p>
            <a:endParaRPr lang="en-US" altLang="zh-CN" sz="320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25</a:t>
            </a:fld>
            <a:endParaRPr lang="zh-CN" altLang="en-US">
              <a:solidFill>
                <a:prstClr val="black">
                  <a:tint val="75000"/>
                </a:prstClr>
              </a:solidFill>
            </a:endParaRPr>
          </a:p>
        </p:txBody>
      </p:sp>
    </p:spTree>
    <p:extLst>
      <p:ext uri="{BB962C8B-B14F-4D97-AF65-F5344CB8AC3E}">
        <p14:creationId xmlns:p14="http://schemas.microsoft.com/office/powerpoint/2010/main" val="38941793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标题 1"/>
          <p:cNvSpPr txBox="1"/>
          <p:nvPr/>
        </p:nvSpPr>
        <p:spPr>
          <a:xfrm>
            <a:off x="1981200" y="269776"/>
            <a:ext cx="8229600" cy="1143000"/>
          </a:xfrm>
          <a:prstGeom prst="rect">
            <a:avLst/>
          </a:prstGeom>
        </p:spPr>
        <p:txBody>
          <a:bodyPr vert="horz" lIns="91440" tIns="45720" rIns="91440" bIns="45720" rtlCol="0" anchor="ctr">
            <a:normAutofit/>
          </a:bodyPr>
          <a:lstStyle/>
          <a:p>
            <a:pPr>
              <a:spcBef>
                <a:spcPct val="0"/>
              </a:spcBef>
              <a:defRPr/>
            </a:pPr>
            <a:endParaRPr lang="zh-CN" altLang="en-US" sz="4400" dirty="0">
              <a:solidFill>
                <a:prstClr val="black"/>
              </a:solidFill>
              <a:latin typeface="Calibri Light"/>
            </a:endParaRPr>
          </a:p>
        </p:txBody>
      </p:sp>
      <p:sp>
        <p:nvSpPr>
          <p:cNvPr id="3" name="标题 2"/>
          <p:cNvSpPr>
            <a:spLocks noGrp="1"/>
          </p:cNvSpPr>
          <p:nvPr>
            <p:ph type="title"/>
          </p:nvPr>
        </p:nvSpPr>
        <p:spPr/>
        <p:txBody>
          <a:bodyPr>
            <a:normAutofit/>
          </a:bodyPr>
          <a:lstStyle/>
          <a:p>
            <a:pPr algn="ctr"/>
            <a:r>
              <a:rPr lang="en-US" altLang="zh-CN" sz="4400" dirty="0">
                <a:latin typeface="Times New Roman" panose="02020603050405020304" pitchFamily="18" charset="0"/>
                <a:ea typeface="+mj-ea"/>
                <a:cs typeface="Times New Roman" panose="02020603050405020304" pitchFamily="18" charset="0"/>
              </a:rPr>
              <a:t>Verilog</a:t>
            </a:r>
            <a:r>
              <a:rPr lang="zh-CN" altLang="en-US" sz="4400" dirty="0">
                <a:latin typeface="Times New Roman" panose="02020603050405020304" pitchFamily="18" charset="0"/>
                <a:ea typeface="+mj-ea"/>
                <a:cs typeface="Times New Roman" panose="02020603050405020304" pitchFamily="18" charset="0"/>
              </a:rPr>
              <a:t>的模块</a:t>
            </a:r>
            <a:endParaRPr lang="zh-CN" altLang="en-US" dirty="0">
              <a:latin typeface="Times New Roman" panose="02020603050405020304" pitchFamily="18" charset="0"/>
              <a:cs typeface="Times New Roman" panose="02020603050405020304" pitchFamily="18" charset="0"/>
            </a:endParaRPr>
          </a:p>
        </p:txBody>
      </p:sp>
      <p:sp>
        <p:nvSpPr>
          <p:cNvPr id="10" name="内容占位符 2"/>
          <p:cNvSpPr>
            <a:spLocks noGrp="1"/>
          </p:cNvSpPr>
          <p:nvPr>
            <p:ph idx="1"/>
          </p:nvPr>
        </p:nvSpPr>
        <p:spPr/>
        <p:txBody>
          <a:bodyPr>
            <a:normAutofit/>
          </a:bodyPr>
          <a:lstStyle/>
          <a:p>
            <a:pPr>
              <a:lnSpc>
                <a:spcPct val="120000"/>
              </a:lnSpc>
            </a:pPr>
            <a:r>
              <a:rPr lang="en-US" altLang="zh-CN" sz="2400" dirty="0" err="1">
                <a:latin typeface="Times New Roman" panose="02020603050405020304" pitchFamily="18" charset="0"/>
                <a:cs typeface="Times New Roman" panose="02020603050405020304" pitchFamily="18" charset="0"/>
              </a:rPr>
              <a:t>Verilog</a:t>
            </a:r>
            <a:r>
              <a:rPr lang="zh-CN" altLang="en-US" sz="2400" dirty="0">
                <a:latin typeface="Times New Roman" panose="02020603050405020304" pitchFamily="18" charset="0"/>
                <a:cs typeface="Times New Roman" panose="02020603050405020304" pitchFamily="18" charset="0"/>
              </a:rPr>
              <a:t>的基本设计单元是</a:t>
            </a:r>
            <a:r>
              <a:rPr lang="zh-CN" altLang="en-US" sz="2400" b="1" dirty="0">
                <a:solidFill>
                  <a:schemeClr val="accent2">
                    <a:lumMod val="75000"/>
                  </a:schemeClr>
                </a:solidFill>
                <a:latin typeface="Times New Roman" panose="02020603050405020304" pitchFamily="18" charset="0"/>
                <a:cs typeface="Times New Roman" panose="02020603050405020304" pitchFamily="18" charset="0"/>
              </a:rPr>
              <a:t>“模块”，</a:t>
            </a:r>
            <a:r>
              <a:rPr lang="zh-CN" altLang="en-US" sz="2400" dirty="0">
                <a:latin typeface="Times New Roman" panose="02020603050405020304" pitchFamily="18" charset="0"/>
                <a:cs typeface="Times New Roman" panose="02020603050405020304" pitchFamily="18" charset="0"/>
              </a:rPr>
              <a:t>模块的实际意义是代表硬件电路上的逻辑实体，模块之间是并行运行的。</a:t>
            </a:r>
          </a:p>
          <a:p>
            <a:pPr>
              <a:lnSpc>
                <a:spcPct val="120000"/>
              </a:lnSpc>
            </a:pPr>
            <a:r>
              <a:rPr lang="zh-CN" altLang="en-US" sz="2400" dirty="0">
                <a:latin typeface="Times New Roman" panose="02020603050405020304" pitchFamily="18" charset="0"/>
                <a:cs typeface="Times New Roman" panose="02020603050405020304" pitchFamily="18" charset="0"/>
              </a:rPr>
              <a:t>模块内容：</a:t>
            </a:r>
            <a:endParaRPr lang="en-US" altLang="zh-CN" sz="2400" dirty="0">
              <a:latin typeface="Times New Roman" panose="02020603050405020304" pitchFamily="18" charset="0"/>
              <a:cs typeface="Times New Roman" panose="02020603050405020304" pitchFamily="18" charset="0"/>
            </a:endParaRPr>
          </a:p>
          <a:p>
            <a:pPr lvl="1">
              <a:lnSpc>
                <a:spcPct val="120000"/>
              </a:lnSpc>
            </a:pPr>
            <a:r>
              <a:rPr lang="zh-CN" altLang="en-US" sz="2400" dirty="0">
                <a:latin typeface="Times New Roman" panose="02020603050405020304" pitchFamily="18" charset="0"/>
                <a:cs typeface="Times New Roman" panose="02020603050405020304" pitchFamily="18" charset="0"/>
              </a:rPr>
              <a:t>描述接口</a:t>
            </a:r>
            <a:endParaRPr lang="en-US" altLang="zh-CN" sz="2400" dirty="0">
              <a:latin typeface="Times New Roman" panose="02020603050405020304" pitchFamily="18" charset="0"/>
              <a:cs typeface="Times New Roman" panose="02020603050405020304" pitchFamily="18" charset="0"/>
            </a:endParaRPr>
          </a:p>
          <a:p>
            <a:pPr lvl="1">
              <a:lnSpc>
                <a:spcPct val="120000"/>
              </a:lnSpc>
            </a:pPr>
            <a:r>
              <a:rPr lang="zh-CN" altLang="en-US" sz="2400" dirty="0">
                <a:latin typeface="Times New Roman" panose="02020603050405020304" pitchFamily="18" charset="0"/>
                <a:cs typeface="Times New Roman" panose="02020603050405020304" pitchFamily="18" charset="0"/>
              </a:rPr>
              <a:t>描述逻辑功能（定义输入是如何影响输出的）</a:t>
            </a:r>
          </a:p>
          <a:p>
            <a:pPr>
              <a:buNone/>
            </a:pP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26</a:t>
            </a:fld>
            <a:endParaRPr lang="zh-CN" altLang="en-US">
              <a:solidFill>
                <a:prstClr val="black">
                  <a:tint val="75000"/>
                </a:prstClr>
              </a:solidFill>
            </a:endParaRPr>
          </a:p>
        </p:txBody>
      </p:sp>
      <p:sp>
        <p:nvSpPr>
          <p:cNvPr id="5" name="Text Box 5"/>
          <p:cNvSpPr txBox="1">
            <a:spLocks noChangeArrowheads="1"/>
          </p:cNvSpPr>
          <p:nvPr/>
        </p:nvSpPr>
        <p:spPr bwMode="auto">
          <a:xfrm>
            <a:off x="1212041" y="4143380"/>
            <a:ext cx="4004992" cy="1960880"/>
          </a:xfrm>
          <a:prstGeom prst="rect">
            <a:avLst/>
          </a:prstGeom>
          <a:solidFill>
            <a:srgbClr val="FFFFCC"/>
          </a:solidFill>
          <a:ln w="9525">
            <a:noFill/>
            <a:miter lim="800000"/>
          </a:ln>
          <a:effectLst/>
        </p:spPr>
        <p:txBody>
          <a:bodyPr wrap="square">
            <a:spAutoFit/>
          </a:bodyPr>
          <a:lstStyle/>
          <a:p>
            <a:pPr>
              <a:spcBef>
                <a:spcPct val="10000"/>
              </a:spcBef>
            </a:pPr>
            <a:r>
              <a:rPr lang="en-US" altLang="zh-CN" sz="1600" b="1" dirty="0">
                <a:solidFill>
                  <a:prstClr val="black"/>
                </a:solidFill>
                <a:latin typeface="Courier-Bold" charset="0"/>
              </a:rPr>
              <a:t>module  block(</a:t>
            </a:r>
            <a:r>
              <a:rPr lang="en-US" altLang="zh-CN" sz="1600" b="1" dirty="0" err="1">
                <a:solidFill>
                  <a:prstClr val="black"/>
                </a:solidFill>
                <a:latin typeface="Courier-Bold" charset="0"/>
              </a:rPr>
              <a:t>a,b,c,d</a:t>
            </a:r>
            <a:r>
              <a:rPr lang="en-US" altLang="zh-CN" sz="1600" b="1" dirty="0">
                <a:solidFill>
                  <a:prstClr val="black"/>
                </a:solidFill>
                <a:latin typeface="Courier-Bold" charset="0"/>
              </a:rPr>
              <a:t>);</a:t>
            </a:r>
          </a:p>
          <a:p>
            <a:pPr>
              <a:spcBef>
                <a:spcPct val="10000"/>
              </a:spcBef>
            </a:pPr>
            <a:r>
              <a:rPr lang="en-US" altLang="zh-CN" sz="1600" b="1" dirty="0">
                <a:solidFill>
                  <a:prstClr val="black"/>
                </a:solidFill>
                <a:latin typeface="Courier-Bold" charset="0"/>
              </a:rPr>
              <a:t>     input  </a:t>
            </a:r>
            <a:r>
              <a:rPr lang="en-US" altLang="zh-CN" sz="1600" b="1" dirty="0" err="1">
                <a:solidFill>
                  <a:prstClr val="black"/>
                </a:solidFill>
                <a:latin typeface="Courier-Bold" charset="0"/>
              </a:rPr>
              <a:t>a,b</a:t>
            </a:r>
            <a:r>
              <a:rPr lang="en-US" altLang="zh-CN" sz="1600" b="1" dirty="0">
                <a:solidFill>
                  <a:prstClr val="black"/>
                </a:solidFill>
                <a:latin typeface="Courier-Bold" charset="0"/>
              </a:rPr>
              <a:t>;        </a:t>
            </a:r>
          </a:p>
          <a:p>
            <a:pPr>
              <a:spcBef>
                <a:spcPct val="10000"/>
              </a:spcBef>
            </a:pPr>
            <a:r>
              <a:rPr lang="en-US" altLang="zh-CN" sz="1600" b="1" dirty="0">
                <a:solidFill>
                  <a:prstClr val="black"/>
                </a:solidFill>
                <a:latin typeface="Courier-Bold" charset="0"/>
              </a:rPr>
              <a:t>     output  </a:t>
            </a:r>
            <a:r>
              <a:rPr lang="en-US" altLang="zh-CN" sz="1600" b="1" dirty="0" err="1">
                <a:solidFill>
                  <a:prstClr val="black"/>
                </a:solidFill>
                <a:latin typeface="Courier-Bold" charset="0"/>
              </a:rPr>
              <a:t>c,d</a:t>
            </a:r>
            <a:r>
              <a:rPr lang="en-US" altLang="zh-CN" sz="1600" b="1" dirty="0">
                <a:solidFill>
                  <a:prstClr val="black"/>
                </a:solidFill>
                <a:latin typeface="Courier-Bold" charset="0"/>
              </a:rPr>
              <a:t>;</a:t>
            </a:r>
          </a:p>
          <a:p>
            <a:pPr>
              <a:spcBef>
                <a:spcPct val="10000"/>
              </a:spcBef>
            </a:pPr>
            <a:endParaRPr lang="en-US" altLang="zh-CN" sz="1600" b="1" dirty="0">
              <a:solidFill>
                <a:prstClr val="black"/>
              </a:solidFill>
              <a:latin typeface="Courier-Bold" charset="0"/>
            </a:endParaRPr>
          </a:p>
          <a:p>
            <a:pPr>
              <a:spcBef>
                <a:spcPct val="10000"/>
              </a:spcBef>
            </a:pPr>
            <a:r>
              <a:rPr lang="en-US" altLang="zh-CN" sz="1600" b="1" dirty="0">
                <a:solidFill>
                  <a:prstClr val="black"/>
                </a:solidFill>
                <a:latin typeface="Courier-Bold" charset="0"/>
              </a:rPr>
              <a:t>             assign  c=</a:t>
            </a:r>
            <a:r>
              <a:rPr lang="en-US" altLang="zh-CN" sz="1600" b="1" dirty="0" err="1">
                <a:solidFill>
                  <a:prstClr val="black"/>
                </a:solidFill>
                <a:latin typeface="Courier-Bold" charset="0"/>
              </a:rPr>
              <a:t>a|b</a:t>
            </a:r>
            <a:r>
              <a:rPr lang="en-US" altLang="zh-CN" sz="1600" b="1" dirty="0">
                <a:solidFill>
                  <a:prstClr val="black"/>
                </a:solidFill>
                <a:latin typeface="Courier-Bold" charset="0"/>
              </a:rPr>
              <a:t>;</a:t>
            </a:r>
          </a:p>
          <a:p>
            <a:pPr>
              <a:spcBef>
                <a:spcPct val="10000"/>
              </a:spcBef>
            </a:pPr>
            <a:r>
              <a:rPr lang="en-US" altLang="zh-CN" sz="1600" b="1" dirty="0">
                <a:solidFill>
                  <a:prstClr val="black"/>
                </a:solidFill>
                <a:latin typeface="Courier-Bold" charset="0"/>
              </a:rPr>
              <a:t>             assign  d=</a:t>
            </a:r>
            <a:r>
              <a:rPr lang="en-US" altLang="zh-CN" sz="1600" b="1" dirty="0" err="1">
                <a:solidFill>
                  <a:prstClr val="black"/>
                </a:solidFill>
                <a:latin typeface="Courier-Bold" charset="0"/>
              </a:rPr>
              <a:t>a&amp;b</a:t>
            </a:r>
            <a:r>
              <a:rPr lang="en-US" altLang="zh-CN" sz="1600" b="1" dirty="0">
                <a:solidFill>
                  <a:prstClr val="black"/>
                </a:solidFill>
                <a:latin typeface="Courier-Bold" charset="0"/>
              </a:rPr>
              <a:t>;</a:t>
            </a:r>
          </a:p>
          <a:p>
            <a:pPr>
              <a:spcBef>
                <a:spcPct val="10000"/>
              </a:spcBef>
            </a:pPr>
            <a:r>
              <a:rPr lang="en-US" altLang="zh-CN" sz="1600" b="1" dirty="0">
                <a:solidFill>
                  <a:prstClr val="black"/>
                </a:solidFill>
                <a:latin typeface="Courier-Bold" charset="0"/>
              </a:rPr>
              <a:t> endmodule</a:t>
            </a:r>
          </a:p>
        </p:txBody>
      </p:sp>
      <p:grpSp>
        <p:nvGrpSpPr>
          <p:cNvPr id="21" name="组合 20"/>
          <p:cNvGrpSpPr/>
          <p:nvPr/>
        </p:nvGrpSpPr>
        <p:grpSpPr>
          <a:xfrm>
            <a:off x="6662824" y="4196493"/>
            <a:ext cx="3143272" cy="1857388"/>
            <a:chOff x="4929190" y="4429132"/>
            <a:chExt cx="3143272" cy="1857388"/>
          </a:xfrm>
        </p:grpSpPr>
        <p:sp>
          <p:nvSpPr>
            <p:cNvPr id="7" name="矩形 6"/>
            <p:cNvSpPr/>
            <p:nvPr/>
          </p:nvSpPr>
          <p:spPr>
            <a:xfrm>
              <a:off x="5572132" y="4429132"/>
              <a:ext cx="1857388" cy="18573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9" name="直接连接符 8"/>
            <p:cNvCxnSpPr/>
            <p:nvPr/>
          </p:nvCxnSpPr>
          <p:spPr>
            <a:xfrm>
              <a:off x="4929190" y="4857760"/>
              <a:ext cx="64294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929190" y="5786454"/>
              <a:ext cx="64294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429520" y="4857760"/>
              <a:ext cx="64294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429520" y="5786454"/>
              <a:ext cx="64294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43570" y="4572008"/>
              <a:ext cx="340158" cy="461665"/>
            </a:xfrm>
            <a:prstGeom prst="rect">
              <a:avLst/>
            </a:prstGeom>
            <a:noFill/>
          </p:spPr>
          <p:txBody>
            <a:bodyPr wrap="none" rtlCol="0">
              <a:spAutoFit/>
            </a:bodyPr>
            <a:lstStyle/>
            <a:p>
              <a:r>
                <a:rPr lang="en-US" altLang="zh-CN" sz="2400" b="1" dirty="0">
                  <a:solidFill>
                    <a:prstClr val="black"/>
                  </a:solidFill>
                  <a:latin typeface="宋体" panose="02010600030101010101" pitchFamily="2" charset="-122"/>
                </a:rPr>
                <a:t>a</a:t>
              </a:r>
              <a:endParaRPr lang="zh-CN" altLang="en-US" sz="2400" b="1" dirty="0">
                <a:solidFill>
                  <a:prstClr val="black"/>
                </a:solidFill>
                <a:latin typeface="宋体" panose="02010600030101010101" pitchFamily="2" charset="-122"/>
              </a:endParaRPr>
            </a:p>
          </p:txBody>
        </p:sp>
        <p:sp>
          <p:nvSpPr>
            <p:cNvPr id="18" name="TextBox 17"/>
            <p:cNvSpPr txBox="1"/>
            <p:nvPr/>
          </p:nvSpPr>
          <p:spPr>
            <a:xfrm>
              <a:off x="5643570" y="5467665"/>
              <a:ext cx="340158" cy="461665"/>
            </a:xfrm>
            <a:prstGeom prst="rect">
              <a:avLst/>
            </a:prstGeom>
            <a:noFill/>
          </p:spPr>
          <p:txBody>
            <a:bodyPr wrap="none" rtlCol="0">
              <a:spAutoFit/>
            </a:bodyPr>
            <a:lstStyle/>
            <a:p>
              <a:r>
                <a:rPr lang="en-US" altLang="zh-CN" sz="2400" b="1" dirty="0">
                  <a:solidFill>
                    <a:prstClr val="black"/>
                  </a:solidFill>
                  <a:latin typeface="宋体" panose="02010600030101010101" pitchFamily="2" charset="-122"/>
                </a:rPr>
                <a:t>b</a:t>
              </a:r>
              <a:endParaRPr lang="zh-CN" altLang="en-US" sz="2400" b="1" dirty="0">
                <a:solidFill>
                  <a:prstClr val="black"/>
                </a:solidFill>
                <a:latin typeface="宋体" panose="02010600030101010101" pitchFamily="2" charset="-122"/>
              </a:endParaRPr>
            </a:p>
          </p:txBody>
        </p:sp>
        <p:sp>
          <p:nvSpPr>
            <p:cNvPr id="19" name="TextBox 18"/>
            <p:cNvSpPr txBox="1"/>
            <p:nvPr/>
          </p:nvSpPr>
          <p:spPr>
            <a:xfrm>
              <a:off x="7000892" y="4572008"/>
              <a:ext cx="340158" cy="461665"/>
            </a:xfrm>
            <a:prstGeom prst="rect">
              <a:avLst/>
            </a:prstGeom>
            <a:noFill/>
          </p:spPr>
          <p:txBody>
            <a:bodyPr wrap="none" rtlCol="0">
              <a:spAutoFit/>
            </a:bodyPr>
            <a:lstStyle/>
            <a:p>
              <a:r>
                <a:rPr lang="en-US" altLang="zh-CN" sz="2400" b="1" dirty="0">
                  <a:solidFill>
                    <a:prstClr val="black"/>
                  </a:solidFill>
                  <a:latin typeface="宋体" panose="02010600030101010101" pitchFamily="2" charset="-122"/>
                </a:rPr>
                <a:t>c</a:t>
              </a:r>
              <a:endParaRPr lang="zh-CN" altLang="en-US" sz="2400" b="1" dirty="0">
                <a:solidFill>
                  <a:prstClr val="black"/>
                </a:solidFill>
                <a:latin typeface="宋体" panose="02010600030101010101" pitchFamily="2" charset="-122"/>
              </a:endParaRPr>
            </a:p>
          </p:txBody>
        </p:sp>
        <p:sp>
          <p:nvSpPr>
            <p:cNvPr id="20" name="TextBox 19"/>
            <p:cNvSpPr txBox="1"/>
            <p:nvPr/>
          </p:nvSpPr>
          <p:spPr>
            <a:xfrm>
              <a:off x="7000892" y="5500702"/>
              <a:ext cx="340158" cy="461665"/>
            </a:xfrm>
            <a:prstGeom prst="rect">
              <a:avLst/>
            </a:prstGeom>
            <a:noFill/>
          </p:spPr>
          <p:txBody>
            <a:bodyPr wrap="none" rtlCol="0">
              <a:spAutoFit/>
            </a:bodyPr>
            <a:lstStyle/>
            <a:p>
              <a:r>
                <a:rPr lang="en-US" altLang="zh-CN" sz="2400" b="1" dirty="0">
                  <a:solidFill>
                    <a:prstClr val="black"/>
                  </a:solidFill>
                  <a:latin typeface="宋体" panose="02010600030101010101" pitchFamily="2" charset="-122"/>
                </a:rPr>
                <a:t>d</a:t>
              </a:r>
              <a:endParaRPr lang="zh-CN" altLang="en-US" sz="2400" b="1" dirty="0">
                <a:solidFill>
                  <a:prstClr val="black"/>
                </a:solidFill>
                <a:latin typeface="宋体" panose="02010600030101010101" pitchFamily="2" charset="-122"/>
              </a:endParaRPr>
            </a:p>
          </p:txBody>
        </p:sp>
      </p:grpSp>
      <p:sp>
        <p:nvSpPr>
          <p:cNvPr id="22" name="TextBox 21"/>
          <p:cNvSpPr txBox="1"/>
          <p:nvPr/>
        </p:nvSpPr>
        <p:spPr>
          <a:xfrm>
            <a:off x="2423592" y="6248400"/>
            <a:ext cx="1203960" cy="398780"/>
          </a:xfrm>
          <a:prstGeom prst="rect">
            <a:avLst/>
          </a:prstGeom>
          <a:noFill/>
        </p:spPr>
        <p:txBody>
          <a:bodyPr wrap="none" rtlCol="0">
            <a:spAutoFit/>
          </a:bodyPr>
          <a:lstStyle/>
          <a:p>
            <a:r>
              <a:rPr lang="zh-CN" altLang="en-US" sz="2000" b="1" dirty="0">
                <a:solidFill>
                  <a:prstClr val="black"/>
                </a:solidFill>
              </a:rPr>
              <a:t>程序模块</a:t>
            </a:r>
          </a:p>
        </p:txBody>
      </p:sp>
      <p:sp>
        <p:nvSpPr>
          <p:cNvPr id="23" name="TextBox 22"/>
          <p:cNvSpPr txBox="1"/>
          <p:nvPr/>
        </p:nvSpPr>
        <p:spPr>
          <a:xfrm>
            <a:off x="7496918" y="6248400"/>
            <a:ext cx="1459230" cy="398780"/>
          </a:xfrm>
          <a:prstGeom prst="rect">
            <a:avLst/>
          </a:prstGeom>
          <a:noFill/>
        </p:spPr>
        <p:txBody>
          <a:bodyPr wrap="none" rtlCol="0">
            <a:spAutoFit/>
          </a:bodyPr>
          <a:lstStyle/>
          <a:p>
            <a:r>
              <a:rPr lang="zh-CN" altLang="en-US" sz="2000" b="1" dirty="0">
                <a:solidFill>
                  <a:prstClr val="black"/>
                </a:solidFill>
              </a:rPr>
              <a:t>电路图符号</a:t>
            </a: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t="3934" b="3271"/>
          <a:stretch>
            <a:fillRect/>
          </a:stretch>
        </p:blipFill>
        <p:spPr bwMode="auto">
          <a:xfrm>
            <a:off x="751840" y="1287145"/>
            <a:ext cx="10693400" cy="535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4543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1000"/>
                                        <p:tgtEl>
                                          <p:spTgt spid="24"/>
                                        </p:tgtEl>
                                        <p:attrNameLst>
                                          <p:attrName>ppt_x</p:attrName>
                                        </p:attrNameLst>
                                      </p:cBhvr>
                                      <p:tavLst>
                                        <p:tav tm="0">
                                          <p:val>
                                            <p:strVal val="ppt_x"/>
                                          </p:val>
                                        </p:tav>
                                        <p:tav tm="100000">
                                          <p:val>
                                            <p:strVal val="ppt_x"/>
                                          </p:val>
                                        </p:tav>
                                      </p:tavLst>
                                    </p:anim>
                                    <p:anim calcmode="lin" valueType="num">
                                      <p:cBhvr additive="base">
                                        <p:cTn id="7" dur="1000"/>
                                        <p:tgtEl>
                                          <p:spTgt spid="24"/>
                                        </p:tgtEl>
                                        <p:attrNameLst>
                                          <p:attrName>ppt_y</p:attrName>
                                        </p:attrNameLst>
                                      </p:cBhvr>
                                      <p:tavLst>
                                        <p:tav tm="0">
                                          <p:val>
                                            <p:strVal val="ppt_y"/>
                                          </p:val>
                                        </p:tav>
                                        <p:tav tm="100000">
                                          <p:val>
                                            <p:strVal val="1+ppt_h/2"/>
                                          </p:val>
                                        </p:tav>
                                      </p:tavLst>
                                    </p:anim>
                                    <p:set>
                                      <p:cBhvr>
                                        <p:cTn id="8" dur="1" fill="hold">
                                          <p:stCondLst>
                                            <p:cond delay="998"/>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Rot="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模块基本结构</a:t>
            </a:r>
          </a:p>
        </p:txBody>
      </p:sp>
      <p:sp>
        <p:nvSpPr>
          <p:cNvPr id="935939" name="Rectangle 3"/>
          <p:cNvSpPr>
            <a:spLocks noGrp="1" noChangeArrowheads="1"/>
          </p:cNvSpPr>
          <p:nvPr>
            <p:ph idx="1"/>
          </p:nvPr>
        </p:nvSpPr>
        <p:spPr/>
        <p:txBody>
          <a:bodyPr>
            <a:noAutofit/>
          </a:bodyPr>
          <a:lstStyle/>
          <a:p>
            <a:pPr>
              <a:lnSpc>
                <a:spcPct val="100000"/>
              </a:lnSpc>
              <a:spcBef>
                <a:spcPts val="0"/>
              </a:spcBef>
              <a:spcAft>
                <a:spcPts val="0"/>
              </a:spcAft>
              <a:buFont typeface="Wingdings" panose="05000000000000000000" pitchFamily="2" charset="2"/>
              <a:buNone/>
            </a:pPr>
            <a:r>
              <a:rPr lang="zh-CN" altLang="en-US" sz="1900" b="1" dirty="0">
                <a:latin typeface="Times New Roman" panose="02020603050405020304" pitchFamily="18" charset="0"/>
                <a:cs typeface="Times New Roman" panose="02020603050405020304" pitchFamily="18" charset="0"/>
              </a:rPr>
              <a:t>模块声明：</a:t>
            </a:r>
            <a:endParaRPr lang="en-US" altLang="zh-CN" sz="1900" b="1" dirty="0">
              <a:latin typeface="Times New Roman" panose="02020603050405020304" pitchFamily="18" charset="0"/>
              <a:cs typeface="Times New Roman" panose="02020603050405020304" pitchFamily="18" charset="0"/>
            </a:endParaRPr>
          </a:p>
          <a:p>
            <a:pPr>
              <a:lnSpc>
                <a:spcPct val="100000"/>
              </a:lnSpc>
              <a:spcBef>
                <a:spcPts val="0"/>
              </a:spcBef>
              <a:spcAft>
                <a:spcPts val="0"/>
              </a:spcAft>
              <a:buNone/>
            </a:pPr>
            <a:r>
              <a:rPr lang="en-US" altLang="zh-CN" sz="1900" b="1" dirty="0">
                <a:solidFill>
                  <a:srgbClr val="FF0000"/>
                </a:solidFill>
                <a:latin typeface="Times New Roman" panose="02020603050405020304" pitchFamily="18" charset="0"/>
                <a:cs typeface="Times New Roman" panose="02020603050405020304" pitchFamily="18" charset="0"/>
              </a:rPr>
              <a:t>		module</a:t>
            </a:r>
            <a:r>
              <a:rPr lang="en-US" altLang="zh-CN" sz="1900" b="1" dirty="0">
                <a:latin typeface="Times New Roman" panose="02020603050405020304" pitchFamily="18" charset="0"/>
                <a:cs typeface="Times New Roman" panose="02020603050405020304" pitchFamily="18" charset="0"/>
              </a:rPr>
              <a:t> </a:t>
            </a:r>
            <a:r>
              <a:rPr lang="en-US" altLang="zh-CN" sz="1900" b="1" dirty="0" err="1">
                <a:latin typeface="Times New Roman" panose="02020603050405020304" pitchFamily="18" charset="0"/>
                <a:cs typeface="Times New Roman" panose="02020603050405020304" pitchFamily="18" charset="0"/>
              </a:rPr>
              <a:t>module_name</a:t>
            </a:r>
            <a:r>
              <a:rPr lang="zh-CN" altLang="en-US" sz="1900" b="1" dirty="0">
                <a:latin typeface="Times New Roman" panose="02020603050405020304" pitchFamily="18" charset="0"/>
                <a:cs typeface="Times New Roman" panose="02020603050405020304" pitchFamily="18" charset="0"/>
              </a:rPr>
              <a:t>（</a:t>
            </a:r>
            <a:r>
              <a:rPr lang="en-US" altLang="zh-CN" sz="1900" b="1" dirty="0" err="1">
                <a:latin typeface="Times New Roman" panose="02020603050405020304" pitchFamily="18" charset="0"/>
                <a:cs typeface="Times New Roman" panose="02020603050405020304" pitchFamily="18" charset="0"/>
              </a:rPr>
              <a:t>port_list</a:t>
            </a:r>
            <a:r>
              <a:rPr lang="zh-CN" altLang="en-US" sz="1900" b="1" dirty="0">
                <a:latin typeface="Times New Roman" panose="02020603050405020304" pitchFamily="18" charset="0"/>
                <a:cs typeface="Times New Roman" panose="02020603050405020304" pitchFamily="18" charset="0"/>
              </a:rPr>
              <a:t>）</a:t>
            </a:r>
            <a:r>
              <a:rPr lang="en-US" altLang="zh-CN" sz="1900" b="1" dirty="0">
                <a:latin typeface="Times New Roman" panose="02020603050405020304" pitchFamily="18" charset="0"/>
                <a:cs typeface="Times New Roman" panose="02020603050405020304" pitchFamily="18" charset="0"/>
              </a:rPr>
              <a:t>;</a:t>
            </a:r>
            <a:r>
              <a:rPr lang="zh-CN" altLang="en-US" sz="1900" b="1" dirty="0">
                <a:latin typeface="Times New Roman" panose="02020603050405020304" pitchFamily="18" charset="0"/>
                <a:cs typeface="Times New Roman" panose="02020603050405020304" pitchFamily="18" charset="0"/>
              </a:rPr>
              <a:t> </a:t>
            </a:r>
            <a:r>
              <a:rPr lang="en-US" altLang="zh-CN" sz="1900" b="1" dirty="0">
                <a:latin typeface="Times New Roman" panose="02020603050405020304" pitchFamily="18" charset="0"/>
                <a:cs typeface="Times New Roman" panose="02020603050405020304" pitchFamily="18" charset="0"/>
              </a:rPr>
              <a:t> //</a:t>
            </a:r>
            <a:r>
              <a:rPr lang="zh-CN" altLang="en-US" sz="1900" b="1" dirty="0">
                <a:latin typeface="Times New Roman" panose="02020603050405020304" pitchFamily="18" charset="0"/>
                <a:cs typeface="Times New Roman" panose="02020603050405020304" pitchFamily="18" charset="0"/>
              </a:rPr>
              <a:t>模块名（端口声明列表）</a:t>
            </a:r>
          </a:p>
          <a:p>
            <a:pPr>
              <a:lnSpc>
                <a:spcPct val="100000"/>
              </a:lnSpc>
              <a:spcBef>
                <a:spcPts val="0"/>
              </a:spcBef>
              <a:spcAft>
                <a:spcPts val="0"/>
              </a:spcAft>
              <a:buFont typeface="Wingdings" panose="05000000000000000000" pitchFamily="2" charset="2"/>
              <a:buNone/>
            </a:pPr>
            <a:r>
              <a:rPr lang="zh-CN" altLang="en-US" sz="1900" b="1" dirty="0">
                <a:latin typeface="Times New Roman" panose="02020603050405020304" pitchFamily="18" charset="0"/>
                <a:cs typeface="Times New Roman" panose="02020603050405020304" pitchFamily="18" charset="0"/>
              </a:rPr>
              <a:t>端口定义：</a:t>
            </a:r>
          </a:p>
          <a:p>
            <a:pPr>
              <a:lnSpc>
                <a:spcPct val="100000"/>
              </a:lnSpc>
              <a:spcBef>
                <a:spcPts val="0"/>
              </a:spcBef>
              <a:spcAft>
                <a:spcPts val="0"/>
              </a:spcAft>
              <a:buFont typeface="Wingdings" panose="05000000000000000000" pitchFamily="2" charset="2"/>
              <a:buNone/>
            </a:pPr>
            <a:r>
              <a:rPr lang="en-US" altLang="zh-CN" sz="1900" b="1" dirty="0">
                <a:latin typeface="Times New Roman" panose="02020603050405020304" pitchFamily="18" charset="0"/>
                <a:cs typeface="Times New Roman" panose="02020603050405020304" pitchFamily="18" charset="0"/>
              </a:rPr>
              <a:t> 		input[</a:t>
            </a:r>
            <a:r>
              <a:rPr lang="zh-CN" altLang="en-US" sz="1900" b="1" dirty="0">
                <a:latin typeface="Times New Roman" panose="02020603050405020304" pitchFamily="18" charset="0"/>
                <a:cs typeface="Times New Roman" panose="02020603050405020304" pitchFamily="18" charset="0"/>
              </a:rPr>
              <a:t>信号位宽</a:t>
            </a:r>
            <a:r>
              <a:rPr lang="en-US" altLang="zh-CN" sz="1900" b="1" dirty="0">
                <a:latin typeface="Times New Roman" panose="02020603050405020304" pitchFamily="18" charset="0"/>
                <a:cs typeface="Times New Roman" panose="02020603050405020304" pitchFamily="18" charset="0"/>
              </a:rPr>
              <a:t>];           //</a:t>
            </a:r>
            <a:r>
              <a:rPr lang="zh-CN" altLang="en-US" sz="1900" b="1" dirty="0">
                <a:latin typeface="Times New Roman" panose="02020603050405020304" pitchFamily="18" charset="0"/>
                <a:cs typeface="Times New Roman" panose="02020603050405020304" pitchFamily="18" charset="0"/>
              </a:rPr>
              <a:t>输入声明</a:t>
            </a:r>
          </a:p>
          <a:p>
            <a:pPr>
              <a:lnSpc>
                <a:spcPct val="100000"/>
              </a:lnSpc>
              <a:spcBef>
                <a:spcPts val="0"/>
              </a:spcBef>
              <a:spcAft>
                <a:spcPts val="0"/>
              </a:spcAft>
              <a:buFont typeface="Wingdings" panose="05000000000000000000" pitchFamily="2" charset="2"/>
              <a:buNone/>
            </a:pPr>
            <a:r>
              <a:rPr lang="en-US" altLang="zh-CN" sz="1900" b="1" dirty="0">
                <a:latin typeface="Times New Roman" panose="02020603050405020304" pitchFamily="18" charset="0"/>
                <a:cs typeface="Times New Roman" panose="02020603050405020304" pitchFamily="18" charset="0"/>
              </a:rPr>
              <a:t> 		output [</a:t>
            </a:r>
            <a:r>
              <a:rPr lang="zh-CN" altLang="en-US" sz="1900" b="1" dirty="0">
                <a:latin typeface="Times New Roman" panose="02020603050405020304" pitchFamily="18" charset="0"/>
                <a:cs typeface="Times New Roman" panose="02020603050405020304" pitchFamily="18" charset="0"/>
              </a:rPr>
              <a:t>信号位宽</a:t>
            </a:r>
            <a:r>
              <a:rPr lang="en-US" altLang="zh-CN" sz="1900" b="1" dirty="0">
                <a:latin typeface="Times New Roman" panose="02020603050405020304" pitchFamily="18" charset="0"/>
                <a:cs typeface="Times New Roman" panose="02020603050405020304" pitchFamily="18" charset="0"/>
              </a:rPr>
              <a:t>] ;      //</a:t>
            </a:r>
            <a:r>
              <a:rPr lang="zh-CN" altLang="en-US" sz="1900" b="1" dirty="0">
                <a:latin typeface="Times New Roman" panose="02020603050405020304" pitchFamily="18" charset="0"/>
                <a:cs typeface="Times New Roman" panose="02020603050405020304" pitchFamily="18" charset="0"/>
              </a:rPr>
              <a:t>输出声明</a:t>
            </a:r>
            <a:endParaRPr lang="en-US" altLang="zh-CN" sz="1900" b="1" dirty="0">
              <a:latin typeface="Times New Roman" panose="02020603050405020304" pitchFamily="18" charset="0"/>
              <a:cs typeface="Times New Roman" panose="02020603050405020304" pitchFamily="18" charset="0"/>
            </a:endParaRPr>
          </a:p>
          <a:p>
            <a:pPr>
              <a:lnSpc>
                <a:spcPct val="100000"/>
              </a:lnSpc>
              <a:spcBef>
                <a:spcPts val="0"/>
              </a:spcBef>
              <a:spcAft>
                <a:spcPts val="0"/>
              </a:spcAft>
              <a:buFont typeface="Wingdings" panose="05000000000000000000" pitchFamily="2" charset="2"/>
              <a:buNone/>
            </a:pPr>
            <a:r>
              <a:rPr lang="en-US" altLang="zh-CN" sz="1900" b="1" dirty="0">
                <a:latin typeface="Times New Roman" panose="02020603050405020304" pitchFamily="18" charset="0"/>
                <a:cs typeface="Times New Roman" panose="02020603050405020304" pitchFamily="18" charset="0"/>
              </a:rPr>
              <a:t>		…</a:t>
            </a:r>
          </a:p>
          <a:p>
            <a:pPr>
              <a:lnSpc>
                <a:spcPct val="100000"/>
              </a:lnSpc>
              <a:spcBef>
                <a:spcPts val="0"/>
              </a:spcBef>
              <a:spcAft>
                <a:spcPts val="0"/>
              </a:spcAft>
              <a:buFont typeface="Wingdings" panose="05000000000000000000" pitchFamily="2" charset="2"/>
              <a:buNone/>
            </a:pPr>
            <a:r>
              <a:rPr lang="zh-CN" altLang="en-US" sz="1900" b="1" dirty="0">
                <a:latin typeface="Times New Roman" panose="02020603050405020304" pitchFamily="18" charset="0"/>
                <a:cs typeface="Times New Roman" panose="02020603050405020304" pitchFamily="18" charset="0"/>
              </a:rPr>
              <a:t>数据类型说明：</a:t>
            </a:r>
          </a:p>
          <a:p>
            <a:pPr>
              <a:lnSpc>
                <a:spcPct val="100000"/>
              </a:lnSpc>
              <a:spcBef>
                <a:spcPts val="0"/>
              </a:spcBef>
              <a:spcAft>
                <a:spcPts val="0"/>
              </a:spcAft>
              <a:buFont typeface="Wingdings" panose="05000000000000000000" pitchFamily="2" charset="2"/>
              <a:buNone/>
            </a:pPr>
            <a:r>
              <a:rPr lang="en-US" altLang="zh-CN" sz="1900" b="1" dirty="0">
                <a:latin typeface="Times New Roman" panose="02020603050405020304" pitchFamily="18" charset="0"/>
                <a:cs typeface="Times New Roman" panose="02020603050405020304" pitchFamily="18" charset="0"/>
              </a:rPr>
              <a:t>		reg [</a:t>
            </a:r>
            <a:r>
              <a:rPr lang="zh-CN" altLang="en-US" sz="1900" b="1" dirty="0">
                <a:latin typeface="Times New Roman" panose="02020603050405020304" pitchFamily="18" charset="0"/>
                <a:cs typeface="Times New Roman" panose="02020603050405020304" pitchFamily="18" charset="0"/>
              </a:rPr>
              <a:t>信号位宽</a:t>
            </a:r>
            <a:r>
              <a:rPr lang="en-US" altLang="zh-CN" sz="1900" b="1" dirty="0">
                <a:latin typeface="Times New Roman" panose="02020603050405020304" pitchFamily="18" charset="0"/>
                <a:cs typeface="Times New Roman" panose="02020603050405020304" pitchFamily="18" charset="0"/>
              </a:rPr>
              <a:t>] ;             //</a:t>
            </a:r>
            <a:r>
              <a:rPr lang="zh-CN" altLang="en-US" sz="1900" b="1" dirty="0">
                <a:latin typeface="Times New Roman" panose="02020603050405020304" pitchFamily="18" charset="0"/>
                <a:cs typeface="Times New Roman" panose="02020603050405020304" pitchFamily="18" charset="0"/>
              </a:rPr>
              <a:t>寄存器类型声明</a:t>
            </a:r>
          </a:p>
          <a:p>
            <a:pPr>
              <a:lnSpc>
                <a:spcPct val="100000"/>
              </a:lnSpc>
              <a:spcBef>
                <a:spcPts val="0"/>
              </a:spcBef>
              <a:spcAft>
                <a:spcPts val="0"/>
              </a:spcAft>
              <a:buFont typeface="Wingdings" panose="05000000000000000000" pitchFamily="2" charset="2"/>
              <a:buNone/>
            </a:pPr>
            <a:r>
              <a:rPr lang="en-US" altLang="zh-CN" sz="1900" b="1" dirty="0">
                <a:latin typeface="Times New Roman" panose="02020603050405020304" pitchFamily="18" charset="0"/>
                <a:cs typeface="Times New Roman" panose="02020603050405020304" pitchFamily="18" charset="0"/>
              </a:rPr>
              <a:t>		wire [</a:t>
            </a:r>
            <a:r>
              <a:rPr lang="zh-CN" altLang="en-US" sz="1900" b="1" dirty="0">
                <a:latin typeface="Times New Roman" panose="02020603050405020304" pitchFamily="18" charset="0"/>
                <a:cs typeface="Times New Roman" panose="02020603050405020304" pitchFamily="18" charset="0"/>
              </a:rPr>
              <a:t>信号位宽</a:t>
            </a:r>
            <a:r>
              <a:rPr lang="en-US" altLang="zh-CN" sz="1900" b="1" dirty="0">
                <a:latin typeface="Times New Roman" panose="02020603050405020304" pitchFamily="18" charset="0"/>
                <a:cs typeface="Times New Roman" panose="02020603050405020304" pitchFamily="18" charset="0"/>
              </a:rPr>
              <a:t>] ;          //</a:t>
            </a:r>
            <a:r>
              <a:rPr lang="zh-CN" altLang="en-US" sz="1900" b="1" dirty="0">
                <a:latin typeface="Times New Roman" panose="02020603050405020304" pitchFamily="18" charset="0"/>
                <a:cs typeface="Times New Roman" panose="02020603050405020304" pitchFamily="18" charset="0"/>
              </a:rPr>
              <a:t>线网类型声明</a:t>
            </a:r>
          </a:p>
          <a:p>
            <a:pPr>
              <a:lnSpc>
                <a:spcPct val="100000"/>
              </a:lnSpc>
              <a:spcBef>
                <a:spcPts val="0"/>
              </a:spcBef>
              <a:spcAft>
                <a:spcPts val="0"/>
              </a:spcAft>
              <a:buFont typeface="Wingdings" panose="05000000000000000000" pitchFamily="2" charset="2"/>
              <a:buNone/>
            </a:pPr>
            <a:r>
              <a:rPr lang="en-US" altLang="zh-CN" sz="1900" b="1" dirty="0">
                <a:latin typeface="Times New Roman" panose="02020603050405020304" pitchFamily="18" charset="0"/>
                <a:cs typeface="Times New Roman" panose="02020603050405020304" pitchFamily="18" charset="0"/>
              </a:rPr>
              <a:t>		parameter;                      //</a:t>
            </a:r>
            <a:r>
              <a:rPr lang="zh-CN" altLang="en-US" sz="1900" b="1" dirty="0">
                <a:latin typeface="Times New Roman" panose="02020603050405020304" pitchFamily="18" charset="0"/>
                <a:cs typeface="Times New Roman" panose="02020603050405020304" pitchFamily="18" charset="0"/>
              </a:rPr>
              <a:t>参数声明</a:t>
            </a:r>
            <a:endParaRPr lang="en-US" altLang="zh-CN" sz="1900" b="1" dirty="0">
              <a:latin typeface="Times New Roman" panose="02020603050405020304" pitchFamily="18" charset="0"/>
              <a:cs typeface="Times New Roman" panose="02020603050405020304" pitchFamily="18" charset="0"/>
            </a:endParaRPr>
          </a:p>
          <a:p>
            <a:pPr>
              <a:lnSpc>
                <a:spcPct val="100000"/>
              </a:lnSpc>
              <a:spcBef>
                <a:spcPts val="0"/>
              </a:spcBef>
              <a:spcAft>
                <a:spcPts val="0"/>
              </a:spcAft>
              <a:buFont typeface="Wingdings" panose="05000000000000000000" pitchFamily="2" charset="2"/>
              <a:buNone/>
            </a:pPr>
            <a:r>
              <a:rPr lang="en-US" altLang="zh-CN" sz="1900" b="1" dirty="0">
                <a:latin typeface="Times New Roman" panose="02020603050405020304" pitchFamily="18" charset="0"/>
                <a:cs typeface="Times New Roman" panose="02020603050405020304" pitchFamily="18" charset="0"/>
              </a:rPr>
              <a:t>		…</a:t>
            </a:r>
            <a:endParaRPr lang="zh-CN" altLang="en-US" sz="1900" b="1" dirty="0">
              <a:latin typeface="Times New Roman" panose="02020603050405020304" pitchFamily="18" charset="0"/>
              <a:cs typeface="Times New Roman" panose="02020603050405020304" pitchFamily="18" charset="0"/>
            </a:endParaRPr>
          </a:p>
          <a:p>
            <a:pPr>
              <a:lnSpc>
                <a:spcPct val="100000"/>
              </a:lnSpc>
              <a:spcBef>
                <a:spcPts val="0"/>
              </a:spcBef>
              <a:spcAft>
                <a:spcPts val="0"/>
              </a:spcAft>
              <a:buFont typeface="Wingdings" panose="05000000000000000000" pitchFamily="2" charset="2"/>
              <a:buNone/>
            </a:pPr>
            <a:r>
              <a:rPr lang="zh-CN" altLang="en-US" sz="1900" b="1" dirty="0">
                <a:latin typeface="Times New Roman" panose="02020603050405020304" pitchFamily="18" charset="0"/>
                <a:cs typeface="Times New Roman" panose="02020603050405020304" pitchFamily="18" charset="0"/>
              </a:rPr>
              <a:t>功能描述：                    </a:t>
            </a:r>
            <a:r>
              <a:rPr lang="en-US" altLang="zh-CN" sz="1900" b="1" dirty="0">
                <a:latin typeface="Times New Roman" panose="02020603050405020304" pitchFamily="18" charset="0"/>
                <a:cs typeface="Times New Roman" panose="02020603050405020304" pitchFamily="18" charset="0"/>
              </a:rPr>
              <a:t>//</a:t>
            </a:r>
            <a:r>
              <a:rPr lang="zh-CN" altLang="en-US" sz="1900" b="1" dirty="0">
                <a:latin typeface="Times New Roman" panose="02020603050405020304" pitchFamily="18" charset="0"/>
                <a:cs typeface="Times New Roman" panose="02020603050405020304" pitchFamily="18" charset="0"/>
              </a:rPr>
              <a:t>主程序代码</a:t>
            </a:r>
          </a:p>
          <a:p>
            <a:pPr>
              <a:lnSpc>
                <a:spcPct val="100000"/>
              </a:lnSpc>
              <a:spcBef>
                <a:spcPts val="0"/>
              </a:spcBef>
              <a:spcAft>
                <a:spcPts val="0"/>
              </a:spcAft>
              <a:buFont typeface="Wingdings" panose="05000000000000000000" pitchFamily="2" charset="2"/>
              <a:buNone/>
            </a:pPr>
            <a:r>
              <a:rPr lang="en-US" altLang="zh-CN" sz="1900" b="1" dirty="0">
                <a:latin typeface="Times New Roman" panose="02020603050405020304" pitchFamily="18" charset="0"/>
                <a:cs typeface="Times New Roman" panose="02020603050405020304" pitchFamily="18" charset="0"/>
              </a:rPr>
              <a:t>		assign   </a:t>
            </a:r>
            <a:r>
              <a:rPr lang="en-US" altLang="zh-CN" sz="1900" i="1" dirty="0">
                <a:latin typeface="Times New Roman" panose="02020603050405020304" pitchFamily="18" charset="0"/>
                <a:cs typeface="Times New Roman" panose="02020603050405020304" pitchFamily="18" charset="0"/>
              </a:rPr>
              <a:t>a=</a:t>
            </a:r>
            <a:r>
              <a:rPr lang="en-US" altLang="zh-CN" sz="1900" i="1" dirty="0" err="1">
                <a:latin typeface="Times New Roman" panose="02020603050405020304" pitchFamily="18" charset="0"/>
                <a:cs typeface="Times New Roman" panose="02020603050405020304" pitchFamily="18" charset="0"/>
              </a:rPr>
              <a:t>b+c</a:t>
            </a:r>
            <a:endParaRPr lang="en-US" altLang="zh-CN" sz="1900" i="1" dirty="0">
              <a:latin typeface="Times New Roman" panose="02020603050405020304" pitchFamily="18" charset="0"/>
              <a:cs typeface="Times New Roman" panose="02020603050405020304" pitchFamily="18" charset="0"/>
            </a:endParaRPr>
          </a:p>
          <a:p>
            <a:pPr>
              <a:lnSpc>
                <a:spcPct val="100000"/>
              </a:lnSpc>
              <a:spcBef>
                <a:spcPts val="0"/>
              </a:spcBef>
              <a:spcAft>
                <a:spcPts val="0"/>
              </a:spcAft>
              <a:buFont typeface="Wingdings" panose="05000000000000000000" pitchFamily="2" charset="2"/>
              <a:buNone/>
            </a:pPr>
            <a:r>
              <a:rPr lang="en-US" altLang="zh-CN" sz="1900" b="1" dirty="0">
                <a:latin typeface="Times New Roman" panose="02020603050405020304" pitchFamily="18" charset="0"/>
                <a:cs typeface="Times New Roman" panose="02020603050405020304" pitchFamily="18" charset="0"/>
              </a:rPr>
              <a:t>		always@(</a:t>
            </a:r>
            <a:r>
              <a:rPr lang="en-US" altLang="zh-CN" sz="1900" b="1" dirty="0" err="1">
                <a:latin typeface="Times New Roman" panose="02020603050405020304" pitchFamily="18" charset="0"/>
                <a:cs typeface="Times New Roman" panose="02020603050405020304" pitchFamily="18" charset="0"/>
              </a:rPr>
              <a:t>posedge</a:t>
            </a:r>
            <a:r>
              <a:rPr lang="en-US" altLang="zh-CN" sz="1900" b="1" dirty="0">
                <a:latin typeface="Times New Roman" panose="02020603050405020304" pitchFamily="18" charset="0"/>
                <a:cs typeface="Times New Roman" panose="02020603050405020304" pitchFamily="18" charset="0"/>
              </a:rPr>
              <a:t> </a:t>
            </a:r>
            <a:r>
              <a:rPr lang="en-US" altLang="zh-CN" sz="1900" b="1" dirty="0" err="1">
                <a:latin typeface="Times New Roman" panose="02020603050405020304" pitchFamily="18" charset="0"/>
                <a:cs typeface="Times New Roman" panose="02020603050405020304" pitchFamily="18" charset="0"/>
              </a:rPr>
              <a:t>clk</a:t>
            </a:r>
            <a:r>
              <a:rPr lang="en-US" altLang="zh-CN" sz="1900" b="1" dirty="0">
                <a:latin typeface="Times New Roman" panose="02020603050405020304" pitchFamily="18" charset="0"/>
                <a:cs typeface="Times New Roman" panose="02020603050405020304" pitchFamily="18" charset="0"/>
              </a:rPr>
              <a:t> or </a:t>
            </a:r>
            <a:r>
              <a:rPr lang="en-US" altLang="zh-CN" sz="1900" b="1" dirty="0" err="1">
                <a:latin typeface="Times New Roman" panose="02020603050405020304" pitchFamily="18" charset="0"/>
                <a:cs typeface="Times New Roman" panose="02020603050405020304" pitchFamily="18" charset="0"/>
              </a:rPr>
              <a:t>negedge</a:t>
            </a:r>
            <a:r>
              <a:rPr lang="en-US" altLang="zh-CN" sz="1900" b="1" dirty="0">
                <a:latin typeface="Times New Roman" panose="02020603050405020304" pitchFamily="18" charset="0"/>
                <a:cs typeface="Times New Roman" panose="02020603050405020304" pitchFamily="18" charset="0"/>
              </a:rPr>
              <a:t> reset)</a:t>
            </a:r>
          </a:p>
          <a:p>
            <a:pPr>
              <a:lnSpc>
                <a:spcPct val="100000"/>
              </a:lnSpc>
              <a:spcBef>
                <a:spcPts val="0"/>
              </a:spcBef>
              <a:spcAft>
                <a:spcPts val="0"/>
              </a:spcAft>
              <a:buFont typeface="Wingdings" panose="05000000000000000000" pitchFamily="2" charset="2"/>
              <a:buNone/>
            </a:pPr>
            <a:r>
              <a:rPr lang="en-US" altLang="zh-CN" sz="1900" b="1" dirty="0">
                <a:latin typeface="Times New Roman" panose="02020603050405020304" pitchFamily="18" charset="0"/>
                <a:cs typeface="Times New Roman" panose="02020603050405020304" pitchFamily="18" charset="0"/>
              </a:rPr>
              <a:t>		</a:t>
            </a:r>
            <a:r>
              <a:rPr lang="en-US" altLang="zh-CN" sz="1900" i="1" dirty="0">
                <a:latin typeface="Times New Roman" panose="02020603050405020304" pitchFamily="18" charset="0"/>
                <a:cs typeface="Times New Roman" panose="02020603050405020304" pitchFamily="18" charset="0"/>
              </a:rPr>
              <a:t>function</a:t>
            </a:r>
          </a:p>
          <a:p>
            <a:pPr>
              <a:lnSpc>
                <a:spcPct val="100000"/>
              </a:lnSpc>
              <a:spcBef>
                <a:spcPts val="0"/>
              </a:spcBef>
              <a:spcAft>
                <a:spcPts val="0"/>
              </a:spcAft>
              <a:buFont typeface="Wingdings" panose="05000000000000000000" pitchFamily="2" charset="2"/>
              <a:buNone/>
            </a:pPr>
            <a:r>
              <a:rPr lang="en-US" altLang="zh-CN" sz="1900" i="1" dirty="0">
                <a:latin typeface="Times New Roman" panose="02020603050405020304" pitchFamily="18" charset="0"/>
                <a:cs typeface="Times New Roman" panose="02020603050405020304" pitchFamily="18" charset="0"/>
              </a:rPr>
              <a:t>  		task</a:t>
            </a:r>
            <a:endParaRPr lang="en-US" altLang="zh-CN" sz="1900" b="1" dirty="0">
              <a:latin typeface="Times New Roman" panose="02020603050405020304" pitchFamily="18" charset="0"/>
              <a:cs typeface="Times New Roman" panose="02020603050405020304" pitchFamily="18" charset="0"/>
            </a:endParaRPr>
          </a:p>
          <a:p>
            <a:pPr>
              <a:lnSpc>
                <a:spcPct val="100000"/>
              </a:lnSpc>
              <a:spcBef>
                <a:spcPts val="0"/>
              </a:spcBef>
              <a:spcAft>
                <a:spcPts val="0"/>
              </a:spcAft>
              <a:buFont typeface="Wingdings" panose="05000000000000000000" pitchFamily="2" charset="2"/>
              <a:buNone/>
            </a:pPr>
            <a:r>
              <a:rPr lang="en-US" altLang="zh-CN" sz="1900" b="1" dirty="0">
                <a:latin typeface="Times New Roman" panose="02020603050405020304" pitchFamily="18" charset="0"/>
                <a:cs typeface="Times New Roman" panose="02020603050405020304" pitchFamily="18" charset="0"/>
              </a:rPr>
              <a:t>		…</a:t>
            </a:r>
          </a:p>
          <a:p>
            <a:pPr>
              <a:lnSpc>
                <a:spcPct val="100000"/>
              </a:lnSpc>
              <a:spcBef>
                <a:spcPts val="0"/>
              </a:spcBef>
              <a:spcAft>
                <a:spcPts val="0"/>
              </a:spcAft>
              <a:buFont typeface="Wingdings" panose="05000000000000000000" pitchFamily="2" charset="2"/>
              <a:buNone/>
            </a:pPr>
            <a:r>
              <a:rPr lang="en-US" altLang="zh-CN" sz="1900" b="1" dirty="0">
                <a:solidFill>
                  <a:srgbClr val="FF0000"/>
                </a:solidFill>
                <a:latin typeface="Times New Roman" panose="02020603050405020304" pitchFamily="18" charset="0"/>
                <a:cs typeface="Times New Roman" panose="02020603050405020304" pitchFamily="18" charset="0"/>
              </a:rPr>
              <a:t>		</a:t>
            </a:r>
            <a:r>
              <a:rPr lang="en-US" altLang="zh-CN" sz="1900" b="1" dirty="0" err="1">
                <a:solidFill>
                  <a:srgbClr val="FF0000"/>
                </a:solidFill>
                <a:latin typeface="Times New Roman" panose="02020603050405020304" pitchFamily="18" charset="0"/>
                <a:cs typeface="Times New Roman" panose="02020603050405020304" pitchFamily="18" charset="0"/>
              </a:rPr>
              <a:t>endmodule</a:t>
            </a:r>
            <a:endParaRPr lang="en-US" altLang="zh-CN" sz="1900" b="1" dirty="0">
              <a:solidFill>
                <a:srgbClr val="FF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27</a:t>
            </a:fld>
            <a:endParaRPr lang="zh-CN" altLang="en-US">
              <a:solidFill>
                <a:prstClr val="black">
                  <a:tint val="75000"/>
                </a:prstClr>
              </a:solidFill>
            </a:endParaRPr>
          </a:p>
        </p:txBody>
      </p:sp>
      <p:cxnSp>
        <p:nvCxnSpPr>
          <p:cNvPr id="7" name="直接连接符 6"/>
          <p:cNvCxnSpPr/>
          <p:nvPr/>
        </p:nvCxnSpPr>
        <p:spPr>
          <a:xfrm>
            <a:off x="1708572" y="2027203"/>
            <a:ext cx="857256" cy="1588"/>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708802" y="6608018"/>
            <a:ext cx="1143008" cy="1564"/>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1435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childTnLst>
                                </p:cTn>
                              </p:par>
                              <p:par>
                                <p:cTn id="11" presetID="17"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ppt_w/2"/>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4400" dirty="0">
                <a:latin typeface="Times New Roman" panose="02020603050405020304" pitchFamily="18" charset="0"/>
                <a:ea typeface="+mj-ea"/>
                <a:cs typeface="Times New Roman" panose="02020603050405020304" pitchFamily="18" charset="0"/>
              </a:rPr>
              <a:t>模块声明</a:t>
            </a:r>
            <a:endParaRPr lang="zh-CN" altLang="en-US" dirty="0">
              <a:latin typeface="Times New Roman" panose="02020603050405020304" pitchFamily="18" charset="0"/>
              <a:cs typeface="Times New Roman" panose="02020603050405020304" pitchFamily="18" charset="0"/>
            </a:endParaRPr>
          </a:p>
        </p:txBody>
      </p:sp>
      <p:sp>
        <p:nvSpPr>
          <p:cNvPr id="935939" name="Rectangle 3"/>
          <p:cNvSpPr>
            <a:spLocks noGrp="1" noChangeArrowheads="1"/>
          </p:cNvSpPr>
          <p:nvPr>
            <p:ph idx="1"/>
          </p:nvPr>
        </p:nvSpPr>
        <p:spPr>
          <a:xfrm>
            <a:off x="685800" y="1355090"/>
            <a:ext cx="10882630" cy="2999105"/>
          </a:xfrm>
        </p:spPr>
        <p:txBody>
          <a:bodyPr>
            <a:noAutofit/>
          </a:bodyPr>
          <a:lstStyle/>
          <a:p>
            <a:pPr marL="0" indent="0">
              <a:lnSpc>
                <a:spcPct val="100000"/>
              </a:lnSpc>
              <a:buNone/>
            </a:pPr>
            <a:r>
              <a:rPr lang="en-US" altLang="zh-CN" b="1" dirty="0">
                <a:solidFill>
                  <a:srgbClr val="FF0000"/>
                </a:solidFill>
                <a:latin typeface="Times New Roman" panose="02020603050405020304" pitchFamily="18" charset="0"/>
                <a:cs typeface="Times New Roman" panose="02020603050405020304" pitchFamily="18" charset="0"/>
                <a:sym typeface="+mn-ea"/>
              </a:rPr>
              <a:t>module</a:t>
            </a:r>
            <a:r>
              <a:rPr lang="en-US" altLang="zh-CN" b="1" dirty="0">
                <a:latin typeface="Times New Roman" panose="02020603050405020304" pitchFamily="18" charset="0"/>
                <a:cs typeface="Times New Roman" panose="02020603050405020304" pitchFamily="18" charset="0"/>
                <a:sym typeface="+mn-ea"/>
              </a:rPr>
              <a:t> </a:t>
            </a:r>
            <a:r>
              <a:rPr lang="en-US" altLang="zh-CN" b="1" dirty="0" err="1">
                <a:latin typeface="Times New Roman" panose="02020603050405020304" pitchFamily="18" charset="0"/>
                <a:cs typeface="Times New Roman" panose="02020603050405020304" pitchFamily="18" charset="0"/>
                <a:sym typeface="+mn-ea"/>
              </a:rPr>
              <a:t>module_name</a:t>
            </a:r>
            <a:r>
              <a:rPr lang="zh-CN" altLang="en-US" b="1" dirty="0">
                <a:latin typeface="Times New Roman" panose="02020603050405020304" pitchFamily="18" charset="0"/>
                <a:cs typeface="Times New Roman" panose="02020603050405020304" pitchFamily="18" charset="0"/>
                <a:sym typeface="+mn-ea"/>
              </a:rPr>
              <a:t>（</a:t>
            </a:r>
            <a:r>
              <a:rPr lang="en-US" altLang="zh-CN" b="1" dirty="0" err="1">
                <a:latin typeface="Times New Roman" panose="02020603050405020304" pitchFamily="18" charset="0"/>
                <a:cs typeface="Times New Roman" panose="02020603050405020304" pitchFamily="18" charset="0"/>
                <a:sym typeface="+mn-ea"/>
              </a:rPr>
              <a:t>port_list</a:t>
            </a:r>
            <a:r>
              <a:rPr lang="zh-CN" altLang="en-US" b="1" dirty="0">
                <a:latin typeface="Times New Roman" panose="02020603050405020304" pitchFamily="18" charset="0"/>
                <a:cs typeface="Times New Roman" panose="02020603050405020304" pitchFamily="18" charset="0"/>
                <a:sym typeface="+mn-ea"/>
              </a:rPr>
              <a:t>）</a:t>
            </a:r>
            <a:r>
              <a:rPr lang="en-US" altLang="zh-CN" b="1" dirty="0">
                <a:latin typeface="Times New Roman" panose="02020603050405020304" pitchFamily="18" charset="0"/>
                <a:cs typeface="Times New Roman" panose="02020603050405020304" pitchFamily="18" charset="0"/>
                <a:sym typeface="+mn-ea"/>
              </a:rPr>
              <a:t>;</a:t>
            </a:r>
            <a:r>
              <a:rPr lang="zh-CN" altLang="en-US" b="1" dirty="0">
                <a:latin typeface="Times New Roman" panose="02020603050405020304" pitchFamily="18" charset="0"/>
                <a:cs typeface="Times New Roman" panose="02020603050405020304" pitchFamily="18" charset="0"/>
                <a:sym typeface="+mn-ea"/>
              </a:rPr>
              <a:t> </a:t>
            </a:r>
            <a:r>
              <a:rPr lang="en-US" altLang="zh-CN" b="1" dirty="0">
                <a:latin typeface="Times New Roman" panose="02020603050405020304" pitchFamily="18" charset="0"/>
                <a:cs typeface="Times New Roman" panose="02020603050405020304" pitchFamily="18" charset="0"/>
                <a:sym typeface="+mn-ea"/>
              </a:rPr>
              <a:t> //</a:t>
            </a:r>
            <a:r>
              <a:rPr lang="zh-CN" altLang="en-US" b="1" dirty="0">
                <a:latin typeface="Times New Roman" panose="02020603050405020304" pitchFamily="18" charset="0"/>
                <a:cs typeface="Times New Roman" panose="02020603050405020304" pitchFamily="18" charset="0"/>
                <a:sym typeface="+mn-ea"/>
              </a:rPr>
              <a:t>模块名（端口声明列表）</a:t>
            </a:r>
            <a:endParaRPr lang="en-US" altLang="zh-CN" b="1"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“模块名”是模块唯一的标识符，区分大小写。</a:t>
            </a:r>
            <a:endParaRPr lang="en-US" altLang="zh-CN"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“端口列表”是由模块各个输入、输出和双向端口组成的列表。</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input,output,inout</a:t>
            </a:r>
            <a:r>
              <a:rPr lang="en-US" altLang="zh-CN" dirty="0">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端口用来与其它模块进行连接，括号中的列表以“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”来区分，列表的顺序没有规定，先后自由。</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28</a:t>
            </a:fld>
            <a:endParaRPr lang="zh-CN" altLang="en-US">
              <a:solidFill>
                <a:prstClr val="black">
                  <a:tint val="75000"/>
                </a:prstClr>
              </a:solidFill>
            </a:endParaRPr>
          </a:p>
        </p:txBody>
      </p:sp>
      <p:sp>
        <p:nvSpPr>
          <p:cNvPr id="11" name="TextBox 10"/>
          <p:cNvSpPr txBox="1"/>
          <p:nvPr/>
        </p:nvSpPr>
        <p:spPr>
          <a:xfrm>
            <a:off x="660912" y="4722218"/>
            <a:ext cx="3357245" cy="398780"/>
          </a:xfrm>
          <a:prstGeom prst="rect">
            <a:avLst/>
          </a:prstGeom>
          <a:solidFill>
            <a:srgbClr val="FFFFCC"/>
          </a:solidFill>
        </p:spPr>
        <p:txBody>
          <a:bodyPr wrap="none" rtlCol="0">
            <a:spAutoFit/>
          </a:bodyPr>
          <a:lstStyle/>
          <a:p>
            <a:r>
              <a:rPr lang="en-US" altLang="zh-CN" sz="2000" b="1" dirty="0">
                <a:solidFill>
                  <a:srgbClr val="FF0000"/>
                </a:solidFill>
              </a:rPr>
              <a:t>module </a:t>
            </a:r>
            <a:r>
              <a:rPr lang="en-US" altLang="zh-CN" sz="2000" b="1" dirty="0">
                <a:solidFill>
                  <a:prstClr val="black"/>
                </a:solidFill>
              </a:rPr>
              <a:t>muxtwo (out, a, b, sl);</a:t>
            </a:r>
            <a:endParaRPr lang="zh-CN" altLang="en-US" dirty="0">
              <a:solidFill>
                <a:prstClr val="black"/>
              </a:solidFill>
            </a:endParaRPr>
          </a:p>
        </p:txBody>
      </p:sp>
      <p:sp>
        <p:nvSpPr>
          <p:cNvPr id="13" name="Text Box 5"/>
          <p:cNvSpPr txBox="1">
            <a:spLocks noChangeArrowheads="1"/>
          </p:cNvSpPr>
          <p:nvPr/>
        </p:nvSpPr>
        <p:spPr bwMode="auto">
          <a:xfrm>
            <a:off x="5375920" y="4435198"/>
            <a:ext cx="6443447" cy="2231390"/>
          </a:xfrm>
          <a:prstGeom prst="rect">
            <a:avLst/>
          </a:prstGeom>
          <a:solidFill>
            <a:srgbClr val="FFFFCC"/>
          </a:solidFill>
          <a:ln w="9525">
            <a:noFill/>
            <a:miter lim="800000"/>
          </a:ln>
          <a:effectLst/>
        </p:spPr>
        <p:txBody>
          <a:bodyPr wrap="square">
            <a:spAutoFit/>
          </a:bodyPr>
          <a:lstStyle/>
          <a:p>
            <a:pPr>
              <a:spcBef>
                <a:spcPct val="10000"/>
              </a:spcBef>
            </a:pPr>
            <a:r>
              <a:rPr lang="en-US" altLang="zh-CN" sz="1600" b="1" dirty="0">
                <a:solidFill>
                  <a:prstClr val="black"/>
                </a:solidFill>
                <a:latin typeface="Courier-Bold" charset="0"/>
              </a:rPr>
              <a:t>module muxtwo (out, a, b, sl);  //</a:t>
            </a:r>
            <a:r>
              <a:rPr lang="zh-CN" altLang="en-US" sz="1600" b="1" dirty="0">
                <a:solidFill>
                  <a:prstClr val="black"/>
                </a:solidFill>
                <a:latin typeface="Courier-Bold" charset="0"/>
              </a:rPr>
              <a:t>二选一多路选择器</a:t>
            </a:r>
            <a:endParaRPr lang="en-US" altLang="zh-CN" sz="1600" b="1" dirty="0">
              <a:solidFill>
                <a:prstClr val="black"/>
              </a:solidFill>
              <a:latin typeface="Courier-Bold" charset="0"/>
            </a:endParaRPr>
          </a:p>
          <a:p>
            <a:pPr>
              <a:spcBef>
                <a:spcPct val="10000"/>
              </a:spcBef>
            </a:pPr>
            <a:r>
              <a:rPr lang="en-US" altLang="zh-CN" sz="1600" b="1" dirty="0">
                <a:solidFill>
                  <a:prstClr val="black"/>
                </a:solidFill>
                <a:latin typeface="Courier-Bold" charset="0"/>
              </a:rPr>
              <a:t>      input a, b, </a:t>
            </a:r>
            <a:r>
              <a:rPr lang="en-US" altLang="zh-CN" sz="1600" b="1" dirty="0" err="1">
                <a:solidFill>
                  <a:prstClr val="black"/>
                </a:solidFill>
                <a:latin typeface="Courier-Bold" charset="0"/>
              </a:rPr>
              <a:t>sl</a:t>
            </a:r>
            <a:r>
              <a:rPr lang="en-US" altLang="zh-CN" sz="1600" b="1" dirty="0">
                <a:solidFill>
                  <a:prstClr val="black"/>
                </a:solidFill>
                <a:latin typeface="Courier-Bold" charset="0"/>
              </a:rPr>
              <a:t>;    </a:t>
            </a:r>
          </a:p>
          <a:p>
            <a:pPr>
              <a:spcBef>
                <a:spcPct val="10000"/>
              </a:spcBef>
            </a:pPr>
            <a:r>
              <a:rPr lang="en-US" altLang="zh-CN" sz="1600" b="1" dirty="0">
                <a:solidFill>
                  <a:prstClr val="black"/>
                </a:solidFill>
                <a:latin typeface="Courier-Bold" charset="0"/>
              </a:rPr>
              <a:t>      output out;       </a:t>
            </a:r>
          </a:p>
          <a:p>
            <a:pPr>
              <a:spcBef>
                <a:spcPct val="10000"/>
              </a:spcBef>
            </a:pPr>
            <a:r>
              <a:rPr lang="en-US" altLang="zh-CN" sz="1600" b="1" dirty="0">
                <a:solidFill>
                  <a:prstClr val="black"/>
                </a:solidFill>
                <a:latin typeface="Courier-Bold" charset="0"/>
              </a:rPr>
              <a:t>      </a:t>
            </a:r>
            <a:r>
              <a:rPr lang="en-US" altLang="zh-CN" sz="1600" b="1" dirty="0" err="1">
                <a:solidFill>
                  <a:prstClr val="black"/>
                </a:solidFill>
                <a:latin typeface="Courier-Bold" charset="0"/>
              </a:rPr>
              <a:t>reg</a:t>
            </a:r>
            <a:r>
              <a:rPr lang="en-US" altLang="zh-CN" sz="1600" b="1" dirty="0">
                <a:solidFill>
                  <a:prstClr val="black"/>
                </a:solidFill>
                <a:latin typeface="Courier-Bold" charset="0"/>
              </a:rPr>
              <a:t> out;</a:t>
            </a:r>
          </a:p>
          <a:p>
            <a:pPr>
              <a:spcBef>
                <a:spcPct val="10000"/>
              </a:spcBef>
            </a:pPr>
            <a:r>
              <a:rPr lang="en-US" altLang="zh-CN" sz="1600" b="1" dirty="0">
                <a:solidFill>
                  <a:prstClr val="black"/>
                </a:solidFill>
                <a:latin typeface="Courier-Bold" charset="0"/>
              </a:rPr>
              <a:t>      always @( sl or a or b)</a:t>
            </a:r>
          </a:p>
          <a:p>
            <a:pPr>
              <a:spcBef>
                <a:spcPct val="10000"/>
              </a:spcBef>
            </a:pPr>
            <a:r>
              <a:rPr lang="en-US" altLang="zh-CN" sz="1600" b="1" dirty="0">
                <a:solidFill>
                  <a:prstClr val="black"/>
                </a:solidFill>
                <a:latin typeface="Courier-Bold" charset="0"/>
              </a:rPr>
              <a:t>          if (! sl) out = a;   </a:t>
            </a:r>
          </a:p>
          <a:p>
            <a:pPr>
              <a:spcBef>
                <a:spcPct val="10000"/>
              </a:spcBef>
            </a:pPr>
            <a:r>
              <a:rPr lang="en-US" altLang="zh-CN" sz="1600" b="1" dirty="0">
                <a:solidFill>
                  <a:prstClr val="black"/>
                </a:solidFill>
                <a:latin typeface="Courier-Bold" charset="0"/>
              </a:rPr>
              <a:t>	   else out = b;  </a:t>
            </a:r>
          </a:p>
          <a:p>
            <a:pPr>
              <a:spcBef>
                <a:spcPct val="10000"/>
              </a:spcBef>
            </a:pPr>
            <a:r>
              <a:rPr lang="en-US" altLang="zh-CN" sz="1600" b="1" dirty="0" err="1">
                <a:solidFill>
                  <a:prstClr val="black"/>
                </a:solidFill>
                <a:latin typeface="Courier-Bold" charset="0"/>
              </a:rPr>
              <a:t>endmodule</a:t>
            </a:r>
            <a:endParaRPr lang="en-US" altLang="zh-CN" sz="1600" b="1" dirty="0">
              <a:solidFill>
                <a:prstClr val="black"/>
              </a:solidFill>
              <a:latin typeface="Courier-Bold" charset="0"/>
            </a:endParaRPr>
          </a:p>
        </p:txBody>
      </p:sp>
    </p:spTree>
    <p:extLst>
      <p:ext uri="{BB962C8B-B14F-4D97-AF65-F5344CB8AC3E}">
        <p14:creationId xmlns:p14="http://schemas.microsoft.com/office/powerpoint/2010/main" val="1614910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5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5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5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5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9" grpId="0" build="p"/>
      <p:bldP spid="11" grpId="0" bldLvl="0" animBg="1"/>
      <p:bldP spid="1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z="3600" dirty="0">
                <a:latin typeface="Times New Roman" panose="02020603050405020304" pitchFamily="18" charset="0"/>
                <a:ea typeface="+mj-ea"/>
                <a:cs typeface="Times New Roman" panose="02020603050405020304" pitchFamily="18" charset="0"/>
              </a:rPr>
              <a:t>端口定义</a:t>
            </a:r>
            <a:endParaRPr lang="zh-CN" altLang="en-US" dirty="0">
              <a:latin typeface="Times New Roman" panose="02020603050405020304" pitchFamily="18" charset="0"/>
              <a:cs typeface="Times New Roman" panose="02020603050405020304" pitchFamily="18" charset="0"/>
            </a:endParaRPr>
          </a:p>
        </p:txBody>
      </p:sp>
      <p:sp>
        <p:nvSpPr>
          <p:cNvPr id="935939" name="Rectangle 3"/>
          <p:cNvSpPr>
            <a:spLocks noGrp="1" noChangeArrowheads="1"/>
          </p:cNvSpPr>
          <p:nvPr>
            <p:ph idx="1"/>
          </p:nvPr>
        </p:nvSpPr>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input[</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信号位宽</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输入声明</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output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信号位宽</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输出声明</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inout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信号位宽</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输入</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输出端口</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90000"/>
              </a:lnSpc>
              <a:buNone/>
            </a:pP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29</a:t>
            </a:fld>
            <a:endParaRPr lang="zh-CN" altLang="en-US">
              <a:solidFill>
                <a:prstClr val="black">
                  <a:tint val="75000"/>
                </a:prstClr>
              </a:solidFill>
            </a:endParaRPr>
          </a:p>
        </p:txBody>
      </p:sp>
      <p:sp>
        <p:nvSpPr>
          <p:cNvPr id="6" name="TextBox 5"/>
          <p:cNvSpPr txBox="1"/>
          <p:nvPr/>
        </p:nvSpPr>
        <p:spPr>
          <a:xfrm>
            <a:off x="768450" y="3123140"/>
            <a:ext cx="3980815" cy="829945"/>
          </a:xfrm>
          <a:prstGeom prst="rect">
            <a:avLst/>
          </a:prstGeom>
          <a:solidFill>
            <a:srgbClr val="FFFFCC"/>
          </a:solidFill>
        </p:spPr>
        <p:txBody>
          <a:bodyPr wrap="none" rtlCol="0">
            <a:spAutoFit/>
          </a:bodyPr>
          <a:lstStyle/>
          <a:p>
            <a:r>
              <a:rPr lang="en-US" altLang="zh-CN" sz="2400" b="1" dirty="0">
                <a:solidFill>
                  <a:prstClr val="black"/>
                </a:solidFill>
              </a:rPr>
              <a:t>input a, b, sl;    //</a:t>
            </a:r>
            <a:r>
              <a:rPr lang="zh-CN" altLang="en-US" sz="2400" b="1" dirty="0">
                <a:solidFill>
                  <a:prstClr val="black"/>
                </a:solidFill>
              </a:rPr>
              <a:t>输入信号名</a:t>
            </a:r>
            <a:endParaRPr lang="en-US" altLang="zh-CN" sz="2400" b="1" dirty="0">
              <a:solidFill>
                <a:prstClr val="black"/>
              </a:solidFill>
            </a:endParaRPr>
          </a:p>
          <a:p>
            <a:r>
              <a:rPr lang="en-US" altLang="zh-CN" sz="2400" b="1" dirty="0">
                <a:solidFill>
                  <a:prstClr val="black"/>
                </a:solidFill>
              </a:rPr>
              <a:t>output out;        //</a:t>
            </a:r>
            <a:r>
              <a:rPr lang="zh-CN" altLang="en-US" sz="2400" b="1" dirty="0">
                <a:solidFill>
                  <a:prstClr val="black"/>
                </a:solidFill>
              </a:rPr>
              <a:t>输出信号名</a:t>
            </a:r>
          </a:p>
        </p:txBody>
      </p:sp>
      <p:cxnSp>
        <p:nvCxnSpPr>
          <p:cNvPr id="11" name="直接连接符 10"/>
          <p:cNvCxnSpPr/>
          <p:nvPr/>
        </p:nvCxnSpPr>
        <p:spPr>
          <a:xfrm>
            <a:off x="768167" y="1769457"/>
            <a:ext cx="3643338"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68167" y="2201252"/>
            <a:ext cx="3643338"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68167" y="2706390"/>
            <a:ext cx="410445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Text Box 5"/>
          <p:cNvSpPr txBox="1">
            <a:spLocks noChangeArrowheads="1"/>
          </p:cNvSpPr>
          <p:nvPr/>
        </p:nvSpPr>
        <p:spPr bwMode="auto">
          <a:xfrm>
            <a:off x="5677572" y="1223649"/>
            <a:ext cx="6054186" cy="3109595"/>
          </a:xfrm>
          <a:prstGeom prst="rect">
            <a:avLst/>
          </a:prstGeom>
          <a:solidFill>
            <a:srgbClr val="FFFFCC"/>
          </a:solidFill>
          <a:ln w="9525">
            <a:noFill/>
            <a:miter lim="800000"/>
          </a:ln>
          <a:effectLst/>
        </p:spPr>
        <p:txBody>
          <a:bodyPr wrap="square">
            <a:spAutoFit/>
          </a:bodyPr>
          <a:lstStyle/>
          <a:p>
            <a:pPr>
              <a:spcBef>
                <a:spcPct val="10000"/>
              </a:spcBef>
            </a:pPr>
            <a:r>
              <a:rPr lang="en-US" altLang="zh-CN" b="1" dirty="0">
                <a:solidFill>
                  <a:prstClr val="black"/>
                </a:solidFill>
                <a:latin typeface="Courier-Bold" charset="0"/>
              </a:rPr>
              <a:t>module muxtwo (out, a, b, sl);  //</a:t>
            </a:r>
            <a:r>
              <a:rPr lang="zh-CN" altLang="en-US" b="1" dirty="0">
                <a:solidFill>
                  <a:prstClr val="black"/>
                </a:solidFill>
                <a:latin typeface="Courier-Bold" charset="0"/>
              </a:rPr>
              <a:t>二选一多路选择器</a:t>
            </a:r>
            <a:endParaRPr lang="en-US" altLang="zh-CN" b="1" dirty="0">
              <a:solidFill>
                <a:prstClr val="black"/>
              </a:solidFill>
              <a:latin typeface="Courier-Bold" charset="0"/>
            </a:endParaRPr>
          </a:p>
          <a:p>
            <a:pPr>
              <a:spcBef>
                <a:spcPct val="10000"/>
              </a:spcBef>
            </a:pPr>
            <a:r>
              <a:rPr lang="en-US" altLang="zh-CN" b="1" dirty="0">
                <a:solidFill>
                  <a:prstClr val="black"/>
                </a:solidFill>
                <a:latin typeface="Courier-Bold" charset="0"/>
              </a:rPr>
              <a:t>      input a, b, </a:t>
            </a:r>
            <a:r>
              <a:rPr lang="en-US" altLang="zh-CN" b="1" dirty="0" err="1">
                <a:solidFill>
                  <a:prstClr val="black"/>
                </a:solidFill>
                <a:latin typeface="Courier-Bold" charset="0"/>
              </a:rPr>
              <a:t>sl</a:t>
            </a:r>
            <a:r>
              <a:rPr lang="en-US" altLang="zh-CN" b="1" dirty="0">
                <a:solidFill>
                  <a:prstClr val="black"/>
                </a:solidFill>
                <a:latin typeface="Courier-Bold" charset="0"/>
              </a:rPr>
              <a:t>;    //</a:t>
            </a:r>
            <a:r>
              <a:rPr lang="zh-CN" altLang="en-US" b="1" dirty="0">
                <a:solidFill>
                  <a:prstClr val="black"/>
                </a:solidFill>
                <a:latin typeface="Courier-Bold" charset="0"/>
              </a:rPr>
              <a:t>输入信号名</a:t>
            </a:r>
            <a:endParaRPr lang="en-US" altLang="zh-CN" b="1" dirty="0">
              <a:solidFill>
                <a:prstClr val="black"/>
              </a:solidFill>
              <a:latin typeface="Courier-Bold" charset="0"/>
            </a:endParaRPr>
          </a:p>
          <a:p>
            <a:pPr>
              <a:spcBef>
                <a:spcPct val="10000"/>
              </a:spcBef>
            </a:pPr>
            <a:r>
              <a:rPr lang="en-US" altLang="zh-CN" b="1" dirty="0">
                <a:solidFill>
                  <a:prstClr val="black"/>
                </a:solidFill>
                <a:latin typeface="Courier-Bold" charset="0"/>
              </a:rPr>
              <a:t>      output out;        //</a:t>
            </a:r>
            <a:r>
              <a:rPr lang="zh-CN" altLang="en-US" b="1" dirty="0">
                <a:solidFill>
                  <a:prstClr val="black"/>
                </a:solidFill>
                <a:latin typeface="Courier-Bold" charset="0"/>
              </a:rPr>
              <a:t>输出信号名</a:t>
            </a:r>
            <a:endParaRPr lang="en-US" altLang="zh-CN" b="1" dirty="0">
              <a:solidFill>
                <a:prstClr val="black"/>
              </a:solidFill>
              <a:latin typeface="Courier-Bold" charset="0"/>
            </a:endParaRPr>
          </a:p>
          <a:p>
            <a:pPr>
              <a:spcBef>
                <a:spcPct val="10000"/>
              </a:spcBef>
            </a:pPr>
            <a:r>
              <a:rPr lang="en-US" altLang="zh-CN" b="1" dirty="0">
                <a:solidFill>
                  <a:prstClr val="black"/>
                </a:solidFill>
                <a:latin typeface="Courier-Bold" charset="0"/>
              </a:rPr>
              <a:t>      </a:t>
            </a:r>
            <a:r>
              <a:rPr lang="en-US" altLang="zh-CN" b="1" dirty="0" err="1">
                <a:solidFill>
                  <a:prstClr val="black"/>
                </a:solidFill>
                <a:latin typeface="Courier-Bold" charset="0"/>
              </a:rPr>
              <a:t>reg</a:t>
            </a:r>
            <a:r>
              <a:rPr lang="en-US" altLang="zh-CN" b="1" dirty="0">
                <a:solidFill>
                  <a:prstClr val="black"/>
                </a:solidFill>
                <a:latin typeface="Courier-Bold" charset="0"/>
              </a:rPr>
              <a:t> out;</a:t>
            </a:r>
          </a:p>
          <a:p>
            <a:pPr>
              <a:spcBef>
                <a:spcPct val="10000"/>
              </a:spcBef>
            </a:pPr>
            <a:r>
              <a:rPr lang="en-US" altLang="zh-CN" b="1" dirty="0">
                <a:solidFill>
                  <a:prstClr val="black"/>
                </a:solidFill>
                <a:latin typeface="Courier-Bold" charset="0"/>
              </a:rPr>
              <a:t>      always @( sl or a or b)</a:t>
            </a:r>
          </a:p>
          <a:p>
            <a:pPr>
              <a:spcBef>
                <a:spcPct val="10000"/>
              </a:spcBef>
            </a:pPr>
            <a:r>
              <a:rPr lang="en-US" altLang="zh-CN" b="1" dirty="0">
                <a:solidFill>
                  <a:prstClr val="black"/>
                </a:solidFill>
                <a:latin typeface="Courier-Bold" charset="0"/>
              </a:rPr>
              <a:t>          if (! sl) out = a;   </a:t>
            </a:r>
          </a:p>
          <a:p>
            <a:pPr>
              <a:spcBef>
                <a:spcPct val="10000"/>
              </a:spcBef>
            </a:pPr>
            <a:r>
              <a:rPr lang="en-US" altLang="zh-CN" b="1" dirty="0">
                <a:solidFill>
                  <a:prstClr val="black"/>
                </a:solidFill>
                <a:latin typeface="Courier-Bold" charset="0"/>
              </a:rPr>
              <a:t>	   //</a:t>
            </a:r>
            <a:r>
              <a:rPr lang="zh-CN" altLang="en-US" b="1" dirty="0">
                <a:solidFill>
                  <a:prstClr val="black"/>
                </a:solidFill>
                <a:latin typeface="Courier-Bold" charset="0"/>
              </a:rPr>
              <a:t>控制信号</a:t>
            </a:r>
            <a:r>
              <a:rPr lang="en-US" altLang="zh-CN" b="1" dirty="0" err="1">
                <a:solidFill>
                  <a:prstClr val="black"/>
                </a:solidFill>
                <a:latin typeface="Courier-Bold" charset="0"/>
              </a:rPr>
              <a:t>sl</a:t>
            </a:r>
            <a:r>
              <a:rPr lang="zh-CN" altLang="en-US" b="1" dirty="0">
                <a:solidFill>
                  <a:prstClr val="black"/>
                </a:solidFill>
                <a:latin typeface="Courier-Bold" charset="0"/>
              </a:rPr>
              <a:t>为非，输出与输入信号</a:t>
            </a:r>
            <a:r>
              <a:rPr lang="en-US" altLang="zh-CN" b="1" dirty="0">
                <a:solidFill>
                  <a:prstClr val="black"/>
                </a:solidFill>
                <a:latin typeface="Courier-Bold" charset="0"/>
              </a:rPr>
              <a:t>a</a:t>
            </a:r>
            <a:r>
              <a:rPr lang="zh-CN" altLang="en-US" b="1" dirty="0">
                <a:solidFill>
                  <a:prstClr val="black"/>
                </a:solidFill>
                <a:latin typeface="Courier-Bold" charset="0"/>
              </a:rPr>
              <a:t>一致</a:t>
            </a:r>
            <a:endParaRPr lang="en-US" altLang="zh-CN" b="1" dirty="0">
              <a:solidFill>
                <a:prstClr val="black"/>
              </a:solidFill>
              <a:latin typeface="Courier-Bold" charset="0"/>
            </a:endParaRPr>
          </a:p>
          <a:p>
            <a:pPr>
              <a:spcBef>
                <a:spcPct val="10000"/>
              </a:spcBef>
            </a:pPr>
            <a:r>
              <a:rPr lang="en-US" altLang="zh-CN" b="1" dirty="0">
                <a:solidFill>
                  <a:prstClr val="black"/>
                </a:solidFill>
                <a:latin typeface="Courier-Bold" charset="0"/>
              </a:rPr>
              <a:t>  	   else out = b;  </a:t>
            </a:r>
          </a:p>
          <a:p>
            <a:pPr>
              <a:spcBef>
                <a:spcPct val="10000"/>
              </a:spcBef>
            </a:pPr>
            <a:r>
              <a:rPr lang="en-US" altLang="zh-CN" b="1" dirty="0">
                <a:solidFill>
                  <a:prstClr val="black"/>
                </a:solidFill>
                <a:latin typeface="Courier-Bold" charset="0"/>
              </a:rPr>
              <a:t>	   //</a:t>
            </a:r>
            <a:r>
              <a:rPr lang="zh-CN" altLang="en-US" b="1" dirty="0">
                <a:solidFill>
                  <a:prstClr val="black"/>
                </a:solidFill>
                <a:latin typeface="Courier-Bold" charset="0"/>
              </a:rPr>
              <a:t>控制信号</a:t>
            </a:r>
            <a:r>
              <a:rPr lang="en-US" altLang="zh-CN" b="1" dirty="0">
                <a:solidFill>
                  <a:prstClr val="black"/>
                </a:solidFill>
                <a:latin typeface="Courier-Bold" charset="0"/>
              </a:rPr>
              <a:t>sl</a:t>
            </a:r>
            <a:r>
              <a:rPr lang="zh-CN" altLang="en-US" b="1" dirty="0">
                <a:solidFill>
                  <a:prstClr val="black"/>
                </a:solidFill>
                <a:latin typeface="Courier-Bold" charset="0"/>
              </a:rPr>
              <a:t>为非，输出与输入信号</a:t>
            </a:r>
            <a:r>
              <a:rPr lang="en-US" altLang="zh-CN" b="1" dirty="0">
                <a:solidFill>
                  <a:prstClr val="black"/>
                </a:solidFill>
                <a:latin typeface="Courier-Bold" charset="0"/>
              </a:rPr>
              <a:t>b</a:t>
            </a:r>
            <a:r>
              <a:rPr lang="zh-CN" altLang="en-US" b="1" dirty="0">
                <a:solidFill>
                  <a:prstClr val="black"/>
                </a:solidFill>
                <a:latin typeface="Courier-Bold" charset="0"/>
              </a:rPr>
              <a:t>一致</a:t>
            </a:r>
            <a:endParaRPr lang="en-US" altLang="zh-CN" b="1" dirty="0">
              <a:solidFill>
                <a:prstClr val="black"/>
              </a:solidFill>
              <a:latin typeface="Courier-Bold" charset="0"/>
            </a:endParaRPr>
          </a:p>
          <a:p>
            <a:pPr>
              <a:spcBef>
                <a:spcPct val="10000"/>
              </a:spcBef>
            </a:pPr>
            <a:r>
              <a:rPr lang="en-US" altLang="zh-CN" b="1" dirty="0" err="1">
                <a:solidFill>
                  <a:prstClr val="black"/>
                </a:solidFill>
                <a:latin typeface="Courier-Bold" charset="0"/>
              </a:rPr>
              <a:t>endmodule</a:t>
            </a:r>
          </a:p>
        </p:txBody>
      </p:sp>
      <p:sp>
        <p:nvSpPr>
          <p:cNvPr id="19" name="文本框 18"/>
          <p:cNvSpPr txBox="1"/>
          <p:nvPr/>
        </p:nvSpPr>
        <p:spPr>
          <a:xfrm>
            <a:off x="823290" y="4406304"/>
            <a:ext cx="10601808" cy="2145665"/>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defRPr/>
            </a:pPr>
            <a:r>
              <a:rPr lang="zh-CN" altLang="en-US" sz="2400" b="1" dirty="0">
                <a:solidFill>
                  <a:prstClr val="black"/>
                </a:solidFill>
              </a:rPr>
              <a:t>输入端口： </a:t>
            </a:r>
            <a:r>
              <a:rPr lang="zh-CN" altLang="en-US" sz="2400" dirty="0">
                <a:solidFill>
                  <a:prstClr val="black"/>
                </a:solidFill>
              </a:rPr>
              <a:t>模块从外界读取数据的接口，是连线类型</a:t>
            </a:r>
          </a:p>
          <a:p>
            <a:pPr marL="228600" indent="-228600">
              <a:lnSpc>
                <a:spcPct val="90000"/>
              </a:lnSpc>
              <a:spcBef>
                <a:spcPts val="1000"/>
              </a:spcBef>
              <a:buFont typeface="Arial" panose="020B0604020202020204" pitchFamily="34" charset="0"/>
              <a:buChar char="•"/>
              <a:defRPr/>
            </a:pPr>
            <a:r>
              <a:rPr lang="zh-CN" altLang="en-US" sz="2400" b="1" dirty="0">
                <a:solidFill>
                  <a:prstClr val="black"/>
                </a:solidFill>
              </a:rPr>
              <a:t>输出端口：</a:t>
            </a:r>
            <a:r>
              <a:rPr lang="zh-CN" altLang="en-US" sz="2400" dirty="0">
                <a:solidFill>
                  <a:prstClr val="black"/>
                </a:solidFill>
              </a:rPr>
              <a:t>模块向外界传输数据的接口，是连线</a:t>
            </a:r>
            <a:r>
              <a:rPr lang="zh-CN" altLang="en-US" sz="2400" b="1" dirty="0">
                <a:solidFill>
                  <a:prstClr val="black"/>
                </a:solidFill>
              </a:rPr>
              <a:t>或寄存器型</a:t>
            </a:r>
            <a:endParaRPr lang="en-US" altLang="zh-CN" sz="2400" dirty="0">
              <a:solidFill>
                <a:prstClr val="black"/>
              </a:solidFill>
            </a:endParaRPr>
          </a:p>
          <a:p>
            <a:pPr marL="228600" indent="-228600">
              <a:lnSpc>
                <a:spcPct val="90000"/>
              </a:lnSpc>
              <a:spcBef>
                <a:spcPts val="1000"/>
              </a:spcBef>
              <a:buFont typeface="Arial" panose="020B0604020202020204" pitchFamily="34" charset="0"/>
              <a:buChar char="•"/>
              <a:defRPr/>
            </a:pPr>
            <a:r>
              <a:rPr lang="zh-CN" altLang="en-US" sz="2400" b="1" dirty="0">
                <a:solidFill>
                  <a:prstClr val="black"/>
                </a:solidFill>
              </a:rPr>
              <a:t>输入输出端口：</a:t>
            </a:r>
            <a:r>
              <a:rPr lang="zh-CN" altLang="en-US" sz="2400" dirty="0">
                <a:solidFill>
                  <a:prstClr val="black"/>
                </a:solidFill>
              </a:rPr>
              <a:t>可读取数据也可接收数据的端口，数据是双向的，是连线型</a:t>
            </a:r>
            <a:endParaRPr lang="en-US" altLang="zh-CN" sz="2400" dirty="0">
              <a:solidFill>
                <a:prstClr val="black"/>
              </a:solidFill>
            </a:endParaRPr>
          </a:p>
          <a:p>
            <a:pPr marL="228600" indent="-228600">
              <a:lnSpc>
                <a:spcPct val="90000"/>
              </a:lnSpc>
              <a:spcBef>
                <a:spcPts val="1000"/>
              </a:spcBef>
              <a:buFont typeface="Arial" panose="020B0604020202020204" pitchFamily="34" charset="0"/>
              <a:buChar char="•"/>
              <a:defRPr/>
            </a:pPr>
            <a:r>
              <a:rPr lang="zh-CN" altLang="en-US" sz="2400" dirty="0">
                <a:solidFill>
                  <a:prstClr val="black"/>
                </a:solidFill>
              </a:rPr>
              <a:t>端口定义也可以写在端口声明的位置：</a:t>
            </a:r>
            <a:endParaRPr lang="en-US" altLang="zh-CN" sz="2400" dirty="0">
              <a:solidFill>
                <a:prstClr val="black"/>
              </a:solidFill>
            </a:endParaRPr>
          </a:p>
          <a:p>
            <a:pPr marL="685800" lvl="1" indent="-228600">
              <a:lnSpc>
                <a:spcPct val="90000"/>
              </a:lnSpc>
              <a:spcBef>
                <a:spcPts val="500"/>
              </a:spcBef>
              <a:buFont typeface="Arial" panose="020B0604020202020204" pitchFamily="34" charset="0"/>
              <a:buNone/>
              <a:defRPr/>
            </a:pPr>
            <a:r>
              <a:rPr lang="en-US" altLang="zh-CN" sz="2000" dirty="0">
                <a:solidFill>
                  <a:prstClr val="black"/>
                </a:solidFill>
              </a:rPr>
              <a:t>  module  </a:t>
            </a:r>
            <a:r>
              <a:rPr lang="en-US" altLang="zh-CN" sz="2000" dirty="0" err="1">
                <a:solidFill>
                  <a:prstClr val="black"/>
                </a:solidFill>
              </a:rPr>
              <a:t>module_name</a:t>
            </a:r>
            <a:r>
              <a:rPr lang="en-US" altLang="zh-CN" sz="2000" dirty="0">
                <a:solidFill>
                  <a:prstClr val="black"/>
                </a:solidFill>
              </a:rPr>
              <a:t>(input port1,input port2,…output port1,…);</a:t>
            </a:r>
          </a:p>
        </p:txBody>
      </p:sp>
    </p:spTree>
    <p:extLst>
      <p:ext uri="{BB962C8B-B14F-4D97-AF65-F5344CB8AC3E}">
        <p14:creationId xmlns:p14="http://schemas.microsoft.com/office/powerpoint/2010/main" val="388478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b="1" dirty="0"/>
              <a:t>数字系统</a:t>
            </a:r>
            <a:r>
              <a:rPr lang="zh-CN" altLang="en-US" b="1" dirty="0" smtClean="0"/>
              <a:t>概念</a:t>
            </a:r>
            <a:endParaRPr lang="zh-CN" altLang="en-US" b="1" dirty="0"/>
          </a:p>
        </p:txBody>
      </p:sp>
      <p:sp>
        <p:nvSpPr>
          <p:cNvPr id="4" name="灯片编号占位符 3"/>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3</a:t>
            </a:fld>
            <a:endParaRPr kumimoji="1" lang="en-US" altLang="zh-CN" sz="1400" dirty="0">
              <a:solidFill>
                <a:prstClr val="black"/>
              </a:solidFill>
              <a:latin typeface="Times New Roman" panose="02020603050405020304" pitchFamily="18" charset="0"/>
            </a:endParaRPr>
          </a:p>
        </p:txBody>
      </p:sp>
      <p:sp>
        <p:nvSpPr>
          <p:cNvPr id="5" name="Rectangle 8"/>
          <p:cNvSpPr>
            <a:spLocks noChangeArrowheads="1"/>
          </p:cNvSpPr>
          <p:nvPr/>
        </p:nvSpPr>
        <p:spPr bwMode="auto">
          <a:xfrm>
            <a:off x="1828800" y="1630364"/>
            <a:ext cx="8610600" cy="4059573"/>
          </a:xfrm>
          <a:prstGeom prst="rect">
            <a:avLst/>
          </a:prstGeom>
          <a:noFill/>
          <a:ln w="9525">
            <a:noFill/>
            <a:miter lim="800000"/>
          </a:ln>
          <a:effectLst/>
        </p:spPr>
        <p:txBody>
          <a:bodyPr>
            <a:spAutoFit/>
          </a:bodyPr>
          <a:lstStyle/>
          <a:p>
            <a:pPr marL="342900" indent="-342900">
              <a:spcBef>
                <a:spcPct val="20000"/>
              </a:spcBef>
              <a:buFont typeface="Arial" panose="020B0604020202020204" pitchFamily="34" charset="0"/>
              <a:buChar char="•"/>
            </a:pPr>
            <a:r>
              <a:rPr lang="zh-CN" altLang="en-US" sz="2800" b="1" dirty="0">
                <a:solidFill>
                  <a:srgbClr val="ED7D31">
                    <a:lumMod val="75000"/>
                  </a:srgbClr>
                </a:solidFill>
              </a:rPr>
              <a:t>数字系统</a:t>
            </a:r>
            <a:r>
              <a:rPr lang="zh-CN" altLang="en-US" sz="2800" dirty="0">
                <a:solidFill>
                  <a:prstClr val="black"/>
                </a:solidFill>
              </a:rPr>
              <a:t>：是指对数字信息进行存储、传输、处理的电子系统。它的输入和输出都是数字量。    </a:t>
            </a:r>
          </a:p>
          <a:p>
            <a:pPr marL="342900" indent="-342900">
              <a:spcBef>
                <a:spcPct val="20000"/>
              </a:spcBef>
              <a:spcAft>
                <a:spcPct val="25000"/>
              </a:spcAft>
              <a:buFont typeface="Arial" panose="020B0604020202020204" pitchFamily="34" charset="0"/>
              <a:buChar char="•"/>
            </a:pPr>
            <a:r>
              <a:rPr lang="zh-CN" altLang="en-US" sz="2800" dirty="0">
                <a:solidFill>
                  <a:prstClr val="black"/>
                </a:solidFill>
              </a:rPr>
              <a:t>通常把门电路、触发器等称为</a:t>
            </a:r>
            <a:r>
              <a:rPr lang="zh-CN" altLang="en-US" sz="2800" b="1" dirty="0">
                <a:solidFill>
                  <a:srgbClr val="ED7D31">
                    <a:lumMod val="75000"/>
                  </a:srgbClr>
                </a:solidFill>
              </a:rPr>
              <a:t>逻辑器件</a:t>
            </a:r>
            <a:r>
              <a:rPr lang="zh-CN" altLang="en-US" sz="2800" dirty="0">
                <a:solidFill>
                  <a:prstClr val="black"/>
                </a:solidFill>
              </a:rPr>
              <a:t>；</a:t>
            </a:r>
          </a:p>
          <a:p>
            <a:pPr marL="342900" indent="-342900">
              <a:spcBef>
                <a:spcPct val="20000"/>
              </a:spcBef>
              <a:spcAft>
                <a:spcPct val="25000"/>
              </a:spcAft>
              <a:buFont typeface="Arial" panose="020B0604020202020204" pitchFamily="34" charset="0"/>
              <a:buChar char="•"/>
            </a:pPr>
            <a:r>
              <a:rPr lang="zh-CN" altLang="en-US" sz="2800" dirty="0">
                <a:solidFill>
                  <a:prstClr val="black"/>
                </a:solidFill>
              </a:rPr>
              <a:t>将由逻辑器件构成，能执行某单一功能的电路，如计数器、译码器、加法器等，称为</a:t>
            </a:r>
            <a:r>
              <a:rPr lang="zh-CN" altLang="en-US" sz="2800" b="1" dirty="0">
                <a:solidFill>
                  <a:srgbClr val="ED7D31">
                    <a:lumMod val="75000"/>
                  </a:srgbClr>
                </a:solidFill>
              </a:rPr>
              <a:t>逻辑功能部件</a:t>
            </a:r>
            <a:r>
              <a:rPr lang="zh-CN" altLang="en-US" sz="2800" dirty="0">
                <a:solidFill>
                  <a:prstClr val="black"/>
                </a:solidFill>
              </a:rPr>
              <a:t>；</a:t>
            </a:r>
          </a:p>
          <a:p>
            <a:pPr marL="342900" indent="-342900">
              <a:spcBef>
                <a:spcPct val="20000"/>
              </a:spcBef>
              <a:spcAft>
                <a:spcPct val="25000"/>
              </a:spcAft>
              <a:buFont typeface="Arial" panose="020B0604020202020204" pitchFamily="34" charset="0"/>
              <a:buChar char="•"/>
            </a:pPr>
            <a:r>
              <a:rPr lang="zh-CN" altLang="en-US" sz="2800" dirty="0">
                <a:solidFill>
                  <a:prstClr val="black"/>
                </a:solidFill>
              </a:rPr>
              <a:t>把由逻辑功能部件组成的能实现复杂功能的数字电路称</a:t>
            </a:r>
            <a:r>
              <a:rPr lang="zh-CN" altLang="en-US" sz="2800" b="1" dirty="0">
                <a:solidFill>
                  <a:srgbClr val="ED7D31">
                    <a:lumMod val="75000"/>
                  </a:srgbClr>
                </a:solidFill>
              </a:rPr>
              <a:t>数字系统</a:t>
            </a:r>
            <a:r>
              <a:rPr lang="zh-CN" altLang="en-US" sz="2800" dirty="0">
                <a:solidFill>
                  <a:prstClr val="black"/>
                </a:solidFill>
              </a:rPr>
              <a:t>。      </a:t>
            </a:r>
          </a:p>
          <a:p>
            <a:r>
              <a:rPr lang="zh-CN" altLang="en-US" sz="2400" b="1" dirty="0">
                <a:solidFill>
                  <a:prstClr val="black"/>
                </a:solidFill>
                <a:latin typeface="黑体" panose="02010609060101010101" pitchFamily="49" charset="-122"/>
              </a:rPr>
              <a:t>    </a:t>
            </a:r>
          </a:p>
        </p:txBody>
      </p:sp>
    </p:spTree>
    <p:extLst>
      <p:ext uri="{BB962C8B-B14F-4D97-AF65-F5344CB8AC3E}">
        <p14:creationId xmlns:p14="http://schemas.microsoft.com/office/powerpoint/2010/main" val="4083288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8350" y="2815590"/>
            <a:ext cx="4330065" cy="460375"/>
          </a:xfrm>
          <a:prstGeom prst="rect">
            <a:avLst/>
          </a:prstGeom>
          <a:solidFill>
            <a:srgbClr val="FFFFCC"/>
          </a:solidFill>
        </p:spPr>
        <p:txBody>
          <a:bodyPr wrap="square" rtlCol="0">
            <a:spAutoFit/>
          </a:bodyPr>
          <a:lstStyle/>
          <a:p>
            <a:r>
              <a:rPr lang="en-US" altLang="zh-CN" sz="2400" b="1" dirty="0" err="1">
                <a:solidFill>
                  <a:prstClr val="black"/>
                </a:solidFill>
                <a:latin typeface="Courier-Bold" charset="0"/>
              </a:rPr>
              <a:t>reg</a:t>
            </a:r>
            <a:r>
              <a:rPr lang="en-US" altLang="zh-CN" sz="2400" b="1" dirty="0">
                <a:solidFill>
                  <a:prstClr val="black"/>
                </a:solidFill>
                <a:latin typeface="Courier-Bold" charset="0"/>
              </a:rPr>
              <a:t> out;//</a:t>
            </a:r>
            <a:r>
              <a:rPr lang="zh-CN" altLang="en-US" sz="2400" b="1" dirty="0">
                <a:solidFill>
                  <a:prstClr val="black"/>
                </a:solidFill>
                <a:latin typeface="Courier-Bold" charset="0"/>
              </a:rPr>
              <a:t>输出信号</a:t>
            </a:r>
            <a:r>
              <a:rPr lang="en-US" altLang="zh-CN" sz="2400" b="1" dirty="0" err="1">
                <a:solidFill>
                  <a:prstClr val="black"/>
                </a:solidFill>
                <a:latin typeface="Courier-Bold" charset="0"/>
              </a:rPr>
              <a:t>reg</a:t>
            </a:r>
            <a:r>
              <a:rPr lang="zh-CN" altLang="en-US" sz="2400" b="1" dirty="0">
                <a:solidFill>
                  <a:prstClr val="black"/>
                </a:solidFill>
                <a:latin typeface="Courier-Bold" charset="0"/>
              </a:rPr>
              <a:t>类型</a:t>
            </a:r>
          </a:p>
        </p:txBody>
      </p:sp>
      <p:sp>
        <p:nvSpPr>
          <p:cNvPr id="3" name="标题 2"/>
          <p:cNvSpPr>
            <a:spLocks noGrp="1"/>
          </p:cNvSpPr>
          <p:nvPr>
            <p:ph type="title"/>
          </p:nvPr>
        </p:nvSpPr>
        <p:spPr/>
        <p:txBody>
          <a:bodyPr>
            <a:normAutofit/>
          </a:bodyPr>
          <a:lstStyle/>
          <a:p>
            <a:r>
              <a:rPr lang="zh-CN" altLang="en-US" sz="3600" dirty="0">
                <a:latin typeface="Times New Roman" panose="02020603050405020304" pitchFamily="18" charset="0"/>
                <a:ea typeface="+mj-ea"/>
                <a:cs typeface="Times New Roman" panose="02020603050405020304" pitchFamily="18" charset="0"/>
              </a:rPr>
              <a:t>数据类型说明</a:t>
            </a:r>
            <a:endParaRPr lang="zh-CN" altLang="en-US" dirty="0">
              <a:latin typeface="Times New Roman" panose="02020603050405020304" pitchFamily="18" charset="0"/>
              <a:cs typeface="Times New Roman" panose="02020603050405020304" pitchFamily="18" charset="0"/>
            </a:endParaRPr>
          </a:p>
        </p:txBody>
      </p:sp>
      <p:sp>
        <p:nvSpPr>
          <p:cNvPr id="935939" name="Rectangle 3"/>
          <p:cNvSpPr>
            <a:spLocks noGrp="1" noChangeArrowheads="1"/>
          </p:cNvSpPr>
          <p:nvPr>
            <p:ph idx="1"/>
          </p:nvPr>
        </p:nvSpPr>
        <p:spPr/>
        <p:txBody>
          <a:bodyPr>
            <a:normAutofit/>
          </a:bodyPr>
          <a:lstStyle/>
          <a:p>
            <a:pPr>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reg [</a:t>
            </a:r>
            <a:r>
              <a:rPr lang="zh-CN" altLang="en-US" sz="2400" b="1" dirty="0">
                <a:latin typeface="Times New Roman" panose="02020603050405020304" pitchFamily="18" charset="0"/>
                <a:cs typeface="Times New Roman" panose="02020603050405020304" pitchFamily="18" charset="0"/>
              </a:rPr>
              <a:t>信号位宽</a:t>
            </a:r>
            <a:r>
              <a:rPr lang="en-US" altLang="zh-CN" sz="2400" b="1" dirty="0">
                <a:latin typeface="Times New Roman" panose="02020603050405020304" pitchFamily="18" charset="0"/>
                <a:cs typeface="Times New Roman" panose="02020603050405020304" pitchFamily="18" charset="0"/>
              </a:rPr>
              <a:t>] ;    //</a:t>
            </a:r>
            <a:r>
              <a:rPr lang="zh-CN" altLang="en-US" sz="2400" b="1" dirty="0">
                <a:latin typeface="Times New Roman" panose="02020603050405020304" pitchFamily="18" charset="0"/>
                <a:cs typeface="Times New Roman" panose="02020603050405020304" pitchFamily="18" charset="0"/>
              </a:rPr>
              <a:t>寄存器类型声明</a:t>
            </a:r>
          </a:p>
          <a:p>
            <a:pPr>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wire [</a:t>
            </a:r>
            <a:r>
              <a:rPr lang="zh-CN" altLang="en-US" sz="2400" b="1" dirty="0">
                <a:latin typeface="Times New Roman" panose="02020603050405020304" pitchFamily="18" charset="0"/>
                <a:cs typeface="Times New Roman" panose="02020603050405020304" pitchFamily="18" charset="0"/>
              </a:rPr>
              <a:t>信号位宽</a:t>
            </a:r>
            <a:r>
              <a:rPr lang="en-US" altLang="zh-CN" sz="2400" b="1" dirty="0">
                <a:latin typeface="Times New Roman" panose="02020603050405020304" pitchFamily="18" charset="0"/>
                <a:cs typeface="Times New Roman" panose="02020603050405020304" pitchFamily="18" charset="0"/>
              </a:rPr>
              <a:t>] ;  //</a:t>
            </a:r>
            <a:r>
              <a:rPr lang="zh-CN" altLang="en-US" sz="2400" b="1" dirty="0">
                <a:latin typeface="Times New Roman" panose="02020603050405020304" pitchFamily="18" charset="0"/>
                <a:cs typeface="Times New Roman" panose="02020603050405020304" pitchFamily="18" charset="0"/>
              </a:rPr>
              <a:t>线网类型声明</a:t>
            </a:r>
          </a:p>
          <a:p>
            <a:pPr>
              <a:lnSpc>
                <a:spcPct val="90000"/>
              </a:lnSpc>
              <a:buNone/>
            </a:pPr>
            <a:r>
              <a:rPr lang="en-US" altLang="zh-CN" sz="2400" b="1" dirty="0">
                <a:latin typeface="Times New Roman" panose="02020603050405020304" pitchFamily="18" charset="0"/>
                <a:cs typeface="Times New Roman" panose="02020603050405020304" pitchFamily="18" charset="0"/>
              </a:rPr>
              <a:t>parameter;            //</a:t>
            </a:r>
            <a:r>
              <a:rPr lang="zh-CN" altLang="en-US" sz="2400" b="1" dirty="0">
                <a:latin typeface="Times New Roman" panose="02020603050405020304" pitchFamily="18" charset="0"/>
                <a:cs typeface="Times New Roman" panose="02020603050405020304" pitchFamily="18" charset="0"/>
              </a:rPr>
              <a:t>参数声明</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30</a:t>
            </a:fld>
            <a:endParaRPr lang="zh-CN" altLang="en-US">
              <a:solidFill>
                <a:prstClr val="black">
                  <a:tint val="75000"/>
                </a:prstClr>
              </a:solidFill>
            </a:endParaRPr>
          </a:p>
        </p:txBody>
      </p:sp>
      <p:sp>
        <p:nvSpPr>
          <p:cNvPr id="9" name="Text Box 5"/>
          <p:cNvSpPr txBox="1">
            <a:spLocks noChangeArrowheads="1"/>
          </p:cNvSpPr>
          <p:nvPr/>
        </p:nvSpPr>
        <p:spPr bwMode="auto">
          <a:xfrm>
            <a:off x="5674112" y="1243739"/>
            <a:ext cx="6048672" cy="3109595"/>
          </a:xfrm>
          <a:prstGeom prst="rect">
            <a:avLst/>
          </a:prstGeom>
          <a:solidFill>
            <a:srgbClr val="FFFFCC"/>
          </a:solidFill>
          <a:ln w="9525">
            <a:noFill/>
            <a:miter lim="800000"/>
          </a:ln>
          <a:effectLst/>
        </p:spPr>
        <p:txBody>
          <a:bodyPr wrap="square">
            <a:spAutoFit/>
          </a:bodyPr>
          <a:lstStyle/>
          <a:p>
            <a:pPr>
              <a:spcBef>
                <a:spcPct val="10000"/>
              </a:spcBef>
            </a:pPr>
            <a:r>
              <a:rPr lang="en-US" altLang="zh-CN" b="1" dirty="0">
                <a:solidFill>
                  <a:prstClr val="black"/>
                </a:solidFill>
                <a:latin typeface="Courier-Bold" charset="0"/>
              </a:rPr>
              <a:t>module muxtwo (out, a, b, sl);  //</a:t>
            </a:r>
            <a:r>
              <a:rPr lang="zh-CN" altLang="en-US" b="1" dirty="0">
                <a:solidFill>
                  <a:prstClr val="black"/>
                </a:solidFill>
                <a:latin typeface="Courier-Bold" charset="0"/>
              </a:rPr>
              <a:t>二选一多路选择器</a:t>
            </a:r>
            <a:endParaRPr lang="en-US" altLang="zh-CN" b="1" dirty="0">
              <a:solidFill>
                <a:prstClr val="black"/>
              </a:solidFill>
              <a:latin typeface="Courier-Bold" charset="0"/>
            </a:endParaRPr>
          </a:p>
          <a:p>
            <a:pPr>
              <a:spcBef>
                <a:spcPct val="10000"/>
              </a:spcBef>
            </a:pPr>
            <a:r>
              <a:rPr lang="en-US" altLang="zh-CN" b="1" dirty="0">
                <a:solidFill>
                  <a:prstClr val="black"/>
                </a:solidFill>
                <a:latin typeface="Courier-Bold" charset="0"/>
              </a:rPr>
              <a:t>      input a, b, </a:t>
            </a:r>
            <a:r>
              <a:rPr lang="en-US" altLang="zh-CN" b="1" dirty="0" err="1">
                <a:solidFill>
                  <a:prstClr val="black"/>
                </a:solidFill>
                <a:latin typeface="Courier-Bold" charset="0"/>
              </a:rPr>
              <a:t>sl</a:t>
            </a:r>
            <a:r>
              <a:rPr lang="en-US" altLang="zh-CN" b="1" dirty="0">
                <a:solidFill>
                  <a:prstClr val="black"/>
                </a:solidFill>
                <a:latin typeface="Courier-Bold" charset="0"/>
              </a:rPr>
              <a:t>;    //</a:t>
            </a:r>
            <a:r>
              <a:rPr lang="zh-CN" altLang="en-US" b="1" dirty="0">
                <a:solidFill>
                  <a:prstClr val="black"/>
                </a:solidFill>
                <a:latin typeface="Courier-Bold" charset="0"/>
              </a:rPr>
              <a:t>输入信号名</a:t>
            </a:r>
            <a:endParaRPr lang="en-US" altLang="zh-CN" b="1" dirty="0">
              <a:solidFill>
                <a:prstClr val="black"/>
              </a:solidFill>
              <a:latin typeface="Courier-Bold" charset="0"/>
            </a:endParaRPr>
          </a:p>
          <a:p>
            <a:pPr>
              <a:spcBef>
                <a:spcPct val="10000"/>
              </a:spcBef>
            </a:pPr>
            <a:r>
              <a:rPr lang="en-US" altLang="zh-CN" b="1" dirty="0">
                <a:solidFill>
                  <a:prstClr val="black"/>
                </a:solidFill>
                <a:latin typeface="Courier-Bold" charset="0"/>
              </a:rPr>
              <a:t>      output out;       //</a:t>
            </a:r>
            <a:r>
              <a:rPr lang="zh-CN" altLang="en-US" b="1" dirty="0">
                <a:solidFill>
                  <a:prstClr val="black"/>
                </a:solidFill>
                <a:latin typeface="Courier-Bold" charset="0"/>
              </a:rPr>
              <a:t>输出信号名</a:t>
            </a:r>
            <a:endParaRPr lang="en-US" altLang="zh-CN" b="1" dirty="0">
              <a:solidFill>
                <a:prstClr val="black"/>
              </a:solidFill>
              <a:latin typeface="Courier-Bold" charset="0"/>
            </a:endParaRPr>
          </a:p>
          <a:p>
            <a:pPr>
              <a:spcBef>
                <a:spcPct val="10000"/>
              </a:spcBef>
            </a:pPr>
            <a:r>
              <a:rPr lang="en-US" altLang="zh-CN" b="1" dirty="0">
                <a:solidFill>
                  <a:prstClr val="black"/>
                </a:solidFill>
                <a:latin typeface="Courier-Bold" charset="0"/>
              </a:rPr>
              <a:t>      </a:t>
            </a:r>
            <a:r>
              <a:rPr lang="en-US" altLang="zh-CN" b="1" dirty="0" err="1">
                <a:solidFill>
                  <a:prstClr val="black"/>
                </a:solidFill>
                <a:latin typeface="Courier-Bold" charset="0"/>
              </a:rPr>
              <a:t>reg</a:t>
            </a:r>
            <a:r>
              <a:rPr lang="en-US" altLang="zh-CN" b="1" dirty="0">
                <a:solidFill>
                  <a:prstClr val="black"/>
                </a:solidFill>
                <a:latin typeface="Courier-Bold" charset="0"/>
              </a:rPr>
              <a:t> out;</a:t>
            </a:r>
          </a:p>
          <a:p>
            <a:pPr>
              <a:spcBef>
                <a:spcPct val="10000"/>
              </a:spcBef>
            </a:pPr>
            <a:r>
              <a:rPr lang="en-US" altLang="zh-CN" b="1" dirty="0">
                <a:solidFill>
                  <a:prstClr val="black"/>
                </a:solidFill>
                <a:latin typeface="Courier-Bold" charset="0"/>
              </a:rPr>
              <a:t>      always @( sl or a or b)</a:t>
            </a:r>
          </a:p>
          <a:p>
            <a:pPr>
              <a:spcBef>
                <a:spcPct val="10000"/>
              </a:spcBef>
            </a:pPr>
            <a:r>
              <a:rPr lang="en-US" altLang="zh-CN" b="1" dirty="0">
                <a:solidFill>
                  <a:prstClr val="black"/>
                </a:solidFill>
                <a:latin typeface="Courier-Bold" charset="0"/>
              </a:rPr>
              <a:t>          if (! sl) out = a;   </a:t>
            </a:r>
          </a:p>
          <a:p>
            <a:pPr>
              <a:spcBef>
                <a:spcPct val="10000"/>
              </a:spcBef>
            </a:pPr>
            <a:r>
              <a:rPr lang="en-US" altLang="zh-CN" b="1" dirty="0">
                <a:solidFill>
                  <a:prstClr val="black"/>
                </a:solidFill>
                <a:latin typeface="Courier-Bold" charset="0"/>
              </a:rPr>
              <a:t>	   //</a:t>
            </a:r>
            <a:r>
              <a:rPr lang="zh-CN" altLang="en-US" b="1" dirty="0">
                <a:solidFill>
                  <a:prstClr val="black"/>
                </a:solidFill>
                <a:latin typeface="Courier-Bold" charset="0"/>
              </a:rPr>
              <a:t>控制信号</a:t>
            </a:r>
            <a:r>
              <a:rPr lang="en-US" altLang="zh-CN" b="1" dirty="0" err="1">
                <a:solidFill>
                  <a:prstClr val="black"/>
                </a:solidFill>
                <a:latin typeface="Courier-Bold" charset="0"/>
              </a:rPr>
              <a:t>sl</a:t>
            </a:r>
            <a:r>
              <a:rPr lang="zh-CN" altLang="en-US" b="1" dirty="0">
                <a:solidFill>
                  <a:prstClr val="black"/>
                </a:solidFill>
                <a:latin typeface="Courier-Bold" charset="0"/>
              </a:rPr>
              <a:t>为非，输出与输入信号</a:t>
            </a:r>
            <a:r>
              <a:rPr lang="en-US" altLang="zh-CN" b="1" dirty="0">
                <a:solidFill>
                  <a:prstClr val="black"/>
                </a:solidFill>
                <a:latin typeface="Courier-Bold" charset="0"/>
              </a:rPr>
              <a:t>a</a:t>
            </a:r>
            <a:r>
              <a:rPr lang="zh-CN" altLang="en-US" b="1" dirty="0">
                <a:solidFill>
                  <a:prstClr val="black"/>
                </a:solidFill>
                <a:latin typeface="Courier-Bold" charset="0"/>
              </a:rPr>
              <a:t>一致</a:t>
            </a:r>
            <a:endParaRPr lang="en-US" altLang="zh-CN" b="1" dirty="0">
              <a:solidFill>
                <a:prstClr val="black"/>
              </a:solidFill>
              <a:latin typeface="Courier-Bold" charset="0"/>
            </a:endParaRPr>
          </a:p>
          <a:p>
            <a:pPr>
              <a:spcBef>
                <a:spcPct val="10000"/>
              </a:spcBef>
            </a:pPr>
            <a:r>
              <a:rPr lang="en-US" altLang="zh-CN" b="1" dirty="0">
                <a:solidFill>
                  <a:prstClr val="black"/>
                </a:solidFill>
                <a:latin typeface="Courier-Bold" charset="0"/>
              </a:rPr>
              <a:t>  	   else out = b;  </a:t>
            </a:r>
          </a:p>
          <a:p>
            <a:pPr>
              <a:spcBef>
                <a:spcPct val="10000"/>
              </a:spcBef>
            </a:pPr>
            <a:r>
              <a:rPr lang="en-US" altLang="zh-CN" b="1" dirty="0">
                <a:solidFill>
                  <a:prstClr val="black"/>
                </a:solidFill>
                <a:latin typeface="Courier-Bold" charset="0"/>
              </a:rPr>
              <a:t>	   //</a:t>
            </a:r>
            <a:r>
              <a:rPr lang="zh-CN" altLang="en-US" b="1" dirty="0">
                <a:solidFill>
                  <a:prstClr val="black"/>
                </a:solidFill>
                <a:latin typeface="Courier-Bold" charset="0"/>
              </a:rPr>
              <a:t>控制信号</a:t>
            </a:r>
            <a:r>
              <a:rPr lang="en-US" altLang="zh-CN" b="1" dirty="0">
                <a:solidFill>
                  <a:prstClr val="black"/>
                </a:solidFill>
                <a:latin typeface="Courier-Bold" charset="0"/>
              </a:rPr>
              <a:t>sl</a:t>
            </a:r>
            <a:r>
              <a:rPr lang="zh-CN" altLang="en-US" b="1" dirty="0">
                <a:solidFill>
                  <a:prstClr val="black"/>
                </a:solidFill>
                <a:latin typeface="Courier-Bold" charset="0"/>
              </a:rPr>
              <a:t>为非，输出与输入信号</a:t>
            </a:r>
            <a:r>
              <a:rPr lang="en-US" altLang="zh-CN" b="1" dirty="0">
                <a:solidFill>
                  <a:prstClr val="black"/>
                </a:solidFill>
                <a:latin typeface="Courier-Bold" charset="0"/>
              </a:rPr>
              <a:t>b</a:t>
            </a:r>
            <a:r>
              <a:rPr lang="zh-CN" altLang="en-US" b="1" dirty="0">
                <a:solidFill>
                  <a:prstClr val="black"/>
                </a:solidFill>
                <a:latin typeface="Courier-Bold" charset="0"/>
              </a:rPr>
              <a:t>一致</a:t>
            </a:r>
            <a:endParaRPr lang="en-US" altLang="zh-CN" b="1" dirty="0">
              <a:solidFill>
                <a:prstClr val="black"/>
              </a:solidFill>
              <a:latin typeface="Courier-Bold" charset="0"/>
            </a:endParaRPr>
          </a:p>
          <a:p>
            <a:pPr>
              <a:spcBef>
                <a:spcPct val="10000"/>
              </a:spcBef>
            </a:pPr>
            <a:r>
              <a:rPr lang="en-US" altLang="zh-CN" b="1" dirty="0">
                <a:solidFill>
                  <a:prstClr val="black"/>
                </a:solidFill>
                <a:latin typeface="Courier-Bold" charset="0"/>
              </a:rPr>
              <a:t>endmodule</a:t>
            </a:r>
          </a:p>
        </p:txBody>
      </p:sp>
      <p:sp>
        <p:nvSpPr>
          <p:cNvPr id="11" name="文本框 10"/>
          <p:cNvSpPr txBox="1"/>
          <p:nvPr/>
        </p:nvSpPr>
        <p:spPr>
          <a:xfrm>
            <a:off x="661204" y="4277708"/>
            <a:ext cx="9036208" cy="2451100"/>
          </a:xfrm>
          <a:prstGeom prst="rect">
            <a:avLst/>
          </a:prstGeom>
          <a:noFill/>
        </p:spPr>
        <p:txBody>
          <a:bodyPr wrap="square">
            <a:spAutoFit/>
          </a:bodyPr>
          <a:lstStyle/>
          <a:p>
            <a:pPr marL="228600" indent="-228600">
              <a:spcBef>
                <a:spcPts val="1000"/>
              </a:spcBef>
              <a:buFont typeface="Arial" panose="020B0604020202020204" pitchFamily="34" charset="0"/>
              <a:buChar char="•"/>
              <a:defRPr/>
            </a:pPr>
            <a:r>
              <a:rPr lang="zh-CN" altLang="en-US" sz="2400" dirty="0">
                <a:solidFill>
                  <a:prstClr val="black"/>
                </a:solidFill>
              </a:rPr>
              <a:t>模块中用到的所有信号都必须进行数据类型的定义。</a:t>
            </a:r>
            <a:endParaRPr lang="en-US" altLang="zh-CN" sz="2400" dirty="0">
              <a:solidFill>
                <a:prstClr val="black"/>
              </a:solidFill>
            </a:endParaRPr>
          </a:p>
          <a:p>
            <a:pPr marL="228600" indent="-228600">
              <a:spcBef>
                <a:spcPts val="1000"/>
              </a:spcBef>
              <a:buFont typeface="Arial" panose="020B0604020202020204" pitchFamily="34" charset="0"/>
              <a:buChar char="•"/>
              <a:defRPr/>
            </a:pPr>
            <a:r>
              <a:rPr lang="zh-CN" altLang="en-US" sz="2400" dirty="0">
                <a:solidFill>
                  <a:prstClr val="black"/>
                </a:solidFill>
              </a:rPr>
              <a:t>声明变量的数据类型后，不能再进行更改</a:t>
            </a:r>
          </a:p>
          <a:p>
            <a:pPr marL="228600" indent="-228600">
              <a:spcBef>
                <a:spcPts val="1000"/>
              </a:spcBef>
              <a:buFont typeface="Arial" panose="020B0604020202020204" pitchFamily="34" charset="0"/>
              <a:buChar char="•"/>
              <a:defRPr/>
            </a:pPr>
            <a:r>
              <a:rPr lang="zh-CN" altLang="en-US" sz="2400" dirty="0">
                <a:solidFill>
                  <a:prstClr val="black"/>
                </a:solidFill>
              </a:rPr>
              <a:t>在</a:t>
            </a:r>
            <a:r>
              <a:rPr lang="en-US" altLang="zh-CN" sz="2400" dirty="0" err="1">
                <a:solidFill>
                  <a:prstClr val="black"/>
                </a:solidFill>
              </a:rPr>
              <a:t>VerilogHDL</a:t>
            </a:r>
            <a:r>
              <a:rPr lang="zh-CN" altLang="en-US" sz="2400" dirty="0">
                <a:solidFill>
                  <a:prstClr val="black"/>
                </a:solidFill>
              </a:rPr>
              <a:t>中只要在使用前声明即可</a:t>
            </a:r>
          </a:p>
          <a:p>
            <a:pPr marL="228600" indent="-228600">
              <a:spcBef>
                <a:spcPts val="1000"/>
              </a:spcBef>
              <a:buFont typeface="Arial" panose="020B0604020202020204" pitchFamily="34" charset="0"/>
              <a:buChar char="•"/>
              <a:defRPr/>
            </a:pPr>
            <a:r>
              <a:rPr lang="zh-CN" altLang="en-US" sz="2400" dirty="0">
                <a:solidFill>
                  <a:prstClr val="black"/>
                </a:solidFill>
              </a:rPr>
              <a:t>声明后的变量、参数不能再次重新声明</a:t>
            </a:r>
          </a:p>
          <a:p>
            <a:pPr marL="228600" indent="-228600">
              <a:spcBef>
                <a:spcPts val="1000"/>
              </a:spcBef>
              <a:buFont typeface="Arial" panose="020B0604020202020204" pitchFamily="34" charset="0"/>
              <a:buChar char="•"/>
              <a:defRPr/>
            </a:pPr>
            <a:r>
              <a:rPr lang="zh-CN" altLang="en-US" sz="2400" dirty="0">
                <a:solidFill>
                  <a:prstClr val="black"/>
                </a:solidFill>
              </a:rPr>
              <a:t>声明后的数据使用时的配对数据必须和声明的数据类型一致</a:t>
            </a:r>
            <a:endParaRPr lang="en-US" altLang="zh-CN" sz="2400" dirty="0">
              <a:solidFill>
                <a:prstClr val="black"/>
              </a:solidFill>
            </a:endParaRPr>
          </a:p>
        </p:txBody>
      </p:sp>
    </p:spTree>
    <p:extLst>
      <p:ext uri="{BB962C8B-B14F-4D97-AF65-F5344CB8AC3E}">
        <p14:creationId xmlns:p14="http://schemas.microsoft.com/office/powerpoint/2010/main" val="1842283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1"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1+ppt_w/2"/>
                                          </p:val>
                                        </p:tav>
                                      </p:tavLst>
                                    </p:anim>
                                    <p:anim calcmode="lin" valueType="num">
                                      <p:cBhvr additive="base">
                                        <p:cTn id="13" dur="500"/>
                                        <p:tgtEl>
                                          <p:spTgt spid="9"/>
                                        </p:tgtEl>
                                        <p:attrNameLst>
                                          <p:attrName>ppt_y</p:attrName>
                                        </p:attrNameLst>
                                      </p:cBhvr>
                                      <p:tavLst>
                                        <p:tav tm="0">
                                          <p:val>
                                            <p:strVal val="ppt_y"/>
                                          </p:val>
                                        </p:tav>
                                        <p:tav tm="100000">
                                          <p:val>
                                            <p:strVal val="ppt_y"/>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9" grpId="1"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Verilog HDL</a:t>
            </a:r>
            <a:r>
              <a:rPr lang="zh-CN" altLang="en-US" dirty="0">
                <a:latin typeface="Times New Roman" panose="02020603050405020304" pitchFamily="18" charset="0"/>
                <a:cs typeface="Times New Roman" panose="02020603050405020304" pitchFamily="18" charset="0"/>
              </a:rPr>
              <a:t>语法</a:t>
            </a:r>
          </a:p>
        </p:txBody>
      </p:sp>
      <p:sp>
        <p:nvSpPr>
          <p:cNvPr id="3" name="内容占位符 2"/>
          <p:cNvSpPr>
            <a:spLocks noGrp="1"/>
          </p:cNvSpPr>
          <p:nvPr>
            <p:ph idx="1"/>
          </p:nvPr>
        </p:nvSpPr>
        <p:spPr/>
        <p:txBody>
          <a:bodyPr>
            <a:normAutofit/>
          </a:bodyPr>
          <a:lstStyle/>
          <a:p>
            <a:pPr>
              <a:lnSpc>
                <a:spcPct val="100000"/>
              </a:lnSpc>
              <a:spcAft>
                <a:spcPts val="600"/>
              </a:spcAft>
            </a:pP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模块的结构</a:t>
            </a:r>
            <a:endParaRPr lang="en-US" altLang="zh-CN"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b="1" dirty="0">
                <a:solidFill>
                  <a:schemeClr val="accent2">
                    <a:lumMod val="75000"/>
                  </a:schemeClr>
                </a:solidFill>
                <a:latin typeface="Times New Roman" panose="02020603050405020304" pitchFamily="18" charset="0"/>
                <a:cs typeface="Times New Roman" panose="02020603050405020304" pitchFamily="18" charset="0"/>
              </a:rPr>
              <a:t>标识符和数据类型</a:t>
            </a:r>
            <a:endParaRPr lang="en-US" altLang="zh-CN" b="1" dirty="0">
              <a:solidFill>
                <a:schemeClr val="accent2">
                  <a:lumMod val="75000"/>
                </a:schemeClr>
              </a:solidFill>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dirty="0">
                <a:latin typeface="Times New Roman" panose="02020603050405020304" pitchFamily="18" charset="0"/>
                <a:cs typeface="Times New Roman" panose="02020603050405020304" pitchFamily="18" charset="0"/>
              </a:rPr>
              <a:t>运算符及表达式</a:t>
            </a:r>
            <a:endParaRPr lang="en-US" altLang="zh-CN" dirty="0">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dirty="0">
                <a:latin typeface="Times New Roman" panose="02020603050405020304" pitchFamily="18" charset="0"/>
                <a:cs typeface="Times New Roman" panose="02020603050405020304" pitchFamily="18" charset="0"/>
              </a:rPr>
              <a:t>赋值语句和块语句</a:t>
            </a:r>
            <a:endParaRPr lang="en-US" altLang="zh-CN" dirty="0">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dirty="0">
                <a:latin typeface="Times New Roman" panose="02020603050405020304" pitchFamily="18" charset="0"/>
                <a:cs typeface="Times New Roman" panose="02020603050405020304" pitchFamily="18" charset="0"/>
              </a:rPr>
              <a:t>条件语句和循环语句</a:t>
            </a:r>
            <a:endParaRPr lang="en-US" altLang="zh-CN" dirty="0">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dirty="0">
                <a:latin typeface="Times New Roman" panose="02020603050405020304" pitchFamily="18" charset="0"/>
                <a:cs typeface="Times New Roman" panose="02020603050405020304" pitchFamily="18" charset="0"/>
              </a:rPr>
              <a:t>模块的调用</a:t>
            </a:r>
            <a:endParaRPr lang="en-US" altLang="zh-CN" dirty="0">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dirty="0">
                <a:latin typeface="Times New Roman" panose="02020603050405020304" pitchFamily="18" charset="0"/>
                <a:cs typeface="Times New Roman" panose="02020603050405020304" pitchFamily="18" charset="0"/>
              </a:rPr>
              <a:t>模块的测试</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31</a:t>
            </a:fld>
            <a:endParaRPr lang="zh-CN" altLang="en-US">
              <a:solidFill>
                <a:prstClr val="black">
                  <a:tint val="75000"/>
                </a:prstClr>
              </a:solidFill>
            </a:endParaRPr>
          </a:p>
        </p:txBody>
      </p:sp>
    </p:spTree>
    <p:extLst>
      <p:ext uri="{BB962C8B-B14F-4D97-AF65-F5344CB8AC3E}">
        <p14:creationId xmlns:p14="http://schemas.microsoft.com/office/powerpoint/2010/main" val="2612957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4400" dirty="0">
                <a:latin typeface="Times New Roman" panose="02020603050405020304" pitchFamily="18" charset="0"/>
                <a:cs typeface="Times New Roman" panose="02020603050405020304" pitchFamily="18" charset="0"/>
              </a:rPr>
              <a:t>标识符</a:t>
            </a:r>
            <a:endParaRPr lang="zh-CN" altLang="en-US" dirty="0">
              <a:latin typeface="Times New Roman" panose="02020603050405020304" pitchFamily="18" charset="0"/>
              <a:cs typeface="Times New Roman" panose="02020603050405020304" pitchFamily="18" charset="0"/>
            </a:endParaRPr>
          </a:p>
        </p:txBody>
      </p:sp>
      <p:sp>
        <p:nvSpPr>
          <p:cNvPr id="935939" name="Rectangle 3"/>
          <p:cNvSpPr>
            <a:spLocks noGrp="1" noChangeArrowheads="1"/>
          </p:cNvSpPr>
          <p:nvPr>
            <p:ph idx="1"/>
          </p:nvPr>
        </p:nvSpPr>
        <p:spPr/>
        <p:txBody>
          <a:bodyPr>
            <a:normAutofit fontScale="90000" lnSpcReduction="20000"/>
          </a:bodyPr>
          <a:lstStyle/>
          <a:p>
            <a:pPr>
              <a:lnSpc>
                <a:spcPct val="150000"/>
              </a:lnSpc>
              <a:spcBef>
                <a:spcPts val="1200"/>
              </a:spcBef>
            </a:pPr>
            <a:r>
              <a:rPr lang="zh-CN" altLang="en-US" sz="3200" dirty="0">
                <a:latin typeface="Times New Roman" panose="02020603050405020304" pitchFamily="18" charset="0"/>
                <a:cs typeface="Times New Roman" panose="02020603050405020304" pitchFamily="18" charset="0"/>
              </a:rPr>
              <a:t>赋给对象的唯一名称，可以是字母、数字、下划线和符号“</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的组合，且</a:t>
            </a:r>
            <a:r>
              <a:rPr lang="zh-CN" altLang="en-US" sz="3200" b="1" dirty="0">
                <a:latin typeface="Times New Roman" panose="02020603050405020304" pitchFamily="18" charset="0"/>
                <a:cs typeface="Times New Roman" panose="02020603050405020304" pitchFamily="18" charset="0"/>
              </a:rPr>
              <a:t>首字符只能是字母或者下划线</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a:lnSpc>
                <a:spcPct val="150000"/>
              </a:lnSpc>
              <a:spcBef>
                <a:spcPts val="1200"/>
              </a:spcBef>
            </a:pPr>
            <a:r>
              <a:rPr lang="zh-CN" altLang="en-US" sz="3200" dirty="0">
                <a:latin typeface="Times New Roman" panose="02020603050405020304" pitchFamily="18" charset="0"/>
                <a:cs typeface="Times New Roman" panose="02020603050405020304" pitchFamily="18" charset="0"/>
              </a:rPr>
              <a:t>大小写敏感。</a:t>
            </a:r>
            <a:endParaRPr lang="en-US" altLang="zh-CN" sz="3200" dirty="0">
              <a:latin typeface="Times New Roman" panose="02020603050405020304" pitchFamily="18" charset="0"/>
              <a:cs typeface="Times New Roman" panose="02020603050405020304" pitchFamily="18" charset="0"/>
            </a:endParaRPr>
          </a:p>
          <a:p>
            <a:pPr>
              <a:lnSpc>
                <a:spcPct val="150000"/>
              </a:lnSpc>
              <a:spcBef>
                <a:spcPts val="1200"/>
              </a:spcBef>
            </a:pPr>
            <a:r>
              <a:rPr lang="zh-CN" altLang="en-US" sz="3200" dirty="0">
                <a:latin typeface="Times New Roman" panose="02020603050405020304" pitchFamily="18" charset="0"/>
                <a:cs typeface="Times New Roman" panose="02020603050405020304" pitchFamily="18" charset="0"/>
              </a:rPr>
              <a:t>关键词用小写字母定义，如：</a:t>
            </a:r>
            <a:r>
              <a:rPr lang="en-US" altLang="zh-CN" sz="3200" dirty="0" err="1">
                <a:latin typeface="Times New Roman" panose="02020603050405020304" pitchFamily="18" charset="0"/>
                <a:cs typeface="Times New Roman" panose="02020603050405020304" pitchFamily="18" charset="0"/>
              </a:rPr>
              <a:t>always,and,assign</a:t>
            </a:r>
            <a:r>
              <a:rPr lang="zh-CN" altLang="en-US" sz="3200" dirty="0">
                <a:latin typeface="Times New Roman" panose="02020603050405020304" pitchFamily="18" charset="0"/>
                <a:cs typeface="Times New Roman" panose="02020603050405020304" pitchFamily="18" charset="0"/>
              </a:rPr>
              <a:t>等</a:t>
            </a:r>
          </a:p>
          <a:p>
            <a:pPr>
              <a:lnSpc>
                <a:spcPct val="150000"/>
              </a:lnSpc>
              <a:spcBef>
                <a:spcPts val="1200"/>
              </a:spcBef>
            </a:pPr>
            <a:r>
              <a:rPr lang="zh-CN" altLang="en-US" sz="3200" dirty="0">
                <a:latin typeface="Times New Roman" panose="02020603050405020304" pitchFamily="18" charset="0"/>
                <a:cs typeface="Times New Roman" panose="02020603050405020304" pitchFamily="18" charset="0"/>
              </a:rPr>
              <a:t>注释有两种：</a:t>
            </a:r>
            <a:endParaRPr lang="en-US" altLang="zh-CN" sz="3200" dirty="0">
              <a:latin typeface="Times New Roman" panose="02020603050405020304" pitchFamily="18" charset="0"/>
              <a:cs typeface="Times New Roman" panose="02020603050405020304" pitchFamily="18" charset="0"/>
            </a:endParaRPr>
          </a:p>
          <a:p>
            <a:pPr lvl="1">
              <a:lnSpc>
                <a:spcPct val="150000"/>
              </a:lnSpc>
              <a:spcBef>
                <a:spcPts val="1200"/>
              </a:spcBef>
            </a:pPr>
            <a:r>
              <a:rPr lang="zh-CN" altLang="en-US" sz="2800" dirty="0">
                <a:latin typeface="Times New Roman" panose="02020603050405020304" pitchFamily="18" charset="0"/>
                <a:cs typeface="Times New Roman" panose="02020603050405020304" pitchFamily="18" charset="0"/>
              </a:rPr>
              <a:t>以“</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开头，以“*</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结束。</a:t>
            </a:r>
            <a:endParaRPr lang="en-US" altLang="zh-CN" sz="2800" dirty="0">
              <a:latin typeface="Times New Roman" panose="02020603050405020304" pitchFamily="18" charset="0"/>
              <a:cs typeface="Times New Roman" panose="02020603050405020304" pitchFamily="18" charset="0"/>
            </a:endParaRPr>
          </a:p>
          <a:p>
            <a:pPr lvl="1">
              <a:lnSpc>
                <a:spcPct val="150000"/>
              </a:lnSpc>
              <a:spcBef>
                <a:spcPts val="1200"/>
              </a:spcBef>
            </a:pPr>
            <a:r>
              <a:rPr lang="zh-CN" altLang="en-US" sz="2800" dirty="0">
                <a:latin typeface="Times New Roman" panose="02020603050405020304" pitchFamily="18" charset="0"/>
                <a:cs typeface="Times New Roman" panose="02020603050405020304" pitchFamily="18" charset="0"/>
              </a:rPr>
              <a:t>以“</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开头到本行结束。</a:t>
            </a:r>
          </a:p>
          <a:p>
            <a:pPr marL="0" indent="0">
              <a:lnSpc>
                <a:spcPts val="3500"/>
              </a:lnSpc>
              <a:buNone/>
            </a:pPr>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32</a:t>
            </a:fld>
            <a:endParaRPr lang="zh-CN" altLang="en-US">
              <a:solidFill>
                <a:prstClr val="black">
                  <a:tint val="75000"/>
                </a:prstClr>
              </a:solidFill>
            </a:endParaRPr>
          </a:p>
        </p:txBody>
      </p:sp>
    </p:spTree>
    <p:extLst>
      <p:ext uri="{BB962C8B-B14F-4D97-AF65-F5344CB8AC3E}">
        <p14:creationId xmlns:p14="http://schemas.microsoft.com/office/powerpoint/2010/main" val="479660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5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5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5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5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5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35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dirty="0">
                <a:latin typeface="Times New Roman" panose="02020603050405020304" pitchFamily="18" charset="0"/>
                <a:ea typeface="+mj-ea"/>
                <a:cs typeface="Times New Roman" panose="02020603050405020304" pitchFamily="18" charset="0"/>
              </a:rPr>
              <a:t>数据类型</a:t>
            </a:r>
          </a:p>
        </p:txBody>
      </p:sp>
      <p:sp>
        <p:nvSpPr>
          <p:cNvPr id="935939" name="Rectangle 3"/>
          <p:cNvSpPr>
            <a:spLocks noGrp="1" noChangeArrowheads="1"/>
          </p:cNvSpPr>
          <p:nvPr>
            <p:ph idx="1"/>
          </p:nvPr>
        </p:nvSpPr>
        <p:spPr/>
        <p:txBody>
          <a:bodyPr>
            <a:normAutofit lnSpcReduction="10000"/>
          </a:bodyPr>
          <a:lstStyle/>
          <a:p>
            <a:pPr>
              <a:lnSpc>
                <a:spcPct val="100000"/>
              </a:lnSpc>
            </a:pPr>
            <a:r>
              <a:rPr lang="zh-CN" altLang="en-US" sz="3200" dirty="0">
                <a:latin typeface="Times New Roman" panose="02020603050405020304" pitchFamily="18" charset="0"/>
                <a:cs typeface="Times New Roman" panose="02020603050405020304" pitchFamily="18" charset="0"/>
              </a:rPr>
              <a:t>共有</a:t>
            </a:r>
            <a:r>
              <a:rPr lang="en-US" altLang="zh-CN" sz="3200" dirty="0">
                <a:latin typeface="Times New Roman" panose="02020603050405020304" pitchFamily="18" charset="0"/>
                <a:cs typeface="Times New Roman" panose="02020603050405020304" pitchFamily="18" charset="0"/>
              </a:rPr>
              <a:t>19</a:t>
            </a:r>
            <a:r>
              <a:rPr lang="zh-CN" altLang="en-US" sz="3200" dirty="0">
                <a:latin typeface="Times New Roman" panose="02020603050405020304" pitchFamily="18" charset="0"/>
                <a:cs typeface="Times New Roman" panose="02020603050405020304" pitchFamily="18" charset="0"/>
              </a:rPr>
              <a:t>种数据类型，分为物理数据类型和抽象数据类型</a:t>
            </a:r>
            <a:endParaRPr lang="en-US" altLang="zh-CN" sz="3200" dirty="0">
              <a:latin typeface="Times New Roman" panose="02020603050405020304" pitchFamily="18" charset="0"/>
              <a:cs typeface="Times New Roman" panose="02020603050405020304" pitchFamily="18" charset="0"/>
            </a:endParaRPr>
          </a:p>
          <a:p>
            <a:pPr>
              <a:lnSpc>
                <a:spcPct val="100000"/>
              </a:lnSpc>
            </a:pPr>
            <a:r>
              <a:rPr lang="zh-CN" altLang="en-US" sz="3200" dirty="0">
                <a:latin typeface="Times New Roman" panose="02020603050405020304" pitchFamily="18" charset="0"/>
                <a:cs typeface="Times New Roman" panose="02020603050405020304" pitchFamily="18" charset="0"/>
              </a:rPr>
              <a:t>物理数据类型：</a:t>
            </a:r>
            <a:r>
              <a:rPr lang="zh-CN" altLang="en-US" sz="3200" dirty="0">
                <a:latin typeface="Times New Roman" panose="02020603050405020304" pitchFamily="18" charset="0"/>
                <a:cs typeface="Times New Roman" panose="02020603050405020304" pitchFamily="18" charset="0"/>
                <a:sym typeface="+mn-ea"/>
              </a:rPr>
              <a:t>抽象数据程度比较低，与实际硬件电路的映射关系明显。</a:t>
            </a:r>
            <a:endParaRPr lang="en-US" altLang="zh-CN" sz="3200" dirty="0">
              <a:latin typeface="Times New Roman" panose="02020603050405020304" pitchFamily="18" charset="0"/>
              <a:cs typeface="Times New Roman" panose="02020603050405020304" pitchFamily="18" charset="0"/>
            </a:endParaRPr>
          </a:p>
          <a:p>
            <a:pPr lvl="1">
              <a:lnSpc>
                <a:spcPct val="100000"/>
              </a:lnSpc>
            </a:pPr>
            <a:r>
              <a:rPr lang="zh-CN" altLang="en-US" sz="2800" b="1" dirty="0">
                <a:solidFill>
                  <a:schemeClr val="accent2">
                    <a:lumMod val="75000"/>
                  </a:schemeClr>
                </a:solidFill>
                <a:latin typeface="Times New Roman" panose="02020603050405020304" pitchFamily="18" charset="0"/>
                <a:cs typeface="Times New Roman" panose="02020603050405020304" pitchFamily="18" charset="0"/>
              </a:rPr>
              <a:t>连线型</a:t>
            </a:r>
            <a:r>
              <a:rPr lang="en-US" altLang="zh-CN" sz="2800" b="1" dirty="0">
                <a:solidFill>
                  <a:schemeClr val="accent2">
                    <a:lumMod val="75000"/>
                  </a:schemeClr>
                </a:solidFill>
                <a:latin typeface="Times New Roman" panose="02020603050405020304" pitchFamily="18" charset="0"/>
                <a:cs typeface="Times New Roman" panose="02020603050405020304" pitchFamily="18" charset="0"/>
              </a:rPr>
              <a:t>wire</a:t>
            </a:r>
            <a:r>
              <a:rPr lang="zh-CN" altLang="en-US" sz="2800" b="1" dirty="0">
                <a:solidFill>
                  <a:schemeClr val="accent2">
                    <a:lumMod val="75000"/>
                  </a:schemeClr>
                </a:solidFill>
                <a:latin typeface="Times New Roman" panose="02020603050405020304" pitchFamily="18" charset="0"/>
                <a:cs typeface="Times New Roman" panose="02020603050405020304" pitchFamily="18" charset="0"/>
              </a:rPr>
              <a:t>、寄存器型</a:t>
            </a:r>
            <a:r>
              <a:rPr lang="en-US" altLang="zh-CN" sz="2800" b="1" dirty="0" err="1">
                <a:solidFill>
                  <a:schemeClr val="accent2">
                    <a:lumMod val="75000"/>
                  </a:schemeClr>
                </a:solidFill>
                <a:latin typeface="Times New Roman" panose="02020603050405020304" pitchFamily="18" charset="0"/>
                <a:cs typeface="Times New Roman" panose="02020603050405020304" pitchFamily="18" charset="0"/>
              </a:rPr>
              <a:t>reg</a:t>
            </a:r>
            <a:r>
              <a:rPr lang="zh-CN" altLang="en-US" sz="2800" dirty="0">
                <a:latin typeface="Times New Roman" panose="02020603050405020304" pitchFamily="18" charset="0"/>
                <a:cs typeface="Times New Roman" panose="02020603050405020304" pitchFamily="18" charset="0"/>
              </a:rPr>
              <a:t>、存储器型</a:t>
            </a:r>
            <a:r>
              <a:rPr lang="en-US" sz="2800" dirty="0">
                <a:latin typeface="Times New Roman" panose="02020603050405020304" pitchFamily="18" charset="0"/>
                <a:cs typeface="Times New Roman" panose="02020603050405020304" pitchFamily="18" charset="0"/>
              </a:rPr>
              <a:t>memory </a:t>
            </a:r>
            <a:r>
              <a:rPr lang="zh-CN" altLang="en-US" sz="2800" dirty="0">
                <a:latin typeface="Times New Roman" panose="02020603050405020304" pitchFamily="18" charset="0"/>
                <a:cs typeface="Times New Roman" panose="02020603050405020304" pitchFamily="18" charset="0"/>
              </a:rPr>
              <a:t>等</a:t>
            </a:r>
            <a:endParaRPr lang="en-US" altLang="zh-CN" sz="2800" dirty="0">
              <a:latin typeface="Times New Roman" panose="02020603050405020304" pitchFamily="18" charset="0"/>
              <a:cs typeface="Times New Roman" panose="02020603050405020304" pitchFamily="18" charset="0"/>
            </a:endParaRPr>
          </a:p>
          <a:p>
            <a:pPr marL="342900" lvl="1" indent="-342900">
              <a:lnSpc>
                <a:spcPct val="100000"/>
              </a:lnSpc>
              <a:buFont typeface="Arial" panose="020B0604020202020204" pitchFamily="34" charset="0"/>
              <a:buChar char="•"/>
            </a:pPr>
            <a:r>
              <a:rPr lang="zh-CN" altLang="en-US" sz="3200" dirty="0">
                <a:latin typeface="Times New Roman" panose="02020603050405020304" pitchFamily="18" charset="0"/>
                <a:cs typeface="Times New Roman" panose="02020603050405020304" pitchFamily="18" charset="0"/>
              </a:rPr>
              <a:t>抽象数据类型：</a:t>
            </a:r>
            <a:r>
              <a:rPr lang="zh-CN" altLang="en-US" sz="3200" dirty="0">
                <a:latin typeface="Times New Roman" panose="02020603050405020304" pitchFamily="18" charset="0"/>
                <a:cs typeface="Times New Roman" panose="02020603050405020304" pitchFamily="18" charset="0"/>
                <a:sym typeface="+mn-ea"/>
              </a:rPr>
              <a:t>用于进行辅助设计和验证的数据类型</a:t>
            </a:r>
            <a:endParaRPr lang="en-US" altLang="zh-CN" sz="3200" dirty="0">
              <a:latin typeface="Times New Roman" panose="02020603050405020304" pitchFamily="18" charset="0"/>
              <a:cs typeface="Times New Roman" panose="02020603050405020304" pitchFamily="18" charset="0"/>
            </a:endParaRPr>
          </a:p>
          <a:p>
            <a:pPr lvl="1">
              <a:lnSpc>
                <a:spcPct val="100000"/>
              </a:lnSpc>
            </a:pPr>
            <a:r>
              <a:rPr lang="zh-CN" altLang="en-US" sz="2800" dirty="0">
                <a:latin typeface="Times New Roman" panose="02020603050405020304" pitchFamily="18" charset="0"/>
                <a:cs typeface="Times New Roman" panose="02020603050405020304" pitchFamily="18" charset="0"/>
              </a:rPr>
              <a:t>整型</a:t>
            </a:r>
            <a:r>
              <a:rPr lang="en-US" altLang="zh-CN" sz="2800" dirty="0">
                <a:latin typeface="Times New Roman" panose="02020603050405020304" pitchFamily="18" charset="0"/>
                <a:cs typeface="Times New Roman" panose="02020603050405020304" pitchFamily="18" charset="0"/>
              </a:rPr>
              <a:t>integer</a:t>
            </a:r>
            <a:r>
              <a:rPr lang="zh-CN" altLang="en-US" sz="2800" dirty="0">
                <a:latin typeface="Times New Roman" panose="02020603050405020304" pitchFamily="18" charset="0"/>
                <a:cs typeface="Times New Roman" panose="02020603050405020304" pitchFamily="18" charset="0"/>
              </a:rPr>
              <a:t>、时间型</a:t>
            </a:r>
            <a:r>
              <a:rPr lang="en-US" altLang="zh-CN" sz="2800" dirty="0">
                <a:latin typeface="Times New Roman" panose="02020603050405020304" pitchFamily="18" charset="0"/>
                <a:cs typeface="Times New Roman" panose="02020603050405020304" pitchFamily="18" charset="0"/>
              </a:rPr>
              <a:t>time</a:t>
            </a:r>
            <a:r>
              <a:rPr lang="zh-CN" altLang="en-US" sz="2800" dirty="0">
                <a:latin typeface="Times New Roman" panose="02020603050405020304" pitchFamily="18" charset="0"/>
                <a:cs typeface="Times New Roman" panose="02020603050405020304" pitchFamily="18" charset="0"/>
              </a:rPr>
              <a:t>、实型</a:t>
            </a:r>
            <a:r>
              <a:rPr lang="en-US" altLang="zh-CN" sz="2800" dirty="0">
                <a:latin typeface="Times New Roman" panose="02020603050405020304" pitchFamily="18" charset="0"/>
                <a:cs typeface="Times New Roman" panose="02020603050405020304" pitchFamily="18" charset="0"/>
              </a:rPr>
              <a:t>real</a:t>
            </a:r>
            <a:r>
              <a:rPr lang="zh-CN" altLang="en-US" sz="2800" dirty="0">
                <a:latin typeface="Times New Roman" panose="02020603050405020304" pitchFamily="18" charset="0"/>
                <a:cs typeface="Times New Roman" panose="02020603050405020304" pitchFamily="18" charset="0"/>
              </a:rPr>
              <a:t>、</a:t>
            </a:r>
            <a:r>
              <a:rPr lang="zh-CN" altLang="en-US" sz="2800" b="1" dirty="0">
                <a:solidFill>
                  <a:schemeClr val="accent2">
                    <a:lumMod val="75000"/>
                  </a:schemeClr>
                </a:solidFill>
                <a:latin typeface="Times New Roman" panose="02020603050405020304" pitchFamily="18" charset="0"/>
                <a:cs typeface="Times New Roman" panose="02020603050405020304" pitchFamily="18" charset="0"/>
              </a:rPr>
              <a:t>参数型</a:t>
            </a:r>
            <a:r>
              <a:rPr lang="en-US" altLang="zh-CN" sz="2800" b="1" dirty="0">
                <a:solidFill>
                  <a:schemeClr val="accent2">
                    <a:lumMod val="75000"/>
                  </a:schemeClr>
                </a:solidFill>
                <a:latin typeface="Times New Roman" panose="02020603050405020304" pitchFamily="18" charset="0"/>
                <a:cs typeface="Times New Roman" panose="02020603050405020304" pitchFamily="18" charset="0"/>
              </a:rPr>
              <a:t>parameter</a:t>
            </a:r>
            <a:r>
              <a:rPr lang="zh-CN" altLang="en-US" sz="2800" dirty="0">
                <a:latin typeface="Times New Roman" panose="02020603050405020304" pitchFamily="18" charset="0"/>
                <a:cs typeface="Times New Roman" panose="02020603050405020304" pitchFamily="18" charset="0"/>
              </a:rPr>
              <a:t>等</a:t>
            </a:r>
          </a:p>
          <a:p>
            <a:pPr>
              <a:lnSpc>
                <a:spcPct val="100000"/>
              </a:lnSpc>
            </a:pPr>
            <a:r>
              <a:rPr lang="zh-CN" altLang="en-US" sz="3200" dirty="0">
                <a:latin typeface="Times New Roman" panose="02020603050405020304" pitchFamily="18" charset="0"/>
                <a:cs typeface="Times New Roman" panose="02020603050405020304" pitchFamily="18" charset="0"/>
              </a:rPr>
              <a:t>数据类型分为常量和变量，分别属于以上类型。</a:t>
            </a:r>
            <a:endParaRPr lang="en-US" altLang="zh-CN" sz="3200" dirty="0">
              <a:latin typeface="Times New Roman" panose="02020603050405020304" pitchFamily="18" charset="0"/>
              <a:cs typeface="Times New Roman" panose="02020603050405020304" pitchFamily="18" charset="0"/>
            </a:endParaRPr>
          </a:p>
          <a:p>
            <a:pPr lvl="1">
              <a:lnSpc>
                <a:spcPct val="100000"/>
              </a:lnSpc>
            </a:pPr>
            <a:r>
              <a:rPr lang="zh-CN" altLang="en-US" sz="2800" dirty="0">
                <a:latin typeface="Times New Roman" panose="02020603050405020304" pitchFamily="18" charset="0"/>
                <a:cs typeface="Times New Roman" panose="02020603050405020304" pitchFamily="18" charset="0"/>
              </a:rPr>
              <a:t>常量：数字、参数型</a:t>
            </a:r>
            <a:r>
              <a:rPr lang="en-US" altLang="zh-CN" sz="2800" dirty="0">
                <a:latin typeface="Times New Roman" panose="02020603050405020304" pitchFamily="18" charset="0"/>
                <a:cs typeface="Times New Roman" panose="02020603050405020304" pitchFamily="18" charset="0"/>
              </a:rPr>
              <a:t>parameter</a:t>
            </a:r>
          </a:p>
          <a:p>
            <a:pPr lvl="1">
              <a:lnSpc>
                <a:spcPct val="100000"/>
              </a:lnSpc>
            </a:pPr>
            <a:r>
              <a:rPr lang="zh-CN" altLang="en-US" sz="2800" dirty="0">
                <a:latin typeface="Times New Roman" panose="02020603050405020304" pitchFamily="18" charset="0"/>
                <a:cs typeface="Times New Roman" panose="02020603050405020304" pitchFamily="18" charset="0"/>
              </a:rPr>
              <a:t>变量：连线型</a:t>
            </a:r>
            <a:r>
              <a:rPr lang="en-US" altLang="zh-CN" sz="2800" dirty="0">
                <a:latin typeface="Times New Roman" panose="02020603050405020304" pitchFamily="18" charset="0"/>
                <a:cs typeface="Times New Roman" panose="02020603050405020304" pitchFamily="18" charset="0"/>
              </a:rPr>
              <a:t>wire</a:t>
            </a:r>
            <a:r>
              <a:rPr lang="zh-CN" altLang="en-US" sz="2800" dirty="0">
                <a:latin typeface="Times New Roman" panose="02020603050405020304" pitchFamily="18" charset="0"/>
                <a:cs typeface="Times New Roman" panose="02020603050405020304" pitchFamily="18" charset="0"/>
              </a:rPr>
              <a:t>、寄存器型</a:t>
            </a:r>
            <a:r>
              <a:rPr lang="en-US" altLang="zh-CN" sz="2800" dirty="0" err="1">
                <a:latin typeface="Times New Roman" panose="02020603050405020304" pitchFamily="18" charset="0"/>
                <a:cs typeface="Times New Roman" panose="02020603050405020304" pitchFamily="18" charset="0"/>
              </a:rPr>
              <a:t>reg</a:t>
            </a:r>
            <a:r>
              <a:rPr lang="zh-CN" altLang="en-US" sz="2800" dirty="0">
                <a:latin typeface="Times New Roman" panose="02020603050405020304" pitchFamily="18" charset="0"/>
                <a:cs typeface="Times New Roman" panose="02020603050405020304" pitchFamily="18" charset="0"/>
              </a:rPr>
              <a:t>、存储器型</a:t>
            </a:r>
            <a:r>
              <a:rPr lang="en-US" altLang="zh-CN" sz="2800" dirty="0">
                <a:latin typeface="Times New Roman" panose="02020603050405020304" pitchFamily="18" charset="0"/>
                <a:cs typeface="Times New Roman" panose="02020603050405020304" pitchFamily="18" charset="0"/>
              </a:rPr>
              <a:t>memory </a:t>
            </a:r>
            <a:r>
              <a:rPr lang="zh-CN" altLang="en-US" sz="2800" dirty="0">
                <a:latin typeface="Times New Roman" panose="02020603050405020304" pitchFamily="18" charset="0"/>
                <a:cs typeface="Times New Roman" panose="02020603050405020304" pitchFamily="18" charset="0"/>
              </a:rPr>
              <a:t>等</a:t>
            </a:r>
            <a:endParaRPr lang="en-US" altLang="zh-CN" sz="2800" dirty="0">
              <a:latin typeface="Times New Roman" panose="02020603050405020304" pitchFamily="18" charset="0"/>
              <a:cs typeface="Times New Roman" panose="02020603050405020304" pitchFamily="18" charset="0"/>
            </a:endParaRPr>
          </a:p>
          <a:p>
            <a:pPr>
              <a:lnSpc>
                <a:spcPts val="3500"/>
              </a:lnSpc>
            </a:pPr>
            <a:endParaRPr lang="en-US" altLang="zh-CN" sz="2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33</a:t>
            </a:fld>
            <a:endParaRPr lang="zh-CN" altLang="en-US">
              <a:solidFill>
                <a:prstClr val="black">
                  <a:tint val="75000"/>
                </a:prstClr>
              </a:solidFill>
            </a:endParaRPr>
          </a:p>
        </p:txBody>
      </p:sp>
    </p:spTree>
    <p:extLst>
      <p:ext uri="{BB962C8B-B14F-4D97-AF65-F5344CB8AC3E}">
        <p14:creationId xmlns:p14="http://schemas.microsoft.com/office/powerpoint/2010/main" val="31430043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dirty="0">
                <a:latin typeface="Times New Roman" panose="02020603050405020304" pitchFamily="18" charset="0"/>
                <a:ea typeface="+mj-ea"/>
                <a:cs typeface="Times New Roman" panose="02020603050405020304" pitchFamily="18" charset="0"/>
              </a:rPr>
              <a:t>数字</a:t>
            </a:r>
          </a:p>
        </p:txBody>
      </p:sp>
      <p:sp>
        <p:nvSpPr>
          <p:cNvPr id="935939" name="Rectangle 3"/>
          <p:cNvSpPr>
            <a:spLocks noGrp="1" noChangeArrowheads="1"/>
          </p:cNvSpPr>
          <p:nvPr>
            <p:ph idx="1"/>
          </p:nvPr>
        </p:nvSpPr>
        <p:spPr/>
        <p:txBody>
          <a:bodyPr>
            <a:noAutofit/>
          </a:bodyPr>
          <a:lstStyle/>
          <a:p>
            <a:r>
              <a:rPr lang="zh-CN" altLang="en-US" sz="3200" dirty="0">
                <a:latin typeface="Times New Roman" panose="02020603050405020304" pitchFamily="18" charset="0"/>
                <a:cs typeface="Times New Roman" panose="02020603050405020304" pitchFamily="18" charset="0"/>
              </a:rPr>
              <a:t>整数：</a:t>
            </a:r>
            <a:endParaRPr lang="en-US" altLang="zh-CN" sz="3200" dirty="0">
              <a:latin typeface="Times New Roman" panose="02020603050405020304" pitchFamily="18" charset="0"/>
              <a:cs typeface="Times New Roman" panose="02020603050405020304" pitchFamily="18" charset="0"/>
            </a:endParaRPr>
          </a:p>
          <a:p>
            <a:pPr lvl="1"/>
            <a:r>
              <a:rPr lang="zh-CN" altLang="en-US" sz="2800" dirty="0">
                <a:latin typeface="Times New Roman" panose="02020603050405020304" pitchFamily="18" charset="0"/>
                <a:cs typeface="Times New Roman" panose="02020603050405020304" pitchFamily="18" charset="0"/>
              </a:rPr>
              <a:t>二进制</a:t>
            </a:r>
            <a:r>
              <a:rPr lang="en-US" altLang="zh-CN" sz="2800"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或</a:t>
            </a:r>
            <a:r>
              <a:rPr lang="en-US" altLang="zh-CN" sz="2800"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、十进制</a:t>
            </a:r>
            <a:r>
              <a:rPr lang="en-US" altLang="zh-CN" sz="2800"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或</a:t>
            </a:r>
            <a:r>
              <a:rPr lang="en-US" altLang="zh-CN" sz="2800"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、十六进制</a:t>
            </a:r>
            <a:r>
              <a:rPr lang="en-US" altLang="zh-CN" sz="2800" dirty="0">
                <a:latin typeface="Times New Roman" panose="02020603050405020304" pitchFamily="18" charset="0"/>
                <a:cs typeface="Times New Roman" panose="02020603050405020304" pitchFamily="18" charset="0"/>
              </a:rPr>
              <a:t>(h</a:t>
            </a:r>
            <a:r>
              <a:rPr lang="zh-CN" altLang="en-US" sz="2800" dirty="0">
                <a:latin typeface="Times New Roman" panose="02020603050405020304" pitchFamily="18" charset="0"/>
                <a:cs typeface="Times New Roman" panose="02020603050405020304" pitchFamily="18" charset="0"/>
              </a:rPr>
              <a:t>或</a:t>
            </a:r>
            <a:r>
              <a:rPr lang="en-US" altLang="zh-CN" sz="2800" dirty="0">
                <a:latin typeface="Times New Roman" panose="02020603050405020304" pitchFamily="18" charset="0"/>
                <a:cs typeface="Times New Roman" panose="02020603050405020304" pitchFamily="18" charset="0"/>
              </a:rPr>
              <a:t>H)</a:t>
            </a:r>
            <a:r>
              <a:rPr lang="zh-CN" altLang="en-US" sz="2800" dirty="0">
                <a:latin typeface="Times New Roman" panose="02020603050405020304" pitchFamily="18" charset="0"/>
                <a:cs typeface="Times New Roman" panose="02020603050405020304" pitchFamily="18" charset="0"/>
              </a:rPr>
              <a:t>、八进制</a:t>
            </a:r>
            <a:r>
              <a:rPr lang="en-US" altLang="zh-CN" sz="2800" dirty="0">
                <a:latin typeface="Times New Roman" panose="02020603050405020304" pitchFamily="18" charset="0"/>
                <a:cs typeface="Times New Roman" panose="02020603050405020304" pitchFamily="18" charset="0"/>
              </a:rPr>
              <a:t>(o</a:t>
            </a:r>
            <a:r>
              <a:rPr lang="zh-CN" altLang="en-US" sz="2800" dirty="0">
                <a:latin typeface="Times New Roman" panose="02020603050405020304" pitchFamily="18" charset="0"/>
                <a:cs typeface="Times New Roman" panose="02020603050405020304" pitchFamily="18" charset="0"/>
              </a:rPr>
              <a:t>或</a:t>
            </a:r>
            <a:r>
              <a:rPr lang="en-US" altLang="zh-CN" sz="2800" dirty="0">
                <a:latin typeface="Times New Roman" panose="02020603050405020304" pitchFamily="18" charset="0"/>
                <a:cs typeface="Times New Roman" panose="02020603050405020304" pitchFamily="18" charset="0"/>
              </a:rPr>
              <a:t>O)</a:t>
            </a:r>
          </a:p>
          <a:p>
            <a:pPr lvl="1"/>
            <a:r>
              <a:rPr lang="zh-CN" altLang="en-US" sz="2800" dirty="0">
                <a:latin typeface="Times New Roman" panose="02020603050405020304" pitchFamily="18" charset="0"/>
                <a:cs typeface="Times New Roman" panose="02020603050405020304" pitchFamily="18" charset="0"/>
              </a:rPr>
              <a:t>表达方式：</a:t>
            </a:r>
            <a:endParaRPr lang="en-US" altLang="zh-CN" sz="2800" dirty="0">
              <a:latin typeface="Times New Roman" panose="02020603050405020304" pitchFamily="18" charset="0"/>
              <a:cs typeface="Times New Roman" panose="02020603050405020304" pitchFamily="18" charset="0"/>
            </a:endParaRPr>
          </a:p>
          <a:p>
            <a:pPr lvl="2">
              <a:lnSpc>
                <a:spcPts val="2800"/>
              </a:lnSpc>
            </a:pPr>
            <a:r>
              <a:rPr lang="en-US" altLang="zh-CN" sz="2400" dirty="0">
                <a:latin typeface="Times New Roman" panose="02020603050405020304" pitchFamily="18" charset="0"/>
                <a:cs typeface="Times New Roman" panose="02020603050405020304" pitchFamily="18" charset="0"/>
              </a:rPr>
              <a:t>&lt;</a:t>
            </a:r>
            <a:r>
              <a:rPr lang="zh-CN" altLang="en-US" sz="2400" dirty="0">
                <a:latin typeface="Times New Roman" panose="02020603050405020304" pitchFamily="18" charset="0"/>
                <a:cs typeface="Times New Roman" panose="02020603050405020304" pitchFamily="18" charset="0"/>
              </a:rPr>
              <a:t>位宽</a:t>
            </a:r>
            <a:r>
              <a:rPr lang="en-US" altLang="zh-CN" sz="2400" dirty="0">
                <a:latin typeface="Times New Roman" panose="02020603050405020304" pitchFamily="18" charset="0"/>
                <a:cs typeface="Times New Roman" panose="02020603050405020304" pitchFamily="18" charset="0"/>
              </a:rPr>
              <a:t>&gt;&lt;</a:t>
            </a:r>
            <a:r>
              <a:rPr lang="zh-CN" altLang="en-US" sz="2400" dirty="0">
                <a:latin typeface="Times New Roman" panose="02020603050405020304" pitchFamily="18" charset="0"/>
                <a:cs typeface="Times New Roman" panose="02020603050405020304" pitchFamily="18" charset="0"/>
              </a:rPr>
              <a:t>进制</a:t>
            </a:r>
            <a:r>
              <a:rPr lang="en-US" altLang="zh-CN" sz="2400" dirty="0">
                <a:latin typeface="Times New Roman" panose="02020603050405020304" pitchFamily="18" charset="0"/>
                <a:cs typeface="Times New Roman" panose="02020603050405020304" pitchFamily="18" charset="0"/>
              </a:rPr>
              <a:t>&gt;&lt;</a:t>
            </a:r>
            <a:r>
              <a:rPr lang="zh-CN" altLang="en-US" sz="2400" dirty="0">
                <a:latin typeface="Times New Roman" panose="02020603050405020304" pitchFamily="18" charset="0"/>
                <a:cs typeface="Times New Roman" panose="02020603050405020304" pitchFamily="18" charset="0"/>
              </a:rPr>
              <a:t>数字</a:t>
            </a:r>
            <a:r>
              <a:rPr lang="en-US" altLang="zh-CN" sz="2400" dirty="0">
                <a:latin typeface="Times New Roman" panose="02020603050405020304" pitchFamily="18" charset="0"/>
                <a:cs typeface="Times New Roman" panose="02020603050405020304" pitchFamily="18" charset="0"/>
              </a:rPr>
              <a:t>&gt;</a:t>
            </a:r>
            <a:r>
              <a:rPr lang="zh-CN" altLang="en-US" sz="2400" dirty="0">
                <a:latin typeface="Times New Roman" panose="02020603050405020304" pitchFamily="18" charset="0"/>
                <a:cs typeface="Times New Roman" panose="02020603050405020304" pitchFamily="18" charset="0"/>
              </a:rPr>
              <a:t>，这是一种全面的描述方式</a:t>
            </a:r>
          </a:p>
          <a:p>
            <a:pPr marL="914400" lvl="2" indent="0">
              <a:lnSpc>
                <a:spcPts val="2800"/>
              </a:lnSpc>
              <a:buNone/>
            </a:pPr>
            <a:r>
              <a:rPr lang="en-US" altLang="zh-CN" sz="2400" dirty="0">
                <a:latin typeface="Times New Roman" panose="02020603050405020304" pitchFamily="18" charset="0"/>
                <a:cs typeface="Times New Roman" panose="02020603050405020304" pitchFamily="18" charset="0"/>
                <a:sym typeface="+mn-ea"/>
              </a:rPr>
              <a:t>     8’b10101100       //</a:t>
            </a:r>
            <a:r>
              <a:rPr lang="zh-CN" altLang="en-US" sz="2400" dirty="0">
                <a:latin typeface="Times New Roman" panose="02020603050405020304" pitchFamily="18" charset="0"/>
                <a:cs typeface="Times New Roman" panose="02020603050405020304" pitchFamily="18" charset="0"/>
                <a:sym typeface="+mn-ea"/>
              </a:rPr>
              <a:t>位宽为</a:t>
            </a:r>
            <a:r>
              <a:rPr lang="en-US" altLang="zh-CN" sz="2400" dirty="0">
                <a:latin typeface="Times New Roman" panose="02020603050405020304" pitchFamily="18" charset="0"/>
                <a:cs typeface="Times New Roman" panose="02020603050405020304" pitchFamily="18" charset="0"/>
                <a:sym typeface="+mn-ea"/>
              </a:rPr>
              <a:t>8</a:t>
            </a:r>
            <a:r>
              <a:rPr lang="zh-CN" altLang="en-US" sz="2400" dirty="0">
                <a:latin typeface="Times New Roman" panose="02020603050405020304" pitchFamily="18" charset="0"/>
                <a:cs typeface="Times New Roman" panose="02020603050405020304" pitchFamily="18" charset="0"/>
                <a:sym typeface="+mn-ea"/>
              </a:rPr>
              <a:t>的数的二进制表示，</a:t>
            </a:r>
            <a:r>
              <a:rPr lang="en-US" altLang="zh-CN" sz="2400" dirty="0">
                <a:latin typeface="Times New Roman" panose="02020603050405020304" pitchFamily="18" charset="0"/>
                <a:cs typeface="Times New Roman" panose="02020603050405020304" pitchFamily="18" charset="0"/>
                <a:sym typeface="+mn-ea"/>
              </a:rPr>
              <a:t>’b</a:t>
            </a:r>
            <a:r>
              <a:rPr lang="zh-CN" altLang="en-US" sz="2400" dirty="0">
                <a:latin typeface="Times New Roman" panose="02020603050405020304" pitchFamily="18" charset="0"/>
                <a:cs typeface="Times New Roman" panose="02020603050405020304" pitchFamily="18" charset="0"/>
                <a:sym typeface="+mn-ea"/>
              </a:rPr>
              <a:t>表示二进制</a:t>
            </a:r>
            <a:endParaRPr lang="en-US" altLang="zh-CN" sz="2400" dirty="0">
              <a:latin typeface="Times New Roman" panose="02020603050405020304" pitchFamily="18" charset="0"/>
              <a:cs typeface="Times New Roman" panose="02020603050405020304" pitchFamily="18" charset="0"/>
            </a:endParaRPr>
          </a:p>
          <a:p>
            <a:pPr marL="914400" lvl="2" indent="0">
              <a:lnSpc>
                <a:spcPts val="2800"/>
              </a:lnSpc>
              <a:buNone/>
            </a:pPr>
            <a:r>
              <a:rPr lang="en-US" altLang="zh-CN" sz="2400" dirty="0">
                <a:latin typeface="Times New Roman" panose="02020603050405020304" pitchFamily="18" charset="0"/>
                <a:cs typeface="Times New Roman" panose="02020603050405020304" pitchFamily="18" charset="0"/>
                <a:sym typeface="+mn-ea"/>
              </a:rPr>
              <a:t>     8’ha2                     //</a:t>
            </a:r>
            <a:r>
              <a:rPr lang="zh-CN" altLang="en-US" sz="2400" dirty="0">
                <a:latin typeface="Times New Roman" panose="02020603050405020304" pitchFamily="18" charset="0"/>
                <a:cs typeface="Times New Roman" panose="02020603050405020304" pitchFamily="18" charset="0"/>
                <a:sym typeface="+mn-ea"/>
              </a:rPr>
              <a:t>位宽为</a:t>
            </a:r>
            <a:r>
              <a:rPr lang="en-US" altLang="zh-CN" sz="2400" dirty="0">
                <a:latin typeface="Times New Roman" panose="02020603050405020304" pitchFamily="18" charset="0"/>
                <a:cs typeface="Times New Roman" panose="02020603050405020304" pitchFamily="18" charset="0"/>
                <a:sym typeface="+mn-ea"/>
              </a:rPr>
              <a:t>8</a:t>
            </a:r>
            <a:r>
              <a:rPr lang="zh-CN" altLang="en-US" sz="2400" dirty="0">
                <a:latin typeface="Times New Roman" panose="02020603050405020304" pitchFamily="18" charset="0"/>
                <a:cs typeface="Times New Roman" panose="02020603050405020304" pitchFamily="18" charset="0"/>
                <a:sym typeface="+mn-ea"/>
              </a:rPr>
              <a:t>的数的十六进制表示，</a:t>
            </a:r>
            <a:r>
              <a:rPr lang="en-US" altLang="zh-CN" sz="2400" dirty="0">
                <a:latin typeface="Times New Roman" panose="02020603050405020304" pitchFamily="18" charset="0"/>
                <a:cs typeface="Times New Roman" panose="02020603050405020304" pitchFamily="18" charset="0"/>
                <a:sym typeface="+mn-ea"/>
              </a:rPr>
              <a:t>’h</a:t>
            </a:r>
            <a:r>
              <a:rPr lang="zh-CN" altLang="en-US" sz="2400" dirty="0">
                <a:latin typeface="Times New Roman" panose="02020603050405020304" pitchFamily="18" charset="0"/>
                <a:cs typeface="Times New Roman" panose="02020603050405020304" pitchFamily="18" charset="0"/>
                <a:sym typeface="+mn-ea"/>
              </a:rPr>
              <a:t>表示十六进制</a:t>
            </a:r>
            <a:endParaRPr lang="en-US" altLang="zh-CN" sz="2400" dirty="0">
              <a:latin typeface="Times New Roman" panose="02020603050405020304" pitchFamily="18" charset="0"/>
              <a:cs typeface="Times New Roman" panose="02020603050405020304" pitchFamily="18" charset="0"/>
            </a:endParaRPr>
          </a:p>
          <a:p>
            <a:pPr lvl="2">
              <a:lnSpc>
                <a:spcPts val="2800"/>
              </a:lnSpc>
            </a:pPr>
            <a:r>
              <a:rPr lang="zh-CN" altLang="en-US" sz="2400" dirty="0">
                <a:latin typeface="Times New Roman" panose="02020603050405020304" pitchFamily="18" charset="0"/>
                <a:cs typeface="Times New Roman" panose="02020603050405020304" pitchFamily="18" charset="0"/>
              </a:rPr>
              <a:t>没有数字</a:t>
            </a:r>
            <a:r>
              <a:rPr lang="zh-CN" altLang="en-US" sz="2400" dirty="0">
                <a:latin typeface="Times New Roman" panose="02020603050405020304" pitchFamily="18" charset="0"/>
                <a:cs typeface="Times New Roman" panose="02020603050405020304" pitchFamily="18" charset="0"/>
                <a:sym typeface="+mn-ea"/>
              </a:rPr>
              <a:t>位宽</a:t>
            </a:r>
            <a:r>
              <a:rPr lang="zh-CN" altLang="en-US" sz="2400" dirty="0">
                <a:latin typeface="Times New Roman" panose="02020603050405020304" pitchFamily="18" charset="0"/>
                <a:cs typeface="Times New Roman" panose="02020603050405020304" pitchFamily="18" charset="0"/>
              </a:rPr>
              <a:t>采用默认位宽（这由具体的机器系统决定，但至少</a:t>
            </a:r>
            <a:r>
              <a:rPr lang="en-US" altLang="zh-CN" sz="2400" dirty="0">
                <a:latin typeface="Times New Roman" panose="02020603050405020304" pitchFamily="18" charset="0"/>
                <a:cs typeface="Times New Roman" panose="02020603050405020304" pitchFamily="18" charset="0"/>
              </a:rPr>
              <a:t>32</a:t>
            </a:r>
            <a:r>
              <a:rPr lang="zh-CN" altLang="en-US" sz="2400" dirty="0">
                <a:latin typeface="Times New Roman" panose="02020603050405020304" pitchFamily="18" charset="0"/>
                <a:cs typeface="Times New Roman" panose="02020603050405020304" pitchFamily="18" charset="0"/>
              </a:rPr>
              <a:t>位）</a:t>
            </a:r>
            <a:endParaRPr lang="en-US" altLang="zh-CN" sz="2400" dirty="0">
              <a:latin typeface="Times New Roman" panose="02020603050405020304" pitchFamily="18" charset="0"/>
              <a:cs typeface="Times New Roman" panose="02020603050405020304" pitchFamily="18" charset="0"/>
            </a:endParaRPr>
          </a:p>
          <a:p>
            <a:pPr lvl="2">
              <a:lnSpc>
                <a:spcPts val="2800"/>
              </a:lnSpc>
            </a:pP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&lt; </a:t>
            </a:r>
            <a:r>
              <a:rPr lang="zh-CN" altLang="en-US" sz="2400" dirty="0">
                <a:latin typeface="Times New Roman" panose="02020603050405020304" pitchFamily="18" charset="0"/>
                <a:cs typeface="Times New Roman" panose="02020603050405020304" pitchFamily="18" charset="0"/>
              </a:rPr>
              <a:t>数字</a:t>
            </a:r>
            <a:r>
              <a:rPr lang="en-US" altLang="zh-CN" sz="2400" dirty="0">
                <a:latin typeface="Times New Roman" panose="02020603050405020304" pitchFamily="18" charset="0"/>
                <a:cs typeface="Times New Roman" panose="02020603050405020304" pitchFamily="18" charset="0"/>
              </a:rPr>
              <a:t>&gt;</a:t>
            </a:r>
            <a:r>
              <a:rPr lang="zh-CN" altLang="en-US" sz="2400" dirty="0">
                <a:latin typeface="Times New Roman" panose="02020603050405020304" pitchFamily="18" charset="0"/>
                <a:cs typeface="Times New Roman" panose="02020603050405020304" pitchFamily="18" charset="0"/>
              </a:rPr>
              <a:t>这种描述方式中，采用默认进制（十进制）</a:t>
            </a:r>
            <a:endParaRPr lang="en-US" altLang="zh-CN" sz="2400" dirty="0">
              <a:latin typeface="Times New Roman" panose="02020603050405020304" pitchFamily="18" charset="0"/>
              <a:cs typeface="Times New Roman" panose="02020603050405020304" pitchFamily="18" charset="0"/>
            </a:endParaRPr>
          </a:p>
          <a:p>
            <a:pPr marL="342900" lvl="2" indent="-342900"/>
            <a:r>
              <a:rPr lang="zh-CN" altLang="en-US" sz="3200" dirty="0">
                <a:latin typeface="Times New Roman" panose="02020603050405020304" pitchFamily="18" charset="0"/>
                <a:cs typeface="Times New Roman" panose="02020603050405020304" pitchFamily="18" charset="0"/>
              </a:rPr>
              <a:t>负数</a:t>
            </a:r>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lvl="1"/>
            <a:r>
              <a:rPr lang="zh-CN" altLang="en-US" sz="2800" dirty="0">
                <a:latin typeface="Times New Roman" panose="02020603050405020304" pitchFamily="18" charset="0"/>
                <a:cs typeface="Times New Roman" panose="02020603050405020304" pitchFamily="18" charset="0"/>
              </a:rPr>
              <a:t>位宽表达式前加一个减号，减号必须写在数字定义表达式最前面。</a:t>
            </a:r>
            <a:endParaRPr lang="en-US" altLang="zh-CN" sz="2800" dirty="0">
              <a:latin typeface="Times New Roman" panose="02020603050405020304" pitchFamily="18" charset="0"/>
              <a:cs typeface="Times New Roman" panose="02020603050405020304" pitchFamily="18" charset="0"/>
            </a:endParaRPr>
          </a:p>
          <a:p>
            <a:pPr lvl="2"/>
            <a:r>
              <a:rPr lang="en-US" altLang="zh-CN" sz="2400" dirty="0">
                <a:latin typeface="Times New Roman" panose="02020603050405020304" pitchFamily="18" charset="0"/>
                <a:cs typeface="Times New Roman" panose="02020603050405020304" pitchFamily="18" charset="0"/>
              </a:rPr>
              <a:t>-8’d5    //-5</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34</a:t>
            </a:fld>
            <a:endParaRPr lang="zh-CN" altLang="en-US">
              <a:solidFill>
                <a:prstClr val="black">
                  <a:tint val="75000"/>
                </a:prstClr>
              </a:solidFill>
            </a:endParaRPr>
          </a:p>
        </p:txBody>
      </p:sp>
    </p:spTree>
    <p:extLst>
      <p:ext uri="{BB962C8B-B14F-4D97-AF65-F5344CB8AC3E}">
        <p14:creationId xmlns:p14="http://schemas.microsoft.com/office/powerpoint/2010/main" val="27152345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5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5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59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3593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59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359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3593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3593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5939">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359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4" name="Text Box 6"/>
          <p:cNvSpPr txBox="1">
            <a:spLocks noChangeArrowheads="1"/>
          </p:cNvSpPr>
          <p:nvPr/>
        </p:nvSpPr>
        <p:spPr bwMode="auto">
          <a:xfrm>
            <a:off x="2109790" y="4648200"/>
            <a:ext cx="2438400" cy="460375"/>
          </a:xfrm>
          <a:prstGeom prst="rect">
            <a:avLst/>
          </a:prstGeom>
          <a:noFill/>
          <a:ln w="9525">
            <a:noFill/>
            <a:miter lim="800000"/>
          </a:ln>
          <a:effectLst/>
        </p:spPr>
        <p:txBody>
          <a:bodyPr>
            <a:spAutoFit/>
          </a:bodyPr>
          <a:lstStyle/>
          <a:p>
            <a:pPr>
              <a:spcBef>
                <a:spcPct val="50000"/>
              </a:spcBef>
            </a:pPr>
            <a:endParaRPr lang="zh-CN" altLang="zh-CN" sz="2400">
              <a:solidFill>
                <a:prstClr val="black"/>
              </a:solidFill>
            </a:endParaRPr>
          </a:p>
        </p:txBody>
      </p:sp>
      <p:sp>
        <p:nvSpPr>
          <p:cNvPr id="4" name="内容占位符 3"/>
          <p:cNvSpPr>
            <a:spLocks noGrp="1"/>
          </p:cNvSpPr>
          <p:nvPr>
            <p:ph idx="1"/>
          </p:nvPr>
        </p:nvSpPr>
        <p:spPr/>
        <p:txBody>
          <a:bodyPr/>
          <a:lstStyle/>
          <a:p>
            <a:endParaRPr lang="zh-CN" altLang="en-US"/>
          </a:p>
        </p:txBody>
      </p:sp>
      <p:graphicFrame>
        <p:nvGraphicFramePr>
          <p:cNvPr id="114697" name="Object 9"/>
          <p:cNvGraphicFramePr>
            <a:graphicFrameLocks noChangeAspect="1"/>
          </p:cNvGraphicFramePr>
          <p:nvPr/>
        </p:nvGraphicFramePr>
        <p:xfrm>
          <a:off x="1793875" y="1228090"/>
          <a:ext cx="2473325" cy="5359400"/>
        </p:xfrm>
        <a:graphic>
          <a:graphicData uri="http://schemas.openxmlformats.org/presentationml/2006/ole">
            <mc:AlternateContent xmlns:mc="http://schemas.openxmlformats.org/markup-compatibility/2006">
              <mc:Choice xmlns:v="urn:schemas-microsoft-com:vml" Requires="v">
                <p:oleObj spid="_x0000_s1026" name="BMP 图象" r:id="rId3" imgW="1514475" imgH="3028950" progId="PBrush">
                  <p:embed/>
                </p:oleObj>
              </mc:Choice>
              <mc:Fallback>
                <p:oleObj name="BMP 图象" r:id="rId3" imgW="1514475" imgH="302895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75" y="1228090"/>
                        <a:ext cx="2473325" cy="535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8" name="Text Box 10"/>
          <p:cNvSpPr txBox="1">
            <a:spLocks noChangeArrowheads="1"/>
          </p:cNvSpPr>
          <p:nvPr/>
        </p:nvSpPr>
        <p:spPr bwMode="auto">
          <a:xfrm>
            <a:off x="4996180" y="1642745"/>
            <a:ext cx="6083300" cy="583565"/>
          </a:xfrm>
          <a:prstGeom prst="rect">
            <a:avLst/>
          </a:prstGeom>
          <a:noFill/>
          <a:ln w="9525">
            <a:noFill/>
            <a:miter lim="800000"/>
          </a:ln>
          <a:effectLst/>
        </p:spPr>
        <p:txBody>
          <a:bodyPr wrap="square">
            <a:spAutoFit/>
          </a:bodyPr>
          <a:lstStyle/>
          <a:p>
            <a:pPr>
              <a:spcBef>
                <a:spcPct val="50000"/>
              </a:spcBef>
            </a:pPr>
            <a:r>
              <a:rPr lang="zh-CN" altLang="en-US" sz="3200" dirty="0">
                <a:solidFill>
                  <a:prstClr val="black"/>
                </a:solidFill>
              </a:rPr>
              <a:t>低电平、逻辑</a:t>
            </a:r>
            <a:r>
              <a:rPr lang="en-US" sz="3200" dirty="0">
                <a:solidFill>
                  <a:prstClr val="black"/>
                </a:solidFill>
              </a:rPr>
              <a:t>0</a:t>
            </a:r>
            <a:r>
              <a:rPr lang="zh-CN" altLang="en-US" sz="3200" dirty="0">
                <a:solidFill>
                  <a:prstClr val="black"/>
                </a:solidFill>
              </a:rPr>
              <a:t>、“假”、接地</a:t>
            </a:r>
            <a:endParaRPr lang="en-US" altLang="zh-CN" sz="3200" b="1" dirty="0">
              <a:solidFill>
                <a:prstClr val="black"/>
              </a:solidFill>
              <a:latin typeface="Arial" panose="020B0604020202020204" pitchFamily="34" charset="0"/>
            </a:endParaRPr>
          </a:p>
        </p:txBody>
      </p:sp>
      <p:sp>
        <p:nvSpPr>
          <p:cNvPr id="8" name="标题 1"/>
          <p:cNvSpPr txBox="1"/>
          <p:nvPr/>
        </p:nvSpPr>
        <p:spPr>
          <a:xfrm>
            <a:off x="1981200" y="274638"/>
            <a:ext cx="8229600" cy="1143000"/>
          </a:xfrm>
          <a:prstGeom prst="rect">
            <a:avLst/>
          </a:prstGeom>
        </p:spPr>
        <p:txBody>
          <a:bodyPr vert="horz" lIns="91440" tIns="45720" rIns="91440" bIns="45720" rtlCol="0" anchor="ctr">
            <a:normAutofit/>
          </a:bodyPr>
          <a:lstStyle/>
          <a:p>
            <a:pPr>
              <a:spcBef>
                <a:spcPct val="0"/>
              </a:spcBef>
              <a:defRPr/>
            </a:pPr>
            <a:endParaRPr lang="zh-CN" altLang="en-US" sz="4400" dirty="0">
              <a:solidFill>
                <a:prstClr val="black"/>
              </a:solidFill>
              <a:latin typeface="Calibri Light"/>
            </a:endParaRPr>
          </a:p>
        </p:txBody>
      </p:sp>
      <p:sp>
        <p:nvSpPr>
          <p:cNvPr id="6" name="Text Box 10"/>
          <p:cNvSpPr txBox="1">
            <a:spLocks noChangeArrowheads="1"/>
          </p:cNvSpPr>
          <p:nvPr/>
        </p:nvSpPr>
        <p:spPr bwMode="auto">
          <a:xfrm>
            <a:off x="4996180" y="2743138"/>
            <a:ext cx="5562600" cy="583565"/>
          </a:xfrm>
          <a:prstGeom prst="rect">
            <a:avLst/>
          </a:prstGeom>
          <a:noFill/>
          <a:ln w="9525">
            <a:noFill/>
            <a:miter lim="800000"/>
          </a:ln>
          <a:effectLst/>
        </p:spPr>
        <p:txBody>
          <a:bodyPr>
            <a:spAutoFit/>
          </a:bodyPr>
          <a:lstStyle/>
          <a:p>
            <a:pPr>
              <a:spcBef>
                <a:spcPct val="50000"/>
              </a:spcBef>
            </a:pPr>
            <a:r>
              <a:rPr lang="zh-CN" altLang="en-US" sz="3200" dirty="0">
                <a:solidFill>
                  <a:prstClr val="black"/>
                </a:solidFill>
              </a:rPr>
              <a:t>高电平，逻辑</a:t>
            </a:r>
            <a:r>
              <a:rPr lang="en-US" sz="3200" dirty="0">
                <a:solidFill>
                  <a:prstClr val="black"/>
                </a:solidFill>
              </a:rPr>
              <a:t>1</a:t>
            </a:r>
            <a:r>
              <a:rPr lang="zh-CN" altLang="en-US" sz="3200" dirty="0">
                <a:solidFill>
                  <a:prstClr val="black"/>
                </a:solidFill>
              </a:rPr>
              <a:t>、“真”</a:t>
            </a:r>
            <a:endParaRPr lang="en-US" altLang="zh-CN" sz="3200" b="1" dirty="0">
              <a:solidFill>
                <a:prstClr val="black"/>
              </a:solidFill>
              <a:latin typeface="Arial" panose="020B0604020202020204" pitchFamily="34" charset="0"/>
            </a:endParaRPr>
          </a:p>
        </p:txBody>
      </p:sp>
      <p:sp>
        <p:nvSpPr>
          <p:cNvPr id="7" name="Text Box 10"/>
          <p:cNvSpPr txBox="1">
            <a:spLocks noChangeArrowheads="1"/>
          </p:cNvSpPr>
          <p:nvPr/>
        </p:nvSpPr>
        <p:spPr bwMode="auto">
          <a:xfrm>
            <a:off x="4996180" y="4243970"/>
            <a:ext cx="5562600" cy="583565"/>
          </a:xfrm>
          <a:prstGeom prst="rect">
            <a:avLst/>
          </a:prstGeom>
          <a:noFill/>
          <a:ln w="9525">
            <a:noFill/>
            <a:miter lim="800000"/>
          </a:ln>
          <a:effectLst/>
        </p:spPr>
        <p:txBody>
          <a:bodyPr>
            <a:spAutoFit/>
          </a:bodyPr>
          <a:lstStyle/>
          <a:p>
            <a:pPr>
              <a:spcBef>
                <a:spcPct val="50000"/>
              </a:spcBef>
            </a:pPr>
            <a:r>
              <a:rPr lang="zh-CN" altLang="en-US" sz="3200" dirty="0">
                <a:solidFill>
                  <a:prstClr val="black"/>
                </a:solidFill>
              </a:rPr>
              <a:t>不确定或未知的逻辑状态</a:t>
            </a:r>
            <a:endParaRPr lang="zh-CN" altLang="en-US" sz="3200" b="1" dirty="0">
              <a:solidFill>
                <a:prstClr val="black"/>
              </a:solidFill>
              <a:latin typeface="Arial" panose="020B0604020202020204" pitchFamily="34" charset="0"/>
            </a:endParaRPr>
          </a:p>
        </p:txBody>
      </p:sp>
      <p:sp>
        <p:nvSpPr>
          <p:cNvPr id="9" name="Text Box 10"/>
          <p:cNvSpPr txBox="1">
            <a:spLocks noChangeArrowheads="1"/>
          </p:cNvSpPr>
          <p:nvPr/>
        </p:nvSpPr>
        <p:spPr bwMode="auto">
          <a:xfrm>
            <a:off x="5067935" y="5673681"/>
            <a:ext cx="5562600" cy="583565"/>
          </a:xfrm>
          <a:prstGeom prst="rect">
            <a:avLst/>
          </a:prstGeom>
          <a:noFill/>
          <a:ln w="9525">
            <a:noFill/>
            <a:miter lim="800000"/>
          </a:ln>
          <a:effectLst/>
        </p:spPr>
        <p:txBody>
          <a:bodyPr>
            <a:spAutoFit/>
          </a:bodyPr>
          <a:lstStyle/>
          <a:p>
            <a:pPr>
              <a:spcBef>
                <a:spcPct val="50000"/>
              </a:spcBef>
            </a:pPr>
            <a:r>
              <a:rPr lang="zh-CN" altLang="en-US" sz="3200" dirty="0">
                <a:solidFill>
                  <a:prstClr val="black"/>
                </a:solidFill>
              </a:rPr>
              <a:t>高阻态</a:t>
            </a:r>
            <a:endParaRPr lang="zh-CN" altLang="en-US" sz="3200" b="1" dirty="0">
              <a:solidFill>
                <a:prstClr val="black"/>
              </a:solidFill>
              <a:latin typeface="Arial" panose="020B0604020202020204" pitchFamily="34" charset="0"/>
            </a:endParaRPr>
          </a:p>
        </p:txBody>
      </p:sp>
      <p:sp>
        <p:nvSpPr>
          <p:cNvPr id="3" name="标题 2"/>
          <p:cNvSpPr>
            <a:spLocks noGrp="1"/>
          </p:cNvSpPr>
          <p:nvPr>
            <p:ph type="title"/>
          </p:nvPr>
        </p:nvSpPr>
        <p:spPr/>
        <p:txBody>
          <a:bodyPr>
            <a:normAutofit/>
          </a:bodyPr>
          <a:lstStyle/>
          <a:p>
            <a:pPr algn="ctr"/>
            <a:r>
              <a:rPr lang="zh-CN" altLang="en-US" sz="4400" dirty="0">
                <a:latin typeface="Times New Roman" panose="02020603050405020304" pitchFamily="18" charset="0"/>
                <a:ea typeface="+mj-ea"/>
                <a:cs typeface="Times New Roman" panose="02020603050405020304" pitchFamily="18" charset="0"/>
              </a:rPr>
              <a:t>四种逻辑值</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35</a:t>
            </a:fld>
            <a:endParaRPr lang="zh-CN" altLang="en-US">
              <a:solidFill>
                <a:prstClr val="black">
                  <a:tint val="75000"/>
                </a:prstClr>
              </a:solidFill>
            </a:endParaRPr>
          </a:p>
        </p:txBody>
      </p:sp>
    </p:spTree>
    <p:extLst>
      <p:ext uri="{BB962C8B-B14F-4D97-AF65-F5344CB8AC3E}">
        <p14:creationId xmlns:p14="http://schemas.microsoft.com/office/powerpoint/2010/main" val="1153190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4400" dirty="0">
                <a:latin typeface="Times New Roman" panose="02020603050405020304" pitchFamily="18" charset="0"/>
                <a:ea typeface="+mj-ea"/>
                <a:cs typeface="Times New Roman" panose="02020603050405020304" pitchFamily="18" charset="0"/>
              </a:rPr>
              <a:t>参数型</a:t>
            </a:r>
            <a:r>
              <a:rPr lang="zh-CN" altLang="en-US" sz="4400" dirty="0">
                <a:latin typeface="Times New Roman" panose="02020603050405020304" pitchFamily="18" charset="0"/>
                <a:cs typeface="Times New Roman" panose="02020603050405020304" pitchFamily="18" charset="0"/>
              </a:rPr>
              <a:t>（ </a:t>
            </a:r>
            <a:r>
              <a:rPr lang="en-US" altLang="zh-CN" sz="4400" dirty="0">
                <a:latin typeface="Times New Roman" panose="02020603050405020304" pitchFamily="18" charset="0"/>
                <a:ea typeface="+mj-ea"/>
                <a:cs typeface="Times New Roman" panose="02020603050405020304" pitchFamily="18" charset="0"/>
              </a:rPr>
              <a:t>parameter</a:t>
            </a:r>
            <a:r>
              <a:rPr lang="zh-CN" altLang="en-US" sz="4400"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935939" name="Rectangle 3"/>
          <p:cNvSpPr>
            <a:spLocks noGrp="1" noChangeArrowheads="1"/>
          </p:cNvSpPr>
          <p:nvPr>
            <p:ph idx="1"/>
          </p:nvPr>
        </p:nvSpPr>
        <p:spPr/>
        <p:txBody>
          <a:bodyPr>
            <a:noAutofit/>
          </a:bodyPr>
          <a:lstStyle/>
          <a:p>
            <a:pPr>
              <a:lnSpc>
                <a:spcPct val="120000"/>
              </a:lnSpc>
              <a:spcAft>
                <a:spcPts val="0"/>
              </a:spcAft>
            </a:pPr>
            <a:r>
              <a:rPr lang="zh-CN" altLang="en-US" sz="3200" dirty="0">
                <a:latin typeface="Times New Roman" panose="02020603050405020304" pitchFamily="18" charset="0"/>
                <a:cs typeface="Times New Roman" panose="02020603050405020304" pitchFamily="18" charset="0"/>
              </a:rPr>
              <a:t>定义格式：</a:t>
            </a:r>
          </a:p>
          <a:p>
            <a:pPr marL="0" indent="0">
              <a:lnSpc>
                <a:spcPct val="120000"/>
              </a:lnSpc>
              <a:spcAft>
                <a:spcPts val="0"/>
              </a:spcAft>
              <a:buNone/>
            </a:pPr>
            <a:r>
              <a:rPr lang="en-US" altLang="zh-CN" sz="3200" dirty="0">
                <a:latin typeface="Times New Roman" panose="02020603050405020304" pitchFamily="18" charset="0"/>
                <a:cs typeface="Times New Roman" panose="02020603050405020304" pitchFamily="18" charset="0"/>
              </a:rPr>
              <a:t>    parameter </a:t>
            </a:r>
            <a:r>
              <a:rPr lang="zh-CN" altLang="en-US" sz="3200" dirty="0">
                <a:latin typeface="Times New Roman" panose="02020603050405020304" pitchFamily="18" charset="0"/>
                <a:cs typeface="Times New Roman" panose="02020603050405020304" pitchFamily="18" charset="0"/>
              </a:rPr>
              <a:t>参数名</a:t>
            </a: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表达式</a:t>
            </a: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，参数名</a:t>
            </a:r>
            <a:r>
              <a:rPr lang="en-US" altLang="zh-CN" sz="3200" dirty="0">
                <a:latin typeface="Times New Roman" panose="02020603050405020304" pitchFamily="18" charset="0"/>
                <a:cs typeface="Times New Roman" panose="02020603050405020304" pitchFamily="18" charset="0"/>
              </a:rPr>
              <a:t>n=</a:t>
            </a:r>
            <a:r>
              <a:rPr lang="zh-CN" altLang="en-US" sz="3200" dirty="0">
                <a:latin typeface="Times New Roman" panose="02020603050405020304" pitchFamily="18" charset="0"/>
                <a:cs typeface="Times New Roman" panose="02020603050405020304" pitchFamily="18" charset="0"/>
              </a:rPr>
              <a:t>表达式</a:t>
            </a:r>
            <a:r>
              <a:rPr lang="en-US" altLang="zh-CN" sz="3200" dirty="0">
                <a:latin typeface="Times New Roman" panose="02020603050405020304" pitchFamily="18" charset="0"/>
                <a:cs typeface="Times New Roman" panose="02020603050405020304" pitchFamily="18" charset="0"/>
              </a:rPr>
              <a:t>n</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lvl="1">
              <a:lnSpc>
                <a:spcPct val="120000"/>
              </a:lnSpc>
              <a:spcAft>
                <a:spcPts val="0"/>
              </a:spcAft>
            </a:pPr>
            <a:r>
              <a:rPr lang="zh-CN" altLang="en-US" sz="2800" dirty="0">
                <a:latin typeface="Times New Roman" panose="02020603050405020304" pitchFamily="18" charset="0"/>
                <a:cs typeface="Times New Roman" panose="02020603050405020304" pitchFamily="18" charset="0"/>
              </a:rPr>
              <a:t>其中，表达式既可以是常数，也可以是表达式。参数定义完以后，程序中出现的所有的参数名都将被替换为相对应的表达式。</a:t>
            </a:r>
            <a:endParaRPr lang="en-US" altLang="zh-CN" sz="2800" dirty="0">
              <a:latin typeface="Times New Roman" panose="02020603050405020304" pitchFamily="18" charset="0"/>
              <a:cs typeface="Times New Roman" panose="02020603050405020304" pitchFamily="18" charset="0"/>
            </a:endParaRPr>
          </a:p>
          <a:p>
            <a:pPr>
              <a:lnSpc>
                <a:spcPct val="120000"/>
              </a:lnSpc>
              <a:spcAft>
                <a:spcPts val="0"/>
              </a:spcAft>
            </a:pPr>
            <a:r>
              <a:rPr lang="en-US" altLang="zh-CN" sz="3200" dirty="0">
                <a:latin typeface="Times New Roman" panose="02020603050405020304" pitchFamily="18" charset="0"/>
                <a:cs typeface="Times New Roman" panose="02020603050405020304" pitchFamily="18" charset="0"/>
              </a:rPr>
              <a:t>parameter length=32,weight=16;//</a:t>
            </a:r>
            <a:r>
              <a:rPr lang="zh-CN" altLang="en-US" sz="3200" dirty="0">
                <a:latin typeface="Times New Roman" panose="02020603050405020304" pitchFamily="18" charset="0"/>
                <a:cs typeface="Times New Roman" panose="02020603050405020304" pitchFamily="18" charset="0"/>
              </a:rPr>
              <a:t>定义了两个参数</a:t>
            </a:r>
            <a:endParaRPr lang="en-US" altLang="zh-CN" sz="3200" dirty="0">
              <a:latin typeface="Times New Roman" panose="02020603050405020304" pitchFamily="18" charset="0"/>
              <a:cs typeface="Times New Roman" panose="02020603050405020304" pitchFamily="18" charset="0"/>
            </a:endParaRPr>
          </a:p>
          <a:p>
            <a:pPr lvl="0">
              <a:lnSpc>
                <a:spcPct val="120000"/>
              </a:lnSpc>
              <a:spcAft>
                <a:spcPts val="0"/>
              </a:spcAft>
            </a:pPr>
            <a:r>
              <a:rPr lang="zh-CN" altLang="en-US" sz="3200" dirty="0">
                <a:latin typeface="Times New Roman" panose="02020603050405020304" pitchFamily="18" charset="0"/>
                <a:cs typeface="Times New Roman" panose="02020603050405020304" pitchFamily="18" charset="0"/>
              </a:rPr>
              <a:t>属于常量，常用来定义延迟时间和变量的位宽。</a:t>
            </a:r>
            <a:endParaRPr lang="en-US" altLang="zh-CN" sz="3200" dirty="0">
              <a:latin typeface="Times New Roman" panose="02020603050405020304" pitchFamily="18" charset="0"/>
              <a:cs typeface="Times New Roman" panose="02020603050405020304" pitchFamily="18" charset="0"/>
            </a:endParaRPr>
          </a:p>
          <a:p>
            <a:pPr lvl="0">
              <a:lnSpc>
                <a:spcPct val="120000"/>
              </a:lnSpc>
              <a:spcAft>
                <a:spcPts val="0"/>
              </a:spcAft>
            </a:pPr>
            <a:r>
              <a:rPr lang="zh-CN" altLang="en-US" sz="3200" dirty="0">
                <a:latin typeface="Times New Roman" panose="02020603050405020304" pitchFamily="18" charset="0"/>
                <a:cs typeface="Times New Roman" panose="02020603050405020304" pitchFamily="18" charset="0"/>
              </a:rPr>
              <a:t>在模块或实例引用时，可通过参数传递改变在被引用模块或实例中已定义的参数。</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36</a:t>
            </a:fld>
            <a:endParaRPr lang="zh-CN" altLang="en-US">
              <a:solidFill>
                <a:prstClr val="black">
                  <a:tint val="75000"/>
                </a:prstClr>
              </a:solidFill>
            </a:endParaRPr>
          </a:p>
        </p:txBody>
      </p:sp>
    </p:spTree>
    <p:extLst>
      <p:ext uri="{BB962C8B-B14F-4D97-AF65-F5344CB8AC3E}">
        <p14:creationId xmlns:p14="http://schemas.microsoft.com/office/powerpoint/2010/main" val="65019312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p:cNvPicPr>
            <a:picLocks noChangeAspect="1" noChangeArrowheads="1"/>
          </p:cNvPicPr>
          <p:nvPr/>
        </p:nvPicPr>
        <p:blipFill>
          <a:blip r:embed="rId3"/>
          <a:srcRect t="4829"/>
          <a:stretch>
            <a:fillRect/>
          </a:stretch>
        </p:blipFill>
        <p:spPr bwMode="auto">
          <a:xfrm>
            <a:off x="1487805" y="4048053"/>
            <a:ext cx="8533130" cy="2726762"/>
          </a:xfrm>
          <a:prstGeom prst="rect">
            <a:avLst/>
          </a:prstGeom>
          <a:noFill/>
          <a:ln w="9525">
            <a:noFill/>
            <a:miter lim="800000"/>
            <a:headEnd/>
            <a:tailEnd/>
          </a:ln>
          <a:effectLst/>
        </p:spPr>
      </p:pic>
      <p:sp>
        <p:nvSpPr>
          <p:cNvPr id="3" name="标题 2"/>
          <p:cNvSpPr>
            <a:spLocks noGrp="1"/>
          </p:cNvSpPr>
          <p:nvPr>
            <p:ph type="title"/>
          </p:nvPr>
        </p:nvSpPr>
        <p:spPr/>
        <p:txBody>
          <a:bodyPr>
            <a:normAutofit/>
          </a:bodyPr>
          <a:lstStyle/>
          <a:p>
            <a:pPr algn="l"/>
            <a:r>
              <a:rPr lang="zh-CN" altLang="en-US" sz="4400" dirty="0">
                <a:latin typeface="Times New Roman" panose="02020603050405020304" pitchFamily="18" charset="0"/>
                <a:ea typeface="+mj-ea"/>
                <a:cs typeface="Times New Roman" panose="02020603050405020304" pitchFamily="18" charset="0"/>
              </a:rPr>
              <a:t>线网类型（</a:t>
            </a:r>
            <a:r>
              <a:rPr lang="en-US" altLang="zh-CN" sz="4400" dirty="0">
                <a:latin typeface="Times New Roman" panose="02020603050405020304" pitchFamily="18" charset="0"/>
                <a:ea typeface="+mj-ea"/>
                <a:cs typeface="Times New Roman" panose="02020603050405020304" pitchFamily="18" charset="0"/>
              </a:rPr>
              <a:t>wire</a:t>
            </a:r>
            <a:r>
              <a:rPr lang="zh-CN" altLang="en-US" sz="4400" dirty="0">
                <a:latin typeface="Times New Roman" panose="02020603050405020304" pitchFamily="18" charset="0"/>
                <a:ea typeface="+mj-ea"/>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p:txBody>
          <a:bodyPr/>
          <a:lstStyle/>
          <a:p>
            <a:pPr marL="342900" marR="0" lvl="0" indent="-342900" algn="l" defTabSz="914400" rtl="0" eaLnBrk="1" fontAlgn="auto" latinLnBrk="0" hangingPunct="1">
              <a:lnSpc>
                <a:spcPct val="100000"/>
              </a:lnSpc>
              <a:spcBef>
                <a:spcPts val="2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硬件电路中元件之间实际连线的抽象。</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如器件的管脚，内部器件如与非门的输出等</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00000"/>
              </a:lnSpc>
              <a:spcBef>
                <a:spcPts val="2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不存贮逻辑值，必须由器件驱动。通常由</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assign </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进行赋值。</a:t>
            </a:r>
          </a:p>
          <a:p>
            <a:pPr marL="0" marR="0" lvl="0" indent="0" algn="l" defTabSz="914400" rtl="0" eaLnBrk="1" fontAlgn="auto" latinLnBrk="0" hangingPunct="1">
              <a:lnSpc>
                <a:spcPct val="100000"/>
              </a:lnSpc>
              <a:spcBef>
                <a:spcPts val="20"/>
              </a:spcBef>
              <a:spcAft>
                <a:spcPts val="0"/>
              </a:spcAft>
              <a:buClrTx/>
              <a:buSzTx/>
              <a:buNone/>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如 </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assign  Y = ~</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 &amp; C</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auto" latinLnBrk="0" hangingPunct="1">
              <a:lnSpc>
                <a:spcPct val="100000"/>
              </a:lnSpc>
              <a:spcBef>
                <a:spcPts val="2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当一个</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wire </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类型的信号没有被驱动时，缺省值为</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Z</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（高阻）。</a:t>
            </a: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00000"/>
              </a:lnSpc>
              <a:spcBef>
                <a:spcPts val="2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信号没有定义数据类型时，缺省为 </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wire </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类型。</a:t>
            </a: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37</a:t>
            </a:fld>
            <a:endParaRPr lang="zh-CN" altLang="en-US">
              <a:solidFill>
                <a:prstClr val="black">
                  <a:tint val="75000"/>
                </a:prstClr>
              </a:solidFill>
            </a:endParaRPr>
          </a:p>
        </p:txBody>
      </p:sp>
    </p:spTree>
    <p:extLst>
      <p:ext uri="{BB962C8B-B14F-4D97-AF65-F5344CB8AC3E}">
        <p14:creationId xmlns:p14="http://schemas.microsoft.com/office/powerpoint/2010/main" val="199802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858"/>
                                        </p:tgtEl>
                                        <p:attrNameLst>
                                          <p:attrName>style.visibility</p:attrName>
                                        </p:attrNameLst>
                                      </p:cBhvr>
                                      <p:to>
                                        <p:strVal val="visible"/>
                                      </p:to>
                                    </p:set>
                                    <p:anim calcmode="lin" valueType="num">
                                      <p:cBhvr additive="base">
                                        <p:cTn id="7" dur="500" fill="hold"/>
                                        <p:tgtEl>
                                          <p:spTgt spid="121858"/>
                                        </p:tgtEl>
                                        <p:attrNameLst>
                                          <p:attrName>ppt_x</p:attrName>
                                        </p:attrNameLst>
                                      </p:cBhvr>
                                      <p:tavLst>
                                        <p:tav tm="0">
                                          <p:val>
                                            <p:strVal val="#ppt_x"/>
                                          </p:val>
                                        </p:tav>
                                        <p:tav tm="100000">
                                          <p:val>
                                            <p:strVal val="#ppt_x"/>
                                          </p:val>
                                        </p:tav>
                                      </p:tavLst>
                                    </p:anim>
                                    <p:anim calcmode="lin" valueType="num">
                                      <p:cBhvr additive="base">
                                        <p:cTn id="8" dur="500" fill="hold"/>
                                        <p:tgtEl>
                                          <p:spTgt spid="1218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1"/>
          <p:cNvSpPr txBox="1"/>
          <p:nvPr/>
        </p:nvSpPr>
        <p:spPr>
          <a:xfrm>
            <a:off x="1981200" y="274638"/>
            <a:ext cx="8229600" cy="1143000"/>
          </a:xfrm>
          <a:prstGeom prst="rect">
            <a:avLst/>
          </a:prstGeom>
        </p:spPr>
        <p:txBody>
          <a:bodyPr vert="horz" lIns="91440" tIns="45720" rIns="91440" bIns="45720" rtlCol="0" anchor="ctr">
            <a:normAutofit/>
          </a:bodyPr>
          <a:lstStyle/>
          <a:p>
            <a:pPr>
              <a:spcBef>
                <a:spcPct val="0"/>
              </a:spcBef>
              <a:defRPr/>
            </a:pPr>
            <a:endParaRPr lang="zh-CN" altLang="en-US" sz="4400" dirty="0">
              <a:solidFill>
                <a:prstClr val="black"/>
              </a:solidFill>
              <a:latin typeface="Calibri Light"/>
            </a:endParaRPr>
          </a:p>
        </p:txBody>
      </p:sp>
      <p:pic>
        <p:nvPicPr>
          <p:cNvPr id="122882" name="Picture 2"/>
          <p:cNvPicPr>
            <a:picLocks noChangeAspect="1" noChangeArrowheads="1"/>
          </p:cNvPicPr>
          <p:nvPr/>
        </p:nvPicPr>
        <p:blipFill>
          <a:blip r:embed="rId2"/>
          <a:srcRect l="2054" b="6738"/>
          <a:stretch>
            <a:fillRect/>
          </a:stretch>
        </p:blipFill>
        <p:spPr bwMode="auto">
          <a:xfrm>
            <a:off x="5153660" y="3694430"/>
            <a:ext cx="7052945" cy="2478405"/>
          </a:xfrm>
          <a:prstGeom prst="rect">
            <a:avLst/>
          </a:prstGeom>
          <a:noFill/>
          <a:ln w="9525">
            <a:noFill/>
            <a:miter lim="800000"/>
            <a:headEnd/>
            <a:tailEnd/>
          </a:ln>
          <a:effectLst/>
        </p:spPr>
      </p:pic>
      <p:sp>
        <p:nvSpPr>
          <p:cNvPr id="3" name="标题 2"/>
          <p:cNvSpPr>
            <a:spLocks noGrp="1"/>
          </p:cNvSpPr>
          <p:nvPr>
            <p:ph type="title"/>
          </p:nvPr>
        </p:nvSpPr>
        <p:spPr/>
        <p:txBody>
          <a:bodyPr>
            <a:normAutofit/>
          </a:bodyPr>
          <a:lstStyle/>
          <a:p>
            <a:r>
              <a:rPr lang="zh-CN" altLang="en-US" sz="4000" dirty="0">
                <a:latin typeface="Times New Roman" panose="02020603050405020304" pitchFamily="18" charset="0"/>
                <a:ea typeface="+mj-ea"/>
                <a:cs typeface="Times New Roman" panose="02020603050405020304" pitchFamily="18" charset="0"/>
              </a:rPr>
              <a:t>寄存器类型（</a:t>
            </a:r>
            <a:r>
              <a:rPr lang="en-US" altLang="zh-CN" sz="4000" dirty="0">
                <a:latin typeface="Times New Roman" panose="02020603050405020304" pitchFamily="18" charset="0"/>
                <a:ea typeface="+mj-ea"/>
                <a:cs typeface="Times New Roman" panose="02020603050405020304" pitchFamily="18" charset="0"/>
              </a:rPr>
              <a:t>reg</a:t>
            </a:r>
            <a:r>
              <a:rPr lang="zh-CN" altLang="en-US" sz="4000" dirty="0">
                <a:latin typeface="Times New Roman" panose="02020603050405020304" pitchFamily="18" charset="0"/>
                <a:ea typeface="+mj-ea"/>
                <a:cs typeface="Times New Roman" panose="02020603050405020304" pitchFamily="18" charset="0"/>
              </a:rPr>
              <a:t>）</a:t>
            </a:r>
          </a:p>
        </p:txBody>
      </p:sp>
      <p:sp>
        <p:nvSpPr>
          <p:cNvPr id="4" name="内容占位符 3"/>
          <p:cNvSpPr>
            <a:spLocks noGrp="1"/>
          </p:cNvSpPr>
          <p:nvPr>
            <p:ph idx="1"/>
          </p:nvPr>
        </p:nvSpPr>
        <p:spPr>
          <a:xfrm>
            <a:off x="685800" y="1355090"/>
            <a:ext cx="10882808" cy="4740910"/>
          </a:xfr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reg</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型的变量具有状态保存的作用。综合后常常是寄存器或触发器的输出，但不一定总是这样。</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在过程块“</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always”</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块内被赋值的每一个信号都必须定义成</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reg</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型。</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reg</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型的变量只能在</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initial</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always</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过程语句的内部被赋值。</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没有赋值情况下默认为不定值</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reg</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型和</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wire</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型的区别：</a:t>
            </a:r>
          </a:p>
          <a:p>
            <a:pPr marL="80010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reg</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型保持最后一次赋值</a:t>
            </a:r>
          </a:p>
          <a:p>
            <a:pPr marL="80010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wire</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型需要持续的驱动</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38</a:t>
            </a:fld>
            <a:endParaRPr lang="zh-CN" altLang="en-US">
              <a:solidFill>
                <a:prstClr val="black">
                  <a:tint val="75000"/>
                </a:prstClr>
              </a:solidFill>
            </a:endParaRPr>
          </a:p>
        </p:txBody>
      </p:sp>
    </p:spTree>
    <p:extLst>
      <p:ext uri="{BB962C8B-B14F-4D97-AF65-F5344CB8AC3E}">
        <p14:creationId xmlns:p14="http://schemas.microsoft.com/office/powerpoint/2010/main" val="33270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additive="base">
                                        <p:cTn id="7" dur="500" fill="hold"/>
                                        <p:tgtEl>
                                          <p:spTgt spid="122882"/>
                                        </p:tgtEl>
                                        <p:attrNameLst>
                                          <p:attrName>ppt_x</p:attrName>
                                        </p:attrNameLst>
                                      </p:cBhvr>
                                      <p:tavLst>
                                        <p:tav tm="0">
                                          <p:val>
                                            <p:strVal val="#ppt_x"/>
                                          </p:val>
                                        </p:tav>
                                        <p:tav tm="100000">
                                          <p:val>
                                            <p:strVal val="#ppt_x"/>
                                          </p:val>
                                        </p:tav>
                                      </p:tavLst>
                                    </p:anim>
                                    <p:anim calcmode="lin" valueType="num">
                                      <p:cBhvr additive="base">
                                        <p:cTn id="8" dur="500" fill="hold"/>
                                        <p:tgtEl>
                                          <p:spTgt spid="1228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4400" dirty="0">
                <a:latin typeface="Times New Roman" panose="02020603050405020304" pitchFamily="18" charset="0"/>
                <a:cs typeface="Times New Roman" panose="02020603050405020304" pitchFamily="18" charset="0"/>
              </a:rPr>
              <a:t>如何选择正确的数据类型？</a:t>
            </a:r>
            <a:endParaRPr lang="zh-CN" altLang="en-US" dirty="0">
              <a:latin typeface="Times New Roman" panose="02020603050405020304" pitchFamily="18" charset="0"/>
              <a:cs typeface="Times New Roman" panose="02020603050405020304" pitchFamily="18" charset="0"/>
            </a:endParaRPr>
          </a:p>
        </p:txBody>
      </p:sp>
      <p:sp>
        <p:nvSpPr>
          <p:cNvPr id="148483" name="Rectangle 3"/>
          <p:cNvSpPr>
            <a:spLocks noGrp="1" noChangeArrowheads="1"/>
          </p:cNvSpPr>
          <p:nvPr>
            <p:ph idx="1"/>
          </p:nvPr>
        </p:nvSpPr>
        <p:spPr>
          <a:solidFill>
            <a:schemeClr val="bg1"/>
          </a:solidFill>
        </p:spPr>
        <p:txBody>
          <a:bodyPr>
            <a:noAutofit/>
          </a:bodyPr>
          <a:lstStyle/>
          <a:p>
            <a:pPr>
              <a:lnSpc>
                <a:spcPct val="90000"/>
              </a:lnSpc>
              <a:buClrTx/>
              <a:buSzTx/>
            </a:pPr>
            <a:r>
              <a:rPr lang="zh-CN" altLang="en-US" sz="3200" b="1" dirty="0">
                <a:latin typeface="Times New Roman" panose="02020603050405020304" pitchFamily="18" charset="0"/>
                <a:cs typeface="Times New Roman" panose="02020603050405020304" pitchFamily="18" charset="0"/>
              </a:rPr>
              <a:t>输入端口（</a:t>
            </a:r>
            <a:r>
              <a:rPr lang="en-US" altLang="zh-CN" sz="3200" b="1" dirty="0">
                <a:latin typeface="Times New Roman" panose="02020603050405020304" pitchFamily="18" charset="0"/>
                <a:cs typeface="Times New Roman" panose="02020603050405020304" pitchFamily="18" charset="0"/>
              </a:rPr>
              <a:t>input）</a:t>
            </a:r>
            <a:r>
              <a:rPr lang="zh-CN" altLang="en-US" sz="3200" dirty="0">
                <a:latin typeface="Times New Roman" panose="02020603050405020304" pitchFamily="18" charset="0"/>
                <a:cs typeface="Times New Roman" panose="02020603050405020304" pitchFamily="18" charset="0"/>
              </a:rPr>
              <a:t>：可以由寄存器或线网连接驱动，但它本身只能驱动线网连接。</a:t>
            </a:r>
          </a:p>
          <a:p>
            <a:pPr>
              <a:lnSpc>
                <a:spcPct val="90000"/>
              </a:lnSpc>
              <a:buClrTx/>
              <a:buSzTx/>
            </a:pPr>
            <a:r>
              <a:rPr lang="zh-CN" altLang="en-US" sz="3200" b="1" dirty="0">
                <a:latin typeface="Times New Roman" panose="02020603050405020304" pitchFamily="18" charset="0"/>
                <a:cs typeface="Times New Roman" panose="02020603050405020304" pitchFamily="18" charset="0"/>
              </a:rPr>
              <a:t>输出端口（</a:t>
            </a:r>
            <a:r>
              <a:rPr lang="en-US" altLang="zh-CN" sz="3200" b="1" dirty="0">
                <a:latin typeface="Times New Roman" panose="02020603050405020304" pitchFamily="18" charset="0"/>
                <a:cs typeface="Times New Roman" panose="02020603050405020304" pitchFamily="18" charset="0"/>
              </a:rPr>
              <a:t>output） </a:t>
            </a:r>
            <a:r>
              <a:rPr lang="zh-CN" altLang="en-US" sz="3200" dirty="0">
                <a:latin typeface="Times New Roman" panose="02020603050405020304" pitchFamily="18" charset="0"/>
                <a:cs typeface="Times New Roman" panose="02020603050405020304" pitchFamily="18" charset="0"/>
              </a:rPr>
              <a:t>：可以由寄存器或线网连接驱动，但它本身只能驱动线网连接。</a:t>
            </a:r>
          </a:p>
          <a:p>
            <a:pPr>
              <a:lnSpc>
                <a:spcPct val="90000"/>
              </a:lnSpc>
              <a:buClrTx/>
              <a:buSzTx/>
            </a:pPr>
            <a:r>
              <a:rPr lang="zh-CN" altLang="en-US" sz="3200" b="1" dirty="0">
                <a:latin typeface="Times New Roman" panose="02020603050405020304" pitchFamily="18" charset="0"/>
                <a:cs typeface="Times New Roman" panose="02020603050405020304" pitchFamily="18" charset="0"/>
              </a:rPr>
              <a:t>输入/输出端口（</a:t>
            </a:r>
            <a:r>
              <a:rPr lang="en-US" altLang="zh-CN" sz="3200" b="1" dirty="0">
                <a:latin typeface="Times New Roman" panose="02020603050405020304" pitchFamily="18" charset="0"/>
                <a:cs typeface="Times New Roman" panose="02020603050405020304" pitchFamily="18" charset="0"/>
              </a:rPr>
              <a:t>in/out）:</a:t>
            </a:r>
            <a:r>
              <a:rPr lang="zh-CN" altLang="en-US" sz="3200" dirty="0">
                <a:latin typeface="Times New Roman" panose="02020603050405020304" pitchFamily="18" charset="0"/>
                <a:cs typeface="Times New Roman" panose="02020603050405020304" pitchFamily="18" charset="0"/>
              </a:rPr>
              <a:t>只可以由线网连接驱动，但它本身只能驱动线网连接。</a:t>
            </a:r>
          </a:p>
          <a:p>
            <a:pPr>
              <a:lnSpc>
                <a:spcPct val="90000"/>
              </a:lnSpc>
              <a:buClrTx/>
              <a:buSzTx/>
            </a:pPr>
            <a:r>
              <a:rPr lang="zh-CN" altLang="en-US" sz="3200" dirty="0">
                <a:latin typeface="Times New Roman" panose="02020603050405020304" pitchFamily="18" charset="0"/>
                <a:cs typeface="Times New Roman" panose="02020603050405020304" pitchFamily="18" charset="0"/>
              </a:rPr>
              <a:t>如果信号变量是在过程块（ </a:t>
            </a:r>
            <a:r>
              <a:rPr lang="en-US" altLang="zh-CN" sz="3200" dirty="0">
                <a:latin typeface="Times New Roman" panose="02020603050405020304" pitchFamily="18" charset="0"/>
                <a:cs typeface="Times New Roman" panose="02020603050405020304" pitchFamily="18" charset="0"/>
              </a:rPr>
              <a:t>initial</a:t>
            </a:r>
            <a:r>
              <a:rPr lang="zh-CN" altLang="en-US" sz="3200" dirty="0">
                <a:latin typeface="Times New Roman" panose="02020603050405020304" pitchFamily="18" charset="0"/>
                <a:cs typeface="Times New Roman" panose="02020603050405020304" pitchFamily="18" charset="0"/>
              </a:rPr>
              <a:t>块 或 </a:t>
            </a:r>
            <a:r>
              <a:rPr lang="en-US" altLang="zh-CN" sz="3200" dirty="0">
                <a:latin typeface="Times New Roman" panose="02020603050405020304" pitchFamily="18" charset="0"/>
                <a:cs typeface="Times New Roman" panose="02020603050405020304" pitchFamily="18" charset="0"/>
              </a:rPr>
              <a:t>always</a:t>
            </a:r>
            <a:r>
              <a:rPr lang="zh-CN" altLang="en-US" sz="3200" dirty="0">
                <a:latin typeface="Times New Roman" panose="02020603050405020304" pitchFamily="18" charset="0"/>
                <a:cs typeface="Times New Roman" panose="02020603050405020304" pitchFamily="18" charset="0"/>
              </a:rPr>
              <a:t>块</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中被赋值的，必须把它声明为寄存器类型变量 </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39</a:t>
            </a:fld>
            <a:endParaRPr lang="zh-CN" altLang="en-US">
              <a:solidFill>
                <a:prstClr val="black">
                  <a:tint val="75000"/>
                </a:prstClr>
              </a:solidFill>
            </a:endParaRPr>
          </a:p>
        </p:txBody>
      </p:sp>
    </p:spTree>
    <p:extLst>
      <p:ext uri="{BB962C8B-B14F-4D97-AF65-F5344CB8AC3E}">
        <p14:creationId xmlns:p14="http://schemas.microsoft.com/office/powerpoint/2010/main" val="3199970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b="1" dirty="0"/>
              <a:t>复杂的</a:t>
            </a:r>
            <a:r>
              <a:rPr lang="zh-CN" altLang="en-US" b="1" dirty="0" smtClean="0"/>
              <a:t>数字系统</a:t>
            </a:r>
            <a:endParaRPr lang="zh-CN" altLang="en-US" b="1" dirty="0"/>
          </a:p>
        </p:txBody>
      </p:sp>
      <p:sp>
        <p:nvSpPr>
          <p:cNvPr id="4" name="灯片编号占位符 3"/>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4</a:t>
            </a:fld>
            <a:endParaRPr kumimoji="1" lang="en-US" altLang="zh-CN" sz="1400" dirty="0">
              <a:solidFill>
                <a:prstClr val="black"/>
              </a:solidFill>
              <a:latin typeface="Times New Roman" panose="02020603050405020304" pitchFamily="18" charset="0"/>
            </a:endParaRPr>
          </a:p>
        </p:txBody>
      </p:sp>
      <p:sp>
        <p:nvSpPr>
          <p:cNvPr id="5" name="Rectangle 13"/>
          <p:cNvSpPr txBox="1">
            <a:spLocks noChangeArrowheads="1"/>
          </p:cNvSpPr>
          <p:nvPr/>
        </p:nvSpPr>
        <p:spPr>
          <a:xfrm>
            <a:off x="911424" y="1556792"/>
            <a:ext cx="10515600" cy="4351338"/>
          </a:xfrm>
          <a:prstGeom prst="rect">
            <a:avLst/>
          </a:prstGeom>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mtClean="0">
                <a:solidFill>
                  <a:prstClr val="black"/>
                </a:solidFill>
              </a:rPr>
              <a:t>嵌入式微处理机系统</a:t>
            </a:r>
          </a:p>
          <a:p>
            <a:pPr>
              <a:lnSpc>
                <a:spcPct val="110000"/>
              </a:lnSpc>
            </a:pPr>
            <a:r>
              <a:rPr lang="zh-CN" altLang="en-US" smtClean="0">
                <a:solidFill>
                  <a:prstClr val="black"/>
                </a:solidFill>
              </a:rPr>
              <a:t>数字信号处理系统</a:t>
            </a:r>
          </a:p>
          <a:p>
            <a:pPr>
              <a:lnSpc>
                <a:spcPct val="110000"/>
              </a:lnSpc>
            </a:pPr>
            <a:r>
              <a:rPr lang="zh-CN" altLang="en-US" smtClean="0">
                <a:solidFill>
                  <a:prstClr val="black"/>
                </a:solidFill>
              </a:rPr>
              <a:t>高速并行计算逻辑  </a:t>
            </a:r>
          </a:p>
          <a:p>
            <a:pPr>
              <a:lnSpc>
                <a:spcPct val="110000"/>
              </a:lnSpc>
            </a:pPr>
            <a:r>
              <a:rPr lang="zh-CN" altLang="en-US" smtClean="0">
                <a:solidFill>
                  <a:prstClr val="black"/>
                </a:solidFill>
              </a:rPr>
              <a:t>高速通信协议电路</a:t>
            </a:r>
          </a:p>
          <a:p>
            <a:pPr>
              <a:lnSpc>
                <a:spcPct val="110000"/>
              </a:lnSpc>
            </a:pPr>
            <a:r>
              <a:rPr lang="zh-CN" altLang="en-US" smtClean="0">
                <a:solidFill>
                  <a:prstClr val="black"/>
                </a:solidFill>
              </a:rPr>
              <a:t>高速编码/解码、加密/解密电路</a:t>
            </a:r>
          </a:p>
          <a:p>
            <a:pPr>
              <a:lnSpc>
                <a:spcPct val="110000"/>
              </a:lnSpc>
            </a:pPr>
            <a:r>
              <a:rPr lang="zh-CN" altLang="en-US" smtClean="0">
                <a:solidFill>
                  <a:prstClr val="black"/>
                </a:solidFill>
              </a:rPr>
              <a:t>复杂的多功能智能接口</a:t>
            </a:r>
          </a:p>
          <a:p>
            <a:pPr>
              <a:lnSpc>
                <a:spcPct val="110000"/>
              </a:lnSpc>
            </a:pPr>
            <a:r>
              <a:rPr lang="zh-CN" altLang="en-US" smtClean="0">
                <a:solidFill>
                  <a:prstClr val="black"/>
                </a:solidFill>
              </a:rPr>
              <a:t>门逻辑总数超过几万门达到几百甚至达几千万门的数字系统</a:t>
            </a:r>
            <a:endParaRPr lang="zh-CN" altLang="en-US" dirty="0">
              <a:solidFill>
                <a:prstClr val="black"/>
              </a:solidFill>
            </a:endParaRPr>
          </a:p>
        </p:txBody>
      </p:sp>
    </p:spTree>
    <p:extLst>
      <p:ext uri="{BB962C8B-B14F-4D97-AF65-F5344CB8AC3E}">
        <p14:creationId xmlns:p14="http://schemas.microsoft.com/office/powerpoint/2010/main" val="38609465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4400" dirty="0">
                <a:latin typeface="Times New Roman" panose="02020603050405020304" pitchFamily="18" charset="0"/>
                <a:cs typeface="Times New Roman" panose="02020603050405020304" pitchFamily="18" charset="0"/>
              </a:rPr>
              <a:t>如何选择正确的数据类型？</a:t>
            </a:r>
            <a:endParaRPr lang="zh-CN" altLang="en-US" dirty="0">
              <a:latin typeface="Times New Roman" panose="02020603050405020304" pitchFamily="18" charset="0"/>
              <a:cs typeface="Times New Roman" panose="02020603050405020304" pitchFamily="18" charset="0"/>
            </a:endParaRPr>
          </a:p>
        </p:txBody>
      </p:sp>
      <p:sp>
        <p:nvSpPr>
          <p:cNvPr id="144387" name="Rectangle 3"/>
          <p:cNvSpPr>
            <a:spLocks noGrp="1" noChangeArrowheads="1"/>
          </p:cNvSpPr>
          <p:nvPr>
            <p:ph idx="1"/>
          </p:nvPr>
        </p:nvSpPr>
        <p:spPr>
          <a:solidFill>
            <a:schemeClr val="bg1"/>
          </a:solidFill>
        </p:spPr>
        <p:txBody>
          <a:bodyPr>
            <a:noAutofit/>
          </a:bodyPr>
          <a:lstStyle/>
          <a:p>
            <a:pPr algn="just" eaLnBrk="0" hangingPunct="0">
              <a:lnSpc>
                <a:spcPct val="100000"/>
              </a:lnSpc>
              <a:spcBef>
                <a:spcPct val="50000"/>
              </a:spcBef>
              <a:buClrTx/>
              <a:buSzTx/>
              <a:buFontTx/>
              <a:buNone/>
            </a:pPr>
            <a:r>
              <a:rPr lang="en-US" altLang="zh-CN" sz="2400" b="1" dirty="0">
                <a:latin typeface="Times New Roman" panose="02020603050405020304" pitchFamily="18" charset="0"/>
                <a:cs typeface="Times New Roman" panose="02020603050405020304" pitchFamily="18" charset="0"/>
                <a:sym typeface="+mn-ea"/>
              </a:rPr>
              <a:t>module U(Y, A, B_);</a:t>
            </a:r>
            <a:endParaRPr lang="en-US" altLang="zh-CN" sz="2400" b="1" dirty="0">
              <a:latin typeface="Times New Roman" panose="02020603050405020304" pitchFamily="18" charset="0"/>
              <a:cs typeface="Times New Roman" panose="02020603050405020304" pitchFamily="18" charset="0"/>
            </a:endParaRPr>
          </a:p>
          <a:p>
            <a:pPr algn="just" eaLnBrk="0" hangingPunct="0">
              <a:lnSpc>
                <a:spcPct val="100000"/>
              </a:lnSpc>
              <a:spcBef>
                <a:spcPct val="50000"/>
              </a:spcBef>
              <a:buClrTx/>
              <a:buSzTx/>
              <a:buFontTx/>
              <a:buNone/>
            </a:pPr>
            <a:r>
              <a:rPr lang="en-US" altLang="zh-CN" sz="2400" b="1" dirty="0">
                <a:latin typeface="Times New Roman" panose="02020603050405020304" pitchFamily="18" charset="0"/>
                <a:cs typeface="Times New Roman" panose="02020603050405020304" pitchFamily="18" charset="0"/>
                <a:sym typeface="+mn-ea"/>
              </a:rPr>
              <a:t>output Y;</a:t>
            </a:r>
            <a:endParaRPr lang="en-US" altLang="zh-CN" sz="2400" b="1" dirty="0">
              <a:latin typeface="Times New Roman" panose="02020603050405020304" pitchFamily="18" charset="0"/>
              <a:cs typeface="Times New Roman" panose="02020603050405020304" pitchFamily="18" charset="0"/>
            </a:endParaRPr>
          </a:p>
          <a:p>
            <a:pPr algn="just" eaLnBrk="0" hangingPunct="0">
              <a:lnSpc>
                <a:spcPct val="100000"/>
              </a:lnSpc>
              <a:spcBef>
                <a:spcPct val="50000"/>
              </a:spcBef>
              <a:buClrTx/>
              <a:buSzTx/>
              <a:buFontTx/>
              <a:buNone/>
            </a:pPr>
            <a:r>
              <a:rPr lang="en-US" altLang="zh-CN" sz="2400" b="1" dirty="0">
                <a:latin typeface="Times New Roman" panose="02020603050405020304" pitchFamily="18" charset="0"/>
                <a:cs typeface="Times New Roman" panose="02020603050405020304" pitchFamily="18" charset="0"/>
                <a:sym typeface="+mn-ea"/>
              </a:rPr>
              <a:t>input A,B:</a:t>
            </a:r>
            <a:endParaRPr lang="en-US" altLang="zh-CN" sz="2400" b="1" dirty="0">
              <a:latin typeface="Times New Roman" panose="02020603050405020304" pitchFamily="18" charset="0"/>
              <a:cs typeface="Times New Roman" panose="02020603050405020304" pitchFamily="18" charset="0"/>
            </a:endParaRPr>
          </a:p>
          <a:p>
            <a:pPr algn="just" eaLnBrk="0" hangingPunct="0">
              <a:lnSpc>
                <a:spcPct val="100000"/>
              </a:lnSpc>
              <a:spcBef>
                <a:spcPct val="50000"/>
              </a:spcBef>
              <a:buClrTx/>
              <a:buSzTx/>
              <a:buFontTx/>
              <a:buNone/>
            </a:pPr>
            <a:r>
              <a:rPr lang="en-US" altLang="zh-CN" sz="2400" b="1" dirty="0">
                <a:latin typeface="Times New Roman" panose="02020603050405020304" pitchFamily="18" charset="0"/>
                <a:cs typeface="Times New Roman" panose="02020603050405020304" pitchFamily="18" charset="0"/>
                <a:sym typeface="+mn-ea"/>
              </a:rPr>
              <a:t>wire Y, A, B;</a:t>
            </a:r>
            <a:endParaRPr lang="en-US" altLang="zh-CN" sz="2400" b="1" dirty="0">
              <a:latin typeface="Times New Roman" panose="02020603050405020304" pitchFamily="18" charset="0"/>
              <a:cs typeface="Times New Roman" panose="02020603050405020304" pitchFamily="18" charset="0"/>
            </a:endParaRPr>
          </a:p>
          <a:p>
            <a:pPr algn="just" eaLnBrk="0" hangingPunct="0">
              <a:lnSpc>
                <a:spcPct val="100000"/>
              </a:lnSpc>
              <a:spcBef>
                <a:spcPct val="50000"/>
              </a:spcBef>
              <a:buClrTx/>
              <a:buSzTx/>
              <a:buFontTx/>
              <a:buNone/>
            </a:pPr>
            <a:r>
              <a:rPr lang="en-US" altLang="zh-CN" sz="2400" b="1" dirty="0">
                <a:latin typeface="Times New Roman" panose="02020603050405020304" pitchFamily="18" charset="0"/>
                <a:cs typeface="Times New Roman" panose="02020603050405020304" pitchFamily="18" charset="0"/>
                <a:sym typeface="+mn-ea"/>
              </a:rPr>
              <a:t>and (Y, A, B);</a:t>
            </a:r>
            <a:endParaRPr lang="en-US" altLang="zh-CN" sz="2400" b="1" dirty="0">
              <a:latin typeface="Times New Roman" panose="02020603050405020304" pitchFamily="18" charset="0"/>
              <a:cs typeface="Times New Roman" panose="02020603050405020304" pitchFamily="18" charset="0"/>
            </a:endParaRPr>
          </a:p>
          <a:p>
            <a:pPr marL="0" indent="0" algn="just" eaLnBrk="0" hangingPunct="0">
              <a:spcBef>
                <a:spcPct val="50000"/>
              </a:spcBef>
              <a:buNone/>
            </a:pPr>
            <a:r>
              <a:rPr lang="en-US" altLang="zh-CN" sz="2400" b="1" dirty="0" err="1">
                <a:latin typeface="Times New Roman" panose="02020603050405020304" pitchFamily="18" charset="0"/>
                <a:cs typeface="Times New Roman" panose="02020603050405020304" pitchFamily="18" charset="0"/>
                <a:sym typeface="+mn-ea"/>
              </a:rPr>
              <a:t>endmodule</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40</a:t>
            </a:fld>
            <a:endParaRPr lang="zh-CN" altLang="en-US">
              <a:solidFill>
                <a:prstClr val="black">
                  <a:tint val="75000"/>
                </a:prstClr>
              </a:solidFill>
            </a:endParaRPr>
          </a:p>
        </p:txBody>
      </p:sp>
      <p:sp>
        <p:nvSpPr>
          <p:cNvPr id="144404" name="Text Box 20"/>
          <p:cNvSpPr txBox="1">
            <a:spLocks noChangeArrowheads="1"/>
          </p:cNvSpPr>
          <p:nvPr/>
        </p:nvSpPr>
        <p:spPr bwMode="auto">
          <a:xfrm>
            <a:off x="9129982" y="1420875"/>
            <a:ext cx="2438400" cy="5017135"/>
          </a:xfrm>
          <a:prstGeom prst="rect">
            <a:avLst/>
          </a:prstGeom>
          <a:solidFill>
            <a:schemeClr val="bg1"/>
          </a:solidFill>
          <a:ln w="9525">
            <a:no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spcBef>
                <a:spcPct val="50000"/>
              </a:spcBef>
            </a:pPr>
            <a:r>
              <a:rPr lang="en-US" altLang="zh-CN" sz="2000" b="1" dirty="0">
                <a:solidFill>
                  <a:prstClr val="black"/>
                </a:solidFill>
                <a:sym typeface="+mn-ea"/>
              </a:rPr>
              <a:t>module top;</a:t>
            </a:r>
            <a:endParaRPr lang="en-US" altLang="zh-CN" sz="2000" b="1" dirty="0">
              <a:solidFill>
                <a:prstClr val="black"/>
              </a:solidFill>
            </a:endParaRPr>
          </a:p>
          <a:p>
            <a:pPr algn="just" eaLnBrk="0" hangingPunct="0">
              <a:spcBef>
                <a:spcPct val="50000"/>
              </a:spcBef>
            </a:pPr>
            <a:r>
              <a:rPr lang="en-US" altLang="zh-CN" sz="2000" b="1" dirty="0">
                <a:solidFill>
                  <a:prstClr val="black"/>
                </a:solidFill>
                <a:sym typeface="+mn-ea"/>
              </a:rPr>
              <a:t>wire y;</a:t>
            </a:r>
            <a:endParaRPr lang="en-US" altLang="zh-CN" sz="2000" b="1" dirty="0">
              <a:solidFill>
                <a:prstClr val="black"/>
              </a:solidFill>
            </a:endParaRPr>
          </a:p>
          <a:p>
            <a:pPr algn="just" eaLnBrk="0" hangingPunct="0">
              <a:spcBef>
                <a:spcPct val="50000"/>
              </a:spcBef>
            </a:pPr>
            <a:r>
              <a:rPr lang="en-US" altLang="zh-CN" sz="2000" b="1" dirty="0" err="1">
                <a:solidFill>
                  <a:prstClr val="black"/>
                </a:solidFill>
                <a:sym typeface="+mn-ea"/>
              </a:rPr>
              <a:t>reg</a:t>
            </a:r>
            <a:r>
              <a:rPr lang="en-US" altLang="zh-CN" sz="2000" b="1" dirty="0">
                <a:solidFill>
                  <a:prstClr val="black"/>
                </a:solidFill>
                <a:sym typeface="+mn-ea"/>
              </a:rPr>
              <a:t> a, b;</a:t>
            </a:r>
            <a:endParaRPr lang="en-US" altLang="zh-CN" sz="2000" b="1" dirty="0">
              <a:solidFill>
                <a:prstClr val="black"/>
              </a:solidFill>
            </a:endParaRPr>
          </a:p>
          <a:p>
            <a:pPr algn="just" eaLnBrk="0" hangingPunct="0">
              <a:spcBef>
                <a:spcPct val="50000"/>
              </a:spcBef>
            </a:pPr>
            <a:r>
              <a:rPr lang="en-US" altLang="zh-CN" sz="2000" b="1" dirty="0">
                <a:solidFill>
                  <a:prstClr val="black"/>
                </a:solidFill>
                <a:sym typeface="+mn-ea"/>
              </a:rPr>
              <a:t>U u1(</a:t>
            </a:r>
            <a:r>
              <a:rPr lang="en-US" altLang="zh-CN" sz="2000" b="1" dirty="0" err="1">
                <a:solidFill>
                  <a:prstClr val="black"/>
                </a:solidFill>
                <a:sym typeface="+mn-ea"/>
              </a:rPr>
              <a:t>y,a,b</a:t>
            </a:r>
            <a:r>
              <a:rPr lang="en-US" altLang="zh-CN" sz="2000" b="1" dirty="0">
                <a:solidFill>
                  <a:prstClr val="black"/>
                </a:solidFill>
                <a:sym typeface="+mn-ea"/>
              </a:rPr>
              <a:t>);</a:t>
            </a:r>
            <a:endParaRPr lang="en-US" altLang="zh-CN" sz="2000" b="1" dirty="0">
              <a:solidFill>
                <a:prstClr val="black"/>
              </a:solidFill>
            </a:endParaRPr>
          </a:p>
          <a:p>
            <a:pPr algn="just" eaLnBrk="0" hangingPunct="0">
              <a:spcBef>
                <a:spcPct val="50000"/>
              </a:spcBef>
            </a:pPr>
            <a:r>
              <a:rPr lang="en-US" altLang="zh-CN" sz="2000" b="1" dirty="0">
                <a:solidFill>
                  <a:prstClr val="black"/>
                </a:solidFill>
                <a:sym typeface="+mn-ea"/>
              </a:rPr>
              <a:t>initial</a:t>
            </a:r>
            <a:endParaRPr lang="en-US" altLang="zh-CN" sz="2000" b="1" dirty="0">
              <a:solidFill>
                <a:prstClr val="black"/>
              </a:solidFill>
            </a:endParaRPr>
          </a:p>
          <a:p>
            <a:pPr algn="just" eaLnBrk="0" hangingPunct="0">
              <a:spcBef>
                <a:spcPct val="50000"/>
              </a:spcBef>
            </a:pPr>
            <a:r>
              <a:rPr lang="en-US" altLang="zh-CN" sz="2000" b="1" dirty="0">
                <a:solidFill>
                  <a:prstClr val="black"/>
                </a:solidFill>
                <a:sym typeface="+mn-ea"/>
              </a:rPr>
              <a:t>    begin</a:t>
            </a:r>
            <a:endParaRPr lang="en-US" altLang="zh-CN" sz="2000" b="1" dirty="0">
              <a:solidFill>
                <a:prstClr val="black"/>
              </a:solidFill>
            </a:endParaRPr>
          </a:p>
          <a:p>
            <a:pPr algn="just" eaLnBrk="0" hangingPunct="0">
              <a:spcBef>
                <a:spcPct val="50000"/>
              </a:spcBef>
            </a:pPr>
            <a:r>
              <a:rPr lang="en-US" altLang="zh-CN" sz="2000" b="1" dirty="0">
                <a:solidFill>
                  <a:prstClr val="black"/>
                </a:solidFill>
                <a:sym typeface="+mn-ea"/>
              </a:rPr>
              <a:t>       a = 0; b = 0;</a:t>
            </a:r>
            <a:endParaRPr lang="en-US" altLang="zh-CN" sz="2000" b="1" dirty="0">
              <a:solidFill>
                <a:prstClr val="black"/>
              </a:solidFill>
            </a:endParaRPr>
          </a:p>
          <a:p>
            <a:pPr algn="just" eaLnBrk="0" hangingPunct="0">
              <a:spcBef>
                <a:spcPct val="50000"/>
              </a:spcBef>
            </a:pPr>
            <a:r>
              <a:rPr lang="en-US" altLang="zh-CN" sz="2000" b="1" dirty="0">
                <a:solidFill>
                  <a:prstClr val="black"/>
                </a:solidFill>
                <a:sym typeface="+mn-ea"/>
              </a:rPr>
              <a:t>       #10 a =1; ….</a:t>
            </a:r>
            <a:endParaRPr lang="en-US" altLang="zh-CN" sz="2000" b="1" dirty="0">
              <a:solidFill>
                <a:prstClr val="black"/>
              </a:solidFill>
            </a:endParaRPr>
          </a:p>
          <a:p>
            <a:pPr algn="just" eaLnBrk="0" hangingPunct="0">
              <a:spcBef>
                <a:spcPct val="50000"/>
              </a:spcBef>
            </a:pPr>
            <a:r>
              <a:rPr lang="en-US" altLang="zh-CN" sz="2000" b="1" dirty="0">
                <a:solidFill>
                  <a:prstClr val="black"/>
                </a:solidFill>
                <a:sym typeface="+mn-ea"/>
              </a:rPr>
              <a:t>   end</a:t>
            </a:r>
            <a:endParaRPr lang="en-US" altLang="zh-CN" sz="2000" b="1" dirty="0">
              <a:solidFill>
                <a:prstClr val="black"/>
              </a:solidFill>
            </a:endParaRPr>
          </a:p>
          <a:p>
            <a:pPr algn="just" eaLnBrk="0" hangingPunct="0">
              <a:spcBef>
                <a:spcPct val="50000"/>
              </a:spcBef>
            </a:pPr>
            <a:r>
              <a:rPr lang="en-US" altLang="zh-CN" sz="2000" b="1" dirty="0" err="1">
                <a:solidFill>
                  <a:prstClr val="black"/>
                </a:solidFill>
                <a:sym typeface="+mn-ea"/>
              </a:rPr>
              <a:t>endmodule</a:t>
            </a:r>
            <a:r>
              <a:rPr lang="en-US" altLang="zh-CN" sz="2000" b="1" dirty="0">
                <a:solidFill>
                  <a:prstClr val="black"/>
                </a:solidFill>
                <a:sym typeface="+mn-ea"/>
              </a:rPr>
              <a:t> </a:t>
            </a:r>
            <a:endParaRPr lang="en-US" altLang="zh-CN" sz="2000" b="1" dirty="0">
              <a:solidFill>
                <a:prstClr val="black"/>
              </a:solidFill>
            </a:endParaRPr>
          </a:p>
          <a:p>
            <a:pPr algn="just" eaLnBrk="0" hangingPunct="0">
              <a:spcBef>
                <a:spcPct val="50000"/>
              </a:spcBef>
            </a:pPr>
            <a:endParaRPr lang="en-US" altLang="zh-CN" sz="2000" b="1" dirty="0">
              <a:solidFill>
                <a:prstClr val="black"/>
              </a:solidFill>
            </a:endParaRPr>
          </a:p>
        </p:txBody>
      </p:sp>
      <p:grpSp>
        <p:nvGrpSpPr>
          <p:cNvPr id="4" name="Group 21"/>
          <p:cNvGrpSpPr/>
          <p:nvPr/>
        </p:nvGrpSpPr>
        <p:grpSpPr bwMode="auto">
          <a:xfrm>
            <a:off x="4323666" y="2165312"/>
            <a:ext cx="4106863" cy="2200276"/>
            <a:chOff x="2832" y="1488"/>
            <a:chExt cx="2587" cy="1386"/>
          </a:xfrm>
        </p:grpSpPr>
        <p:sp>
          <p:nvSpPr>
            <p:cNvPr id="5" name="Rectangle 4"/>
            <p:cNvSpPr>
              <a:spLocks noChangeArrowheads="1"/>
            </p:cNvSpPr>
            <p:nvPr/>
          </p:nvSpPr>
          <p:spPr bwMode="auto">
            <a:xfrm>
              <a:off x="3648" y="1728"/>
              <a:ext cx="1200" cy="768"/>
            </a:xfrm>
            <a:prstGeom prst="rect">
              <a:avLst/>
            </a:prstGeom>
            <a:noFill/>
            <a:ln w="9525">
              <a:solidFill>
                <a:schemeClr val="tx1"/>
              </a:solidFill>
              <a:miter lim="800000"/>
              <a:headEnd type="non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solidFill>
                  <a:prstClr val="black"/>
                </a:solidFill>
              </a:endParaRPr>
            </a:p>
          </p:txBody>
        </p:sp>
        <p:sp>
          <p:nvSpPr>
            <p:cNvPr id="6" name="Text Box 5"/>
            <p:cNvSpPr txBox="1">
              <a:spLocks noChangeArrowheads="1"/>
            </p:cNvSpPr>
            <p:nvPr/>
          </p:nvSpPr>
          <p:spPr bwMode="auto">
            <a:xfrm>
              <a:off x="3696" y="1488"/>
              <a:ext cx="1104" cy="2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spcBef>
                  <a:spcPct val="50000"/>
                </a:spcBef>
              </a:pPr>
              <a:r>
                <a:rPr lang="zh-CN" altLang="en-US" sz="1600" dirty="0">
                  <a:solidFill>
                    <a:prstClr val="black"/>
                  </a:solidFill>
                </a:rPr>
                <a:t>模块</a:t>
              </a:r>
              <a:r>
                <a:rPr lang="en-US" altLang="zh-CN" sz="1600" dirty="0">
                  <a:solidFill>
                    <a:prstClr val="black"/>
                  </a:solidFill>
                </a:rPr>
                <a:t>U</a:t>
              </a:r>
              <a:r>
                <a:rPr lang="zh-CN" altLang="en-US" sz="1600" dirty="0">
                  <a:solidFill>
                    <a:prstClr val="black"/>
                  </a:solidFill>
                </a:rPr>
                <a:t>的</a:t>
              </a:r>
              <a:r>
                <a:rPr lang="zh-CN" altLang="en-US" sz="1600" dirty="0">
                  <a:solidFill>
                    <a:prstClr val="black"/>
                  </a:solidFill>
                </a:rPr>
                <a:t>边界</a:t>
              </a:r>
            </a:p>
          </p:txBody>
        </p:sp>
        <p:sp>
          <p:nvSpPr>
            <p:cNvPr id="7" name="AutoShape 7"/>
            <p:cNvSpPr>
              <a:spLocks noChangeArrowheads="1"/>
            </p:cNvSpPr>
            <p:nvPr/>
          </p:nvSpPr>
          <p:spPr bwMode="auto">
            <a:xfrm>
              <a:off x="4226" y="2304"/>
              <a:ext cx="240" cy="384"/>
            </a:xfrm>
            <a:prstGeom prst="upDownArrow">
              <a:avLst>
                <a:gd name="adj1" fmla="val 50000"/>
                <a:gd name="adj2" fmla="val 32000"/>
              </a:avLst>
            </a:prstGeom>
            <a:solidFill>
              <a:schemeClr val="accent1"/>
            </a:solidFill>
            <a:ln w="9525">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solidFill>
                  <a:prstClr val="black"/>
                </a:solidFill>
              </a:endParaRPr>
            </a:p>
          </p:txBody>
        </p:sp>
        <p:sp>
          <p:nvSpPr>
            <p:cNvPr id="8" name="AutoShape 8"/>
            <p:cNvSpPr>
              <a:spLocks noChangeArrowheads="1"/>
            </p:cNvSpPr>
            <p:nvPr/>
          </p:nvSpPr>
          <p:spPr bwMode="auto">
            <a:xfrm>
              <a:off x="4656" y="2016"/>
              <a:ext cx="336" cy="240"/>
            </a:xfrm>
            <a:prstGeom prst="rightArrow">
              <a:avLst>
                <a:gd name="adj1" fmla="val 50000"/>
                <a:gd name="adj2" fmla="val 35000"/>
              </a:avLst>
            </a:prstGeom>
            <a:solidFill>
              <a:srgbClr val="008000"/>
            </a:solidFill>
            <a:ln w="9525">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solidFill>
                  <a:prstClr val="black"/>
                </a:solidFill>
              </a:endParaRPr>
            </a:p>
          </p:txBody>
        </p:sp>
        <p:sp>
          <p:nvSpPr>
            <p:cNvPr id="9" name="AutoShape 9"/>
            <p:cNvSpPr>
              <a:spLocks noChangeArrowheads="1"/>
            </p:cNvSpPr>
            <p:nvPr/>
          </p:nvSpPr>
          <p:spPr bwMode="auto">
            <a:xfrm>
              <a:off x="3312" y="2016"/>
              <a:ext cx="432" cy="240"/>
            </a:xfrm>
            <a:prstGeom prst="rightArrow">
              <a:avLst>
                <a:gd name="adj1" fmla="val 50000"/>
                <a:gd name="adj2" fmla="val 45000"/>
              </a:avLst>
            </a:prstGeom>
            <a:solidFill>
              <a:srgbClr val="FF00FF"/>
            </a:solidFill>
            <a:ln w="9525">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solidFill>
                  <a:prstClr val="black"/>
                </a:solidFill>
              </a:endParaRPr>
            </a:p>
          </p:txBody>
        </p:sp>
        <p:sp>
          <p:nvSpPr>
            <p:cNvPr id="10" name="Text Box 10"/>
            <p:cNvSpPr txBox="1">
              <a:spLocks noChangeArrowheads="1"/>
            </p:cNvSpPr>
            <p:nvPr/>
          </p:nvSpPr>
          <p:spPr bwMode="auto">
            <a:xfrm>
              <a:off x="3600" y="1896"/>
              <a:ext cx="648" cy="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spcBef>
                  <a:spcPct val="50000"/>
                </a:spcBef>
              </a:pPr>
              <a:r>
                <a:rPr lang="zh-CN" altLang="en-US" sz="1400" dirty="0">
                  <a:solidFill>
                    <a:prstClr val="black"/>
                  </a:solidFill>
                </a:rPr>
                <a:t>输入</a:t>
              </a:r>
              <a:r>
                <a:rPr lang="zh-CN" altLang="en-US" sz="1400" dirty="0">
                  <a:solidFill>
                    <a:prstClr val="black"/>
                  </a:solidFill>
                </a:rPr>
                <a:t>端</a:t>
              </a:r>
              <a:r>
                <a:rPr lang="zh-CN" altLang="en-US" sz="1400" dirty="0">
                  <a:solidFill>
                    <a:prstClr val="black"/>
                  </a:solidFill>
                </a:rPr>
                <a:t>口</a:t>
              </a:r>
              <a:endParaRPr lang="zh-CN" altLang="en-US" sz="1400" dirty="0">
                <a:solidFill>
                  <a:prstClr val="black"/>
                </a:solidFill>
              </a:endParaRPr>
            </a:p>
          </p:txBody>
        </p:sp>
        <p:sp>
          <p:nvSpPr>
            <p:cNvPr id="11" name="Text Box 11"/>
            <p:cNvSpPr txBox="1">
              <a:spLocks noChangeArrowheads="1"/>
            </p:cNvSpPr>
            <p:nvPr/>
          </p:nvSpPr>
          <p:spPr bwMode="auto">
            <a:xfrm>
              <a:off x="4330" y="1896"/>
              <a:ext cx="672" cy="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spcBef>
                  <a:spcPct val="50000"/>
                </a:spcBef>
              </a:pPr>
              <a:r>
                <a:rPr lang="zh-CN" altLang="en-US" sz="1400" dirty="0">
                  <a:solidFill>
                    <a:prstClr val="black"/>
                  </a:solidFill>
                </a:rPr>
                <a:t>输出</a:t>
              </a:r>
              <a:r>
                <a:rPr lang="zh-CN" altLang="en-US" sz="1400" dirty="0">
                  <a:solidFill>
                    <a:prstClr val="black"/>
                  </a:solidFill>
                </a:rPr>
                <a:t>端</a:t>
              </a:r>
              <a:r>
                <a:rPr lang="zh-CN" altLang="en-US" sz="1400" dirty="0">
                  <a:solidFill>
                    <a:prstClr val="black"/>
                  </a:solidFill>
                </a:rPr>
                <a:t>口</a:t>
              </a:r>
              <a:endParaRPr lang="zh-CN" altLang="en-US" sz="1400" dirty="0">
                <a:solidFill>
                  <a:prstClr val="black"/>
                </a:solidFill>
              </a:endParaRPr>
            </a:p>
          </p:txBody>
        </p:sp>
        <p:sp>
          <p:nvSpPr>
            <p:cNvPr id="12" name="Text Box 12"/>
            <p:cNvSpPr txBox="1">
              <a:spLocks noChangeArrowheads="1"/>
            </p:cNvSpPr>
            <p:nvPr/>
          </p:nvSpPr>
          <p:spPr bwMode="auto">
            <a:xfrm>
              <a:off x="3600" y="2304"/>
              <a:ext cx="768" cy="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spcBef>
                  <a:spcPct val="50000"/>
                </a:spcBef>
              </a:pPr>
              <a:r>
                <a:rPr lang="zh-CN" altLang="en-US" sz="1400" dirty="0">
                  <a:solidFill>
                    <a:prstClr val="black"/>
                  </a:solidFill>
                </a:rPr>
                <a:t>输出/</a:t>
              </a:r>
              <a:r>
                <a:rPr lang="zh-CN" altLang="en-US" sz="1400" dirty="0">
                  <a:solidFill>
                    <a:prstClr val="black"/>
                  </a:solidFill>
                </a:rPr>
                <a:t>入端口</a:t>
              </a:r>
              <a:endParaRPr lang="zh-CN" altLang="en-US" sz="1400" dirty="0">
                <a:solidFill>
                  <a:prstClr val="black"/>
                </a:solidFill>
              </a:endParaRPr>
            </a:p>
          </p:txBody>
        </p:sp>
        <p:sp>
          <p:nvSpPr>
            <p:cNvPr id="13" name="Text Box 13"/>
            <p:cNvSpPr txBox="1">
              <a:spLocks noChangeArrowheads="1"/>
            </p:cNvSpPr>
            <p:nvPr/>
          </p:nvSpPr>
          <p:spPr bwMode="auto">
            <a:xfrm>
              <a:off x="4194" y="2640"/>
              <a:ext cx="480" cy="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spcBef>
                  <a:spcPct val="50000"/>
                </a:spcBef>
              </a:pPr>
              <a:r>
                <a:rPr lang="en-US" altLang="zh-CN" dirty="0">
                  <a:solidFill>
                    <a:prstClr val="black"/>
                  </a:solidFill>
                </a:rPr>
                <a:t>wire</a:t>
              </a:r>
              <a:endParaRPr lang="en-US" altLang="zh-CN" dirty="0">
                <a:solidFill>
                  <a:prstClr val="black"/>
                </a:solidFill>
              </a:endParaRPr>
            </a:p>
          </p:txBody>
        </p:sp>
        <p:sp>
          <p:nvSpPr>
            <p:cNvPr id="14" name="Text Box 14"/>
            <p:cNvSpPr txBox="1">
              <a:spLocks noChangeArrowheads="1"/>
            </p:cNvSpPr>
            <p:nvPr/>
          </p:nvSpPr>
          <p:spPr bwMode="auto">
            <a:xfrm>
              <a:off x="3604" y="1715"/>
              <a:ext cx="432" cy="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spcBef>
                  <a:spcPct val="50000"/>
                </a:spcBef>
              </a:pPr>
              <a:r>
                <a:rPr lang="en-US" altLang="zh-CN" dirty="0">
                  <a:solidFill>
                    <a:prstClr val="black"/>
                  </a:solidFill>
                </a:rPr>
                <a:t>wire</a:t>
              </a:r>
              <a:endParaRPr lang="en-US" altLang="zh-CN" dirty="0">
                <a:solidFill>
                  <a:prstClr val="black"/>
                </a:solidFill>
              </a:endParaRPr>
            </a:p>
          </p:txBody>
        </p:sp>
        <p:sp>
          <p:nvSpPr>
            <p:cNvPr id="15" name="Text Box 15"/>
            <p:cNvSpPr txBox="1">
              <a:spLocks noChangeArrowheads="1"/>
            </p:cNvSpPr>
            <p:nvPr/>
          </p:nvSpPr>
          <p:spPr bwMode="auto">
            <a:xfrm>
              <a:off x="2832" y="1872"/>
              <a:ext cx="816" cy="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spcBef>
                  <a:spcPct val="50000"/>
                </a:spcBef>
              </a:pPr>
              <a:r>
                <a:rPr lang="en-US" altLang="zh-CN" dirty="0">
                  <a:solidFill>
                    <a:prstClr val="black"/>
                  </a:solidFill>
                </a:rPr>
                <a:t>wire/</a:t>
              </a:r>
              <a:r>
                <a:rPr lang="en-US" altLang="zh-CN" dirty="0" err="1">
                  <a:solidFill>
                    <a:prstClr val="black"/>
                  </a:solidFill>
                </a:rPr>
                <a:t>reg</a:t>
              </a:r>
              <a:endParaRPr lang="en-US" altLang="zh-CN" dirty="0">
                <a:solidFill>
                  <a:prstClr val="black"/>
                </a:solidFill>
              </a:endParaRPr>
            </a:p>
          </p:txBody>
        </p:sp>
        <p:sp>
          <p:nvSpPr>
            <p:cNvPr id="16" name="Text Box 16"/>
            <p:cNvSpPr txBox="1">
              <a:spLocks noChangeArrowheads="1"/>
            </p:cNvSpPr>
            <p:nvPr/>
          </p:nvSpPr>
          <p:spPr bwMode="auto">
            <a:xfrm>
              <a:off x="4992" y="2016"/>
              <a:ext cx="427" cy="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spcBef>
                  <a:spcPct val="50000"/>
                </a:spcBef>
              </a:pPr>
              <a:r>
                <a:rPr lang="en-US" altLang="zh-CN" dirty="0">
                  <a:solidFill>
                    <a:prstClr val="black"/>
                  </a:solidFill>
                </a:rPr>
                <a:t>wire</a:t>
              </a:r>
              <a:endParaRPr lang="en-US" altLang="zh-CN" dirty="0">
                <a:solidFill>
                  <a:prstClr val="black"/>
                </a:solidFill>
              </a:endParaRPr>
            </a:p>
          </p:txBody>
        </p:sp>
        <p:sp>
          <p:nvSpPr>
            <p:cNvPr id="17" name="Text Box 17"/>
            <p:cNvSpPr txBox="1">
              <a:spLocks noChangeArrowheads="1"/>
            </p:cNvSpPr>
            <p:nvPr/>
          </p:nvSpPr>
          <p:spPr bwMode="auto">
            <a:xfrm>
              <a:off x="4288" y="1715"/>
              <a:ext cx="768" cy="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spcBef>
                  <a:spcPct val="50000"/>
                </a:spcBef>
              </a:pPr>
              <a:r>
                <a:rPr lang="en-US" altLang="zh-CN" dirty="0">
                  <a:solidFill>
                    <a:prstClr val="black"/>
                  </a:solidFill>
                </a:rPr>
                <a:t>wire/</a:t>
              </a:r>
              <a:r>
                <a:rPr lang="en-US" altLang="zh-CN" dirty="0" err="1">
                  <a:solidFill>
                    <a:prstClr val="black"/>
                  </a:solidFill>
                </a:rPr>
                <a:t>reg</a:t>
              </a:r>
              <a:endParaRPr lang="en-US" altLang="zh-CN" dirty="0">
                <a:solidFill>
                  <a:prstClr val="black"/>
                </a:solidFill>
              </a:endParaRPr>
            </a:p>
          </p:txBody>
        </p:sp>
        <p:sp>
          <p:nvSpPr>
            <p:cNvPr id="18" name="Text Box 18"/>
            <p:cNvSpPr txBox="1">
              <a:spLocks noChangeArrowheads="1"/>
            </p:cNvSpPr>
            <p:nvPr/>
          </p:nvSpPr>
          <p:spPr bwMode="auto">
            <a:xfrm>
              <a:off x="4173" y="2112"/>
              <a:ext cx="384" cy="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spcBef>
                  <a:spcPct val="50000"/>
                </a:spcBef>
              </a:pPr>
              <a:r>
                <a:rPr lang="en-US" altLang="zh-CN" dirty="0">
                  <a:solidFill>
                    <a:prstClr val="black"/>
                  </a:solidFill>
                </a:rPr>
                <a:t>wire</a:t>
              </a:r>
              <a:endParaRPr lang="en-US" altLang="zh-CN" dirty="0">
                <a:solidFill>
                  <a:prstClr val="black"/>
                </a:solidFill>
              </a:endParaRPr>
            </a:p>
          </p:txBody>
        </p:sp>
      </p:grpSp>
    </p:spTree>
    <p:extLst>
      <p:ext uri="{BB962C8B-B14F-4D97-AF65-F5344CB8AC3E}">
        <p14:creationId xmlns:p14="http://schemas.microsoft.com/office/powerpoint/2010/main" val="3902756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Verilog HDL</a:t>
            </a:r>
            <a:r>
              <a:rPr lang="zh-CN" altLang="en-US" dirty="0">
                <a:latin typeface="Times New Roman" panose="02020603050405020304" pitchFamily="18" charset="0"/>
                <a:cs typeface="Times New Roman" panose="02020603050405020304" pitchFamily="18" charset="0"/>
              </a:rPr>
              <a:t>语法</a:t>
            </a:r>
          </a:p>
        </p:txBody>
      </p:sp>
      <p:sp>
        <p:nvSpPr>
          <p:cNvPr id="3" name="内容占位符 2"/>
          <p:cNvSpPr>
            <a:spLocks noGrp="1"/>
          </p:cNvSpPr>
          <p:nvPr>
            <p:ph idx="1"/>
          </p:nvPr>
        </p:nvSpPr>
        <p:spPr/>
        <p:txBody>
          <a:bodyPr>
            <a:normAutofit/>
          </a:bodyPr>
          <a:lstStyle/>
          <a:p>
            <a:pPr>
              <a:lnSpc>
                <a:spcPct val="100000"/>
              </a:lnSpc>
              <a:spcAft>
                <a:spcPts val="600"/>
              </a:spcAft>
            </a:pP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模块的结构</a:t>
            </a:r>
            <a:endParaRPr lang="en-US" altLang="zh-CN"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标识符和数据类型</a:t>
            </a:r>
            <a:endParaRPr lang="en-US" altLang="zh-CN"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b="1" dirty="0">
                <a:solidFill>
                  <a:schemeClr val="accent2">
                    <a:lumMod val="75000"/>
                  </a:schemeClr>
                </a:solidFill>
                <a:latin typeface="Times New Roman" panose="02020603050405020304" pitchFamily="18" charset="0"/>
                <a:cs typeface="Times New Roman" panose="02020603050405020304" pitchFamily="18" charset="0"/>
              </a:rPr>
              <a:t>运算符及表达式</a:t>
            </a:r>
            <a:endParaRPr lang="en-US" altLang="zh-CN" b="1" dirty="0">
              <a:solidFill>
                <a:schemeClr val="accent2">
                  <a:lumMod val="75000"/>
                </a:schemeClr>
              </a:solidFill>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dirty="0">
                <a:latin typeface="Times New Roman" panose="02020603050405020304" pitchFamily="18" charset="0"/>
                <a:cs typeface="Times New Roman" panose="02020603050405020304" pitchFamily="18" charset="0"/>
              </a:rPr>
              <a:t>赋值语句和块语句</a:t>
            </a:r>
            <a:endParaRPr lang="en-US" altLang="zh-CN" dirty="0">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dirty="0">
                <a:latin typeface="Times New Roman" panose="02020603050405020304" pitchFamily="18" charset="0"/>
                <a:cs typeface="Times New Roman" panose="02020603050405020304" pitchFamily="18" charset="0"/>
              </a:rPr>
              <a:t>条件语句和循环语句</a:t>
            </a:r>
            <a:endParaRPr lang="en-US" altLang="zh-CN" dirty="0">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dirty="0">
                <a:latin typeface="Times New Roman" panose="02020603050405020304" pitchFamily="18" charset="0"/>
                <a:cs typeface="Times New Roman" panose="02020603050405020304" pitchFamily="18" charset="0"/>
              </a:rPr>
              <a:t>模块的调用</a:t>
            </a:r>
            <a:endParaRPr lang="en-US" altLang="zh-CN" dirty="0">
              <a:latin typeface="Times New Roman" panose="02020603050405020304" pitchFamily="18" charset="0"/>
              <a:cs typeface="Times New Roman" panose="02020603050405020304" pitchFamily="18" charset="0"/>
            </a:endParaRPr>
          </a:p>
          <a:p>
            <a:pPr>
              <a:lnSpc>
                <a:spcPct val="100000"/>
              </a:lnSpc>
              <a:spcAft>
                <a:spcPts val="600"/>
              </a:spcAft>
            </a:pPr>
            <a:r>
              <a:rPr lang="zh-CN" altLang="en-US" dirty="0">
                <a:latin typeface="Times New Roman" panose="02020603050405020304" pitchFamily="18" charset="0"/>
                <a:cs typeface="Times New Roman" panose="02020603050405020304" pitchFamily="18" charset="0"/>
              </a:rPr>
              <a:t>模块的测试</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41</a:t>
            </a:fld>
            <a:endParaRPr lang="zh-CN" altLang="en-US">
              <a:solidFill>
                <a:prstClr val="black">
                  <a:tint val="75000"/>
                </a:prstClr>
              </a:solidFill>
            </a:endParaRPr>
          </a:p>
        </p:txBody>
      </p:sp>
    </p:spTree>
    <p:extLst>
      <p:ext uri="{BB962C8B-B14F-4D97-AF65-F5344CB8AC3E}">
        <p14:creationId xmlns:p14="http://schemas.microsoft.com/office/powerpoint/2010/main" val="34966955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4400" dirty="0">
                <a:latin typeface="Times New Roman" panose="02020603050405020304" pitchFamily="18" charset="0"/>
                <a:ea typeface="+mj-ea"/>
                <a:cs typeface="Times New Roman" panose="02020603050405020304" pitchFamily="18" charset="0"/>
              </a:rPr>
              <a:t>运算符</a:t>
            </a:r>
            <a:endParaRPr lang="zh-CN" altLang="en-US" dirty="0">
              <a:latin typeface="Times New Roman" panose="02020603050405020304" pitchFamily="18" charset="0"/>
              <a:cs typeface="Times New Roman" panose="02020603050405020304" pitchFamily="18" charset="0"/>
            </a:endParaRPr>
          </a:p>
        </p:txBody>
      </p:sp>
      <p:sp>
        <p:nvSpPr>
          <p:cNvPr id="935939" name="Rectangle 3"/>
          <p:cNvSpPr>
            <a:spLocks noGrp="1" noChangeArrowheads="1"/>
          </p:cNvSpPr>
          <p:nvPr>
            <p:ph idx="1"/>
          </p:nvPr>
        </p:nvSpPr>
        <p:spPr/>
        <p:txBody>
          <a:bodyPr>
            <a:normAutofit lnSpcReduction="10000"/>
          </a:bodyPr>
          <a:lstStyle/>
          <a:p>
            <a:pPr>
              <a:lnSpc>
                <a:spcPct val="100000"/>
              </a:lnSpc>
              <a:spcBef>
                <a:spcPts val="600"/>
              </a:spcBef>
            </a:pPr>
            <a:r>
              <a:rPr lang="zh-CN" altLang="en-US" sz="2800" dirty="0">
                <a:latin typeface="Times New Roman" panose="02020603050405020304" pitchFamily="18" charset="0"/>
                <a:cs typeface="Times New Roman" panose="02020603050405020304" pitchFamily="18" charset="0"/>
              </a:rPr>
              <a:t>按功能分为以下几类：</a:t>
            </a:r>
            <a:endParaRPr lang="en-US" altLang="zh-CN" sz="2800" dirty="0">
              <a:latin typeface="Times New Roman" panose="02020603050405020304" pitchFamily="18" charset="0"/>
              <a:cs typeface="Times New Roman" panose="02020603050405020304" pitchFamily="18" charset="0"/>
            </a:endParaRPr>
          </a:p>
          <a:p>
            <a:pPr marL="914400" lvl="1" indent="-457200">
              <a:lnSpc>
                <a:spcPct val="100000"/>
              </a:lnSpc>
              <a:spcBef>
                <a:spcPts val="600"/>
              </a:spcBef>
              <a:buFont typeface="+mj-ea"/>
              <a:buAutoNum type="circleNumDbPlain"/>
            </a:pPr>
            <a:r>
              <a:rPr lang="zh-CN" altLang="en-US" sz="2400" dirty="0">
                <a:latin typeface="Times New Roman" panose="02020603050405020304" pitchFamily="18" charset="0"/>
                <a:cs typeface="Times New Roman" panose="02020603050405020304" pitchFamily="18" charset="0"/>
              </a:rPr>
              <a:t>算术运算符</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p>
          <a:p>
            <a:pPr marL="914400" lvl="1" indent="-457200">
              <a:lnSpc>
                <a:spcPct val="100000"/>
              </a:lnSpc>
              <a:spcBef>
                <a:spcPts val="600"/>
              </a:spcBef>
              <a:buFont typeface="+mj-ea"/>
              <a:buAutoNum type="circleNumDbPlain"/>
            </a:pPr>
            <a:r>
              <a:rPr lang="zh-CN" altLang="en-US" sz="2400" dirty="0">
                <a:latin typeface="Times New Roman" panose="02020603050405020304" pitchFamily="18" charset="0"/>
                <a:cs typeface="Times New Roman" panose="02020603050405020304" pitchFamily="18" charset="0"/>
              </a:rPr>
              <a:t>逻辑运算符： </a:t>
            </a:r>
            <a:r>
              <a:rPr lang="en-US" altLang="zh-CN" sz="2400" dirty="0">
                <a:latin typeface="Times New Roman" panose="02020603050405020304" pitchFamily="18" charset="0"/>
                <a:cs typeface="Times New Roman" panose="02020603050405020304" pitchFamily="18" charset="0"/>
              </a:rPr>
              <a:t>&amp;&amp;</a:t>
            </a:r>
            <a:r>
              <a:rPr lang="zh-CN" altLang="en-US" sz="2400"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p>
          <a:p>
            <a:pPr marL="914400" lvl="1" indent="-457200">
              <a:lnSpc>
                <a:spcPct val="100000"/>
              </a:lnSpc>
              <a:spcBef>
                <a:spcPts val="600"/>
              </a:spcBef>
              <a:buFont typeface="+mj-ea"/>
              <a:buAutoNum type="circleNumDbPlain"/>
            </a:pPr>
            <a:r>
              <a:rPr lang="zh-CN" altLang="en-US" sz="2400" dirty="0">
                <a:latin typeface="Times New Roman" panose="02020603050405020304" pitchFamily="18" charset="0"/>
                <a:cs typeface="Times New Roman" panose="02020603050405020304" pitchFamily="18" charset="0"/>
              </a:rPr>
              <a:t>位运算符： </a:t>
            </a:r>
            <a:r>
              <a:rPr lang="en-US" altLang="zh-CN" sz="2400" dirty="0">
                <a:latin typeface="Times New Roman" panose="02020603050405020304" pitchFamily="18" charset="0"/>
                <a:cs typeface="Times New Roman" panose="02020603050405020304" pitchFamily="18" charset="0"/>
              </a:rPr>
              <a:t>~, | , ^ ,&amp; ,^~</a:t>
            </a:r>
          </a:p>
          <a:p>
            <a:pPr marL="914400" lvl="1" indent="-457200">
              <a:lnSpc>
                <a:spcPct val="100000"/>
              </a:lnSpc>
              <a:spcBef>
                <a:spcPts val="600"/>
              </a:spcBef>
              <a:buFont typeface="+mj-ea"/>
              <a:buAutoNum type="circleNumDbPlain"/>
            </a:pPr>
            <a:r>
              <a:rPr lang="zh-CN" altLang="en-US" sz="2400" dirty="0">
                <a:latin typeface="Times New Roman" panose="02020603050405020304" pitchFamily="18" charset="0"/>
                <a:cs typeface="Times New Roman" panose="02020603050405020304" pitchFamily="18" charset="0"/>
              </a:rPr>
              <a:t>赋值运算符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&lt;=  </a:t>
            </a:r>
          </a:p>
          <a:p>
            <a:pPr marL="914400" lvl="1" indent="-457200">
              <a:lnSpc>
                <a:spcPct val="100000"/>
              </a:lnSpc>
              <a:spcBef>
                <a:spcPts val="600"/>
              </a:spcBef>
              <a:buFont typeface="+mj-ea"/>
              <a:buAutoNum type="circleNumDbPlain"/>
            </a:pPr>
            <a:r>
              <a:rPr lang="zh-CN" altLang="en-US" sz="2400" dirty="0">
                <a:latin typeface="Times New Roman" panose="02020603050405020304" pitchFamily="18" charset="0"/>
                <a:cs typeface="Times New Roman" panose="02020603050405020304" pitchFamily="18" charset="0"/>
              </a:rPr>
              <a:t>关系运算符：</a:t>
            </a:r>
            <a:r>
              <a:rPr lang="en-US" altLang="zh-CN" sz="2400" dirty="0">
                <a:latin typeface="Times New Roman" panose="02020603050405020304" pitchFamily="18" charset="0"/>
                <a:cs typeface="Times New Roman" panose="02020603050405020304" pitchFamily="18" charset="0"/>
              </a:rPr>
              <a:t>&gt;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&lt;</a:t>
            </a:r>
            <a:r>
              <a:rPr lang="zh-CN" altLang="en-US" sz="2400"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&gt;=</a:t>
            </a:r>
            <a:r>
              <a:rPr lang="zh-CN" altLang="en-US" sz="2400"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&lt;=</a:t>
            </a:r>
          </a:p>
          <a:p>
            <a:pPr marL="914400" lvl="1" indent="-457200">
              <a:lnSpc>
                <a:spcPct val="100000"/>
              </a:lnSpc>
              <a:spcBef>
                <a:spcPts val="600"/>
              </a:spcBef>
              <a:buFont typeface="+mj-ea"/>
              <a:buAutoNum type="circleNumDbPlain"/>
            </a:pPr>
            <a:r>
              <a:rPr lang="zh-CN" altLang="en-US" sz="2400" dirty="0">
                <a:latin typeface="Times New Roman" panose="02020603050405020304" pitchFamily="18" charset="0"/>
                <a:cs typeface="Times New Roman" panose="02020603050405020304" pitchFamily="18" charset="0"/>
              </a:rPr>
              <a:t>条件运算符： ？：</a:t>
            </a:r>
            <a:endParaRPr lang="en-US" altLang="zh-CN" sz="2400" dirty="0">
              <a:latin typeface="Times New Roman" panose="02020603050405020304" pitchFamily="18" charset="0"/>
              <a:cs typeface="Times New Roman" panose="02020603050405020304" pitchFamily="18" charset="0"/>
            </a:endParaRPr>
          </a:p>
          <a:p>
            <a:pPr marL="914400" lvl="1" indent="-457200">
              <a:lnSpc>
                <a:spcPct val="100000"/>
              </a:lnSpc>
              <a:spcBef>
                <a:spcPts val="600"/>
              </a:spcBef>
              <a:buFont typeface="+mj-ea"/>
              <a:buAutoNum type="circleNumDbPlain"/>
            </a:pPr>
            <a:r>
              <a:rPr lang="zh-CN" altLang="en-US" sz="2400" dirty="0">
                <a:latin typeface="Times New Roman" panose="02020603050405020304" pitchFamily="18" charset="0"/>
                <a:cs typeface="Times New Roman" panose="02020603050405020304" pitchFamily="18" charset="0"/>
              </a:rPr>
              <a:t>移位运算符： </a:t>
            </a:r>
            <a:r>
              <a:rPr lang="en-US" altLang="zh-CN" sz="2400" dirty="0">
                <a:latin typeface="Times New Roman" panose="02020603050405020304" pitchFamily="18" charset="0"/>
                <a:cs typeface="Times New Roman" panose="02020603050405020304" pitchFamily="18" charset="0"/>
              </a:rPr>
              <a:t>&lt;&lt; ,&gt;&gt;</a:t>
            </a:r>
          </a:p>
          <a:p>
            <a:pPr marL="914400" lvl="1" indent="-457200">
              <a:lnSpc>
                <a:spcPct val="100000"/>
              </a:lnSpc>
              <a:spcBef>
                <a:spcPts val="600"/>
              </a:spcBef>
              <a:buFont typeface="+mj-ea"/>
              <a:buAutoNum type="circleNumDbPlain"/>
            </a:pPr>
            <a:r>
              <a:rPr lang="zh-CN" altLang="en-US" sz="2400" dirty="0">
                <a:latin typeface="Times New Roman" panose="02020603050405020304" pitchFamily="18" charset="0"/>
                <a:cs typeface="Times New Roman" panose="02020603050405020304" pitchFamily="18" charset="0"/>
              </a:rPr>
              <a:t>拼接运算符 ：</a:t>
            </a:r>
            <a:r>
              <a:rPr lang="en-US" altLang="zh-CN" sz="2400" dirty="0">
                <a:latin typeface="Times New Roman" panose="02020603050405020304" pitchFamily="18" charset="0"/>
                <a:cs typeface="Times New Roman" panose="02020603050405020304" pitchFamily="18" charset="0"/>
              </a:rPr>
              <a:t>{}</a:t>
            </a:r>
          </a:p>
          <a:p>
            <a:pPr marL="914400" lvl="1" indent="-457200">
              <a:lnSpc>
                <a:spcPct val="100000"/>
              </a:lnSpc>
              <a:spcBef>
                <a:spcPts val="600"/>
              </a:spcBef>
              <a:buFont typeface="+mj-ea"/>
              <a:buAutoNum type="circleNumDbPlain"/>
            </a:pPr>
            <a:r>
              <a:rPr lang="zh-CN" altLang="en-US" sz="2400" dirty="0">
                <a:latin typeface="Times New Roman" panose="02020603050405020304" pitchFamily="18" charset="0"/>
                <a:cs typeface="Times New Roman" panose="02020603050405020304" pitchFamily="18" charset="0"/>
              </a:rPr>
              <a:t>等式运算符：</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p>
          <a:p>
            <a:pPr marL="914400" lvl="1" indent="-457200">
              <a:lnSpc>
                <a:spcPct val="100000"/>
              </a:lnSpc>
              <a:spcBef>
                <a:spcPts val="600"/>
              </a:spcBef>
              <a:buFont typeface="+mj-ea"/>
              <a:buAutoNum type="circleNumDbPlain"/>
            </a:pPr>
            <a:r>
              <a:rPr lang="zh-CN" altLang="en-US" sz="2400" dirty="0">
                <a:latin typeface="Times New Roman" panose="02020603050405020304" pitchFamily="18" charset="0"/>
                <a:cs typeface="Times New Roman" panose="02020603050405020304" pitchFamily="18" charset="0"/>
              </a:rPr>
              <a:t>其他</a:t>
            </a:r>
            <a:endParaRPr lang="en-US" altLang="zh-CN" sz="2400" dirty="0">
              <a:latin typeface="Times New Roman" panose="02020603050405020304" pitchFamily="18" charset="0"/>
              <a:cs typeface="Times New Roman" panose="02020603050405020304" pitchFamily="18" charset="0"/>
            </a:endParaRPr>
          </a:p>
          <a:p>
            <a:pPr lvl="1">
              <a:lnSpc>
                <a:spcPct val="90000"/>
              </a:lnSpc>
            </a:pPr>
            <a:endParaRPr lang="en-US" altLang="zh-CN" sz="2400" dirty="0">
              <a:latin typeface="Times New Roman" panose="02020603050405020304" pitchFamily="18" charset="0"/>
              <a:cs typeface="Times New Roman" panose="02020603050405020304" pitchFamily="18" charset="0"/>
            </a:endParaRPr>
          </a:p>
          <a:p>
            <a:pPr lvl="1">
              <a:lnSpc>
                <a:spcPct val="90000"/>
              </a:lnSpc>
            </a:pPr>
            <a:endParaRPr lang="en-US" altLang="zh-CN" sz="2400" dirty="0">
              <a:latin typeface="Times New Roman" panose="02020603050405020304" pitchFamily="18" charset="0"/>
              <a:cs typeface="Times New Roman" panose="02020603050405020304" pitchFamily="18" charset="0"/>
            </a:endParaRPr>
          </a:p>
          <a:p>
            <a:pPr lvl="1">
              <a:lnSpc>
                <a:spcPct val="90000"/>
              </a:lnSpc>
            </a:pPr>
            <a:endParaRPr lang="en-US" altLang="zh-CN" sz="2400" dirty="0">
              <a:latin typeface="Times New Roman" panose="02020603050405020304" pitchFamily="18" charset="0"/>
              <a:cs typeface="Times New Roman" panose="02020603050405020304" pitchFamily="18" charset="0"/>
            </a:endParaRPr>
          </a:p>
          <a:p>
            <a:pPr lvl="1">
              <a:lnSpc>
                <a:spcPct val="90000"/>
              </a:lnSpc>
            </a:pPr>
            <a:endParaRPr lang="en-US" altLang="zh-CN" sz="2400" dirty="0">
              <a:latin typeface="Times New Roman" panose="02020603050405020304" pitchFamily="18" charset="0"/>
              <a:cs typeface="Times New Roman" panose="02020603050405020304" pitchFamily="18" charset="0"/>
            </a:endParaRPr>
          </a:p>
          <a:p>
            <a:pPr lvl="1">
              <a:lnSpc>
                <a:spcPct val="90000"/>
              </a:lnSpc>
            </a:pPr>
            <a:endParaRPr lang="en-US" altLang="zh-CN" sz="2400" dirty="0">
              <a:latin typeface="Times New Roman" panose="02020603050405020304" pitchFamily="18" charset="0"/>
              <a:cs typeface="Times New Roman" panose="02020603050405020304" pitchFamily="18" charset="0"/>
            </a:endParaRPr>
          </a:p>
          <a:p>
            <a:pPr lvl="1">
              <a:lnSpc>
                <a:spcPct val="90000"/>
              </a:lnSpc>
            </a:pPr>
            <a:endParaRPr lang="en-US" altLang="zh-CN" sz="2400" dirty="0">
              <a:latin typeface="Times New Roman" panose="02020603050405020304" pitchFamily="18" charset="0"/>
              <a:cs typeface="Times New Roman" panose="02020603050405020304" pitchFamily="18" charset="0"/>
            </a:endParaRPr>
          </a:p>
          <a:p>
            <a:pPr lvl="1">
              <a:lnSpc>
                <a:spcPct val="90000"/>
              </a:lnSpc>
            </a:pPr>
            <a:endParaRPr lang="en-US" altLang="zh-CN" sz="2400" dirty="0">
              <a:latin typeface="Times New Roman" panose="02020603050405020304" pitchFamily="18" charset="0"/>
              <a:cs typeface="Times New Roman" panose="02020603050405020304" pitchFamily="18" charset="0"/>
            </a:endParaRPr>
          </a:p>
          <a:p>
            <a:pPr>
              <a:buNone/>
            </a:pPr>
            <a:endParaRPr lang="en-US" altLang="zh-CN" sz="24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42</a:t>
            </a:fld>
            <a:endParaRPr lang="zh-CN" altLang="en-US">
              <a:solidFill>
                <a:prstClr val="black">
                  <a:tint val="75000"/>
                </a:prstClr>
              </a:solidFill>
            </a:endParaRPr>
          </a:p>
        </p:txBody>
      </p:sp>
    </p:spTree>
    <p:extLst>
      <p:ext uri="{BB962C8B-B14F-4D97-AF65-F5344CB8AC3E}">
        <p14:creationId xmlns:p14="http://schemas.microsoft.com/office/powerpoint/2010/main" val="83255710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4400" dirty="0">
                <a:latin typeface="Times New Roman" panose="02020603050405020304" pitchFamily="18" charset="0"/>
                <a:ea typeface="+mj-ea"/>
                <a:cs typeface="Times New Roman" panose="02020603050405020304" pitchFamily="18" charset="0"/>
              </a:rPr>
              <a:t>运算符</a:t>
            </a:r>
            <a:endParaRPr lang="zh-CN" altLang="en-US" dirty="0">
              <a:latin typeface="Times New Roman" panose="02020603050405020304" pitchFamily="18" charset="0"/>
              <a:cs typeface="Times New Roman" panose="02020603050405020304" pitchFamily="18" charset="0"/>
            </a:endParaRPr>
          </a:p>
        </p:txBody>
      </p:sp>
      <p:sp>
        <p:nvSpPr>
          <p:cNvPr id="935939" name="Rectangle 3"/>
          <p:cNvSpPr>
            <a:spLocks noGrp="1" noChangeArrowheads="1"/>
          </p:cNvSpPr>
          <p:nvPr>
            <p:ph idx="1"/>
          </p:nvPr>
        </p:nvSpPr>
        <p:spPr/>
        <p:txBody>
          <a:bodyPr>
            <a:noAutofit/>
          </a:bodyPr>
          <a:lstStyle/>
          <a:p>
            <a:pPr>
              <a:lnSpc>
                <a:spcPct val="100000"/>
              </a:lnSpc>
              <a:spcAft>
                <a:spcPts val="0"/>
              </a:spcAft>
            </a:pPr>
            <a:r>
              <a:rPr lang="zh-CN" altLang="en-US" dirty="0">
                <a:latin typeface="Times New Roman" panose="02020603050405020304" pitchFamily="18" charset="0"/>
                <a:cs typeface="Times New Roman" panose="02020603050405020304" pitchFamily="18" charset="0"/>
              </a:rPr>
              <a:t>算术运算符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p>
          <a:p>
            <a:pPr lvl="1">
              <a:lnSpc>
                <a:spcPct val="100000"/>
              </a:lnSpc>
              <a:spcBef>
                <a:spcPts val="1200"/>
              </a:spcBef>
              <a:spcAft>
                <a:spcPts val="0"/>
              </a:spcAft>
            </a:pPr>
            <a:r>
              <a:rPr lang="zh-CN" altLang="en-US" sz="2000" dirty="0">
                <a:latin typeface="Times New Roman" panose="02020603050405020304" pitchFamily="18" charset="0"/>
                <a:cs typeface="Times New Roman" panose="02020603050405020304" pitchFamily="18" charset="0"/>
              </a:rPr>
              <a:t>在进行整数的除法运算时，结果要略去小数部分，只取整数部分；而进行取模运算时（</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，亦称作求余运算符）结果的符号位采用模运算符中第一个操作数的符号。</a:t>
            </a:r>
            <a:endParaRPr lang="en-US" altLang="zh-CN" sz="2000" dirty="0">
              <a:latin typeface="Times New Roman" panose="02020603050405020304" pitchFamily="18" charset="0"/>
              <a:cs typeface="Times New Roman" panose="02020603050405020304" pitchFamily="18" charset="0"/>
            </a:endParaRPr>
          </a:p>
          <a:p>
            <a:pPr lvl="1">
              <a:lnSpc>
                <a:spcPct val="100000"/>
              </a:lnSpc>
              <a:spcBef>
                <a:spcPts val="1200"/>
              </a:spcBef>
              <a:spcAft>
                <a:spcPts val="0"/>
              </a:spcAft>
            </a:pPr>
            <a:r>
              <a:rPr lang="zh-CN" altLang="en-US" sz="2000" dirty="0">
                <a:latin typeface="Times New Roman" panose="02020603050405020304" pitchFamily="18" charset="0"/>
                <a:cs typeface="Times New Roman" panose="02020603050405020304" pitchFamily="18" charset="0"/>
              </a:rPr>
              <a:t>在进行算术运算时，如果某一个操作数有不确定的值</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，则整个结果也为不确定值</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nSpc>
                <a:spcPct val="100000"/>
              </a:lnSpc>
              <a:spcAft>
                <a:spcPts val="0"/>
              </a:spcAft>
            </a:pPr>
            <a:r>
              <a:rPr lang="zh-CN" altLang="en-US" dirty="0">
                <a:latin typeface="Times New Roman" panose="02020603050405020304" pitchFamily="18" charset="0"/>
                <a:cs typeface="Times New Roman" panose="02020603050405020304" pitchFamily="18" charset="0"/>
              </a:rPr>
              <a:t>逻辑运算符： </a:t>
            </a:r>
            <a:r>
              <a:rPr lang="en-US" altLang="zh-CN" dirty="0">
                <a:latin typeface="Times New Roman" panose="02020603050405020304" pitchFamily="18" charset="0"/>
                <a:cs typeface="Times New Roman" panose="02020603050405020304" pitchFamily="18" charset="0"/>
              </a:rPr>
              <a:t>&amp;&amp;</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p>
          <a:p>
            <a:pPr lvl="1">
              <a:lnSpc>
                <a:spcPct val="100000"/>
              </a:lnSpc>
              <a:spcBef>
                <a:spcPts val="1200"/>
              </a:spcBef>
              <a:spcAft>
                <a:spcPts val="0"/>
              </a:spcAft>
            </a:pPr>
            <a:r>
              <a:rPr lang="zh-CN" altLang="en-US" sz="2000" dirty="0">
                <a:latin typeface="Times New Roman" panose="02020603050405020304" pitchFamily="18" charset="0"/>
                <a:cs typeface="Times New Roman" panose="02020603050405020304" pitchFamily="18" charset="0"/>
              </a:rPr>
              <a:t>其中</a:t>
            </a:r>
            <a:r>
              <a:rPr lang="en-US" altLang="zh-CN" sz="2000" dirty="0">
                <a:latin typeface="Times New Roman" panose="02020603050405020304" pitchFamily="18" charset="0"/>
                <a:cs typeface="Times New Roman" panose="02020603050405020304" pitchFamily="18" charset="0"/>
              </a:rPr>
              <a:t>&amp;&amp;</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是双目运算符，其优先级别低于关系运算符，而 ！高于算术运算符。</a:t>
            </a:r>
            <a:endParaRPr lang="en-US" altLang="zh-CN" sz="2000" dirty="0">
              <a:latin typeface="Times New Roman" panose="02020603050405020304" pitchFamily="18" charset="0"/>
              <a:cs typeface="Times New Roman" panose="02020603050405020304" pitchFamily="18" charset="0"/>
            </a:endParaRPr>
          </a:p>
          <a:p>
            <a:pPr>
              <a:lnSpc>
                <a:spcPct val="100000"/>
              </a:lnSpc>
              <a:spcAft>
                <a:spcPts val="0"/>
              </a:spcAft>
            </a:pPr>
            <a:r>
              <a:rPr lang="zh-CN" altLang="en-US" dirty="0">
                <a:latin typeface="Times New Roman" panose="02020603050405020304" pitchFamily="18" charset="0"/>
                <a:cs typeface="Times New Roman" panose="02020603050405020304" pitchFamily="18" charset="0"/>
              </a:rPr>
              <a:t>位运算符： </a:t>
            </a:r>
            <a:r>
              <a:rPr lang="en-US" altLang="zh-CN" dirty="0">
                <a:latin typeface="Times New Roman" panose="02020603050405020304" pitchFamily="18" charset="0"/>
                <a:cs typeface="Times New Roman" panose="02020603050405020304" pitchFamily="18" charset="0"/>
              </a:rPr>
              <a:t>~, | , ^ ,&amp; ,^~</a:t>
            </a:r>
          </a:p>
          <a:p>
            <a:pPr lvl="1">
              <a:lnSpc>
                <a:spcPct val="100000"/>
              </a:lnSpc>
              <a:spcBef>
                <a:spcPts val="1200"/>
              </a:spcBef>
              <a:spcAft>
                <a:spcPts val="0"/>
              </a:spcAft>
            </a:pPr>
            <a:r>
              <a:rPr lang="zh-CN" altLang="en-US" sz="2000" dirty="0">
                <a:latin typeface="Times New Roman" panose="02020603050405020304" pitchFamily="18" charset="0"/>
                <a:cs typeface="Times New Roman" panose="02020603050405020304" pitchFamily="18" charset="0"/>
              </a:rPr>
              <a:t>在不同长度的数据进行位运算时，系统会自动的将两个数右端对齐，位数少的操作数会在相应的高位补</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，一时的两个操作数按位进行操作。</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43</a:t>
            </a:fld>
            <a:endParaRPr lang="zh-CN" altLang="en-US">
              <a:solidFill>
                <a:prstClr val="black">
                  <a:tint val="75000"/>
                </a:prstClr>
              </a:solidFill>
            </a:endParaRPr>
          </a:p>
        </p:txBody>
      </p:sp>
    </p:spTree>
    <p:extLst>
      <p:ext uri="{BB962C8B-B14F-4D97-AF65-F5344CB8AC3E}">
        <p14:creationId xmlns:p14="http://schemas.microsoft.com/office/powerpoint/2010/main" val="41950190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4400" dirty="0">
                <a:latin typeface="Times New Roman" panose="02020603050405020304" pitchFamily="18" charset="0"/>
                <a:ea typeface="+mj-ea"/>
                <a:cs typeface="Times New Roman" panose="02020603050405020304" pitchFamily="18" charset="0"/>
              </a:rPr>
              <a:t>运算符</a:t>
            </a:r>
            <a:endParaRPr lang="zh-CN" altLang="en-US" dirty="0">
              <a:latin typeface="Times New Roman" panose="02020603050405020304" pitchFamily="18" charset="0"/>
              <a:cs typeface="Times New Roman" panose="02020603050405020304" pitchFamily="18" charset="0"/>
            </a:endParaRPr>
          </a:p>
        </p:txBody>
      </p:sp>
      <p:sp>
        <p:nvSpPr>
          <p:cNvPr id="935939" name="Rectangle 3"/>
          <p:cNvSpPr>
            <a:spLocks noGrp="1" noChangeArrowheads="1"/>
          </p:cNvSpPr>
          <p:nvPr>
            <p:ph idx="1"/>
          </p:nvPr>
        </p:nvSpPr>
        <p:spPr/>
        <p:txBody>
          <a:bodyPr>
            <a:noAutofit/>
          </a:bodyPr>
          <a:lstStyle/>
          <a:p>
            <a:r>
              <a:rPr lang="zh-CN" altLang="en-US" sz="3200" dirty="0">
                <a:latin typeface="Times New Roman" panose="02020603050405020304" pitchFamily="18" charset="0"/>
                <a:cs typeface="Times New Roman" panose="02020603050405020304" pitchFamily="18" charset="0"/>
              </a:rPr>
              <a:t>关系运算符：</a:t>
            </a:r>
            <a:r>
              <a:rPr lang="en-US" altLang="zh-CN" sz="3200" dirty="0">
                <a:latin typeface="Times New Roman" panose="02020603050405020304" pitchFamily="18" charset="0"/>
                <a:cs typeface="Times New Roman" panose="02020603050405020304" pitchFamily="18" charset="0"/>
              </a:rPr>
              <a:t>&gt; </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&lt;</a:t>
            </a:r>
            <a:r>
              <a:rPr lang="zh-CN" altLang="en-US" sz="3200" dirty="0">
                <a:latin typeface="Times New Roman" panose="02020603050405020304" pitchFamily="18" charset="0"/>
                <a:cs typeface="Times New Roman" panose="02020603050405020304" pitchFamily="18" charset="0"/>
              </a:rPr>
              <a:t> ， </a:t>
            </a:r>
            <a:r>
              <a:rPr lang="en-US" altLang="zh-CN" sz="3200" dirty="0">
                <a:latin typeface="Times New Roman" panose="02020603050405020304" pitchFamily="18" charset="0"/>
                <a:cs typeface="Times New Roman" panose="02020603050405020304" pitchFamily="18" charset="0"/>
              </a:rPr>
              <a:t>&gt;=</a:t>
            </a:r>
            <a:r>
              <a:rPr lang="zh-CN" altLang="en-US" sz="3200" dirty="0">
                <a:latin typeface="Times New Roman" panose="02020603050405020304" pitchFamily="18" charset="0"/>
                <a:cs typeface="Times New Roman" panose="02020603050405020304" pitchFamily="18" charset="0"/>
              </a:rPr>
              <a:t> ， </a:t>
            </a:r>
            <a:r>
              <a:rPr lang="en-US" altLang="zh-CN" sz="3200" dirty="0">
                <a:latin typeface="Times New Roman" panose="02020603050405020304" pitchFamily="18" charset="0"/>
                <a:cs typeface="Times New Roman" panose="02020603050405020304" pitchFamily="18" charset="0"/>
              </a:rPr>
              <a:t>&lt;=</a:t>
            </a:r>
          </a:p>
          <a:p>
            <a:pPr lvl="1"/>
            <a:r>
              <a:rPr lang="zh-CN" altLang="en-US" dirty="0">
                <a:latin typeface="Times New Roman" panose="02020603050405020304" pitchFamily="18" charset="0"/>
                <a:cs typeface="Times New Roman" panose="02020603050405020304" pitchFamily="18" charset="0"/>
              </a:rPr>
              <a:t>如果关系运算是假的，则返回值是</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，如果关系是真的，则返回值是</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关系运算符的优先级别低于算数运算符。如：</a:t>
            </a:r>
            <a:r>
              <a:rPr lang="en-US" altLang="zh-CN" dirty="0">
                <a:latin typeface="Times New Roman" panose="02020603050405020304" pitchFamily="18" charset="0"/>
                <a:cs typeface="Times New Roman" panose="02020603050405020304" pitchFamily="18" charset="0"/>
              </a:rPr>
              <a:t>a&lt;size-1</a:t>
            </a:r>
            <a:r>
              <a:rPr lang="zh-CN" altLang="en-US" dirty="0">
                <a:latin typeface="Times New Roman" panose="02020603050405020304" pitchFamily="18" charset="0"/>
                <a:cs typeface="Times New Roman" panose="02020603050405020304" pitchFamily="18" charset="0"/>
              </a:rPr>
              <a:t>等同于</a:t>
            </a:r>
            <a:r>
              <a:rPr lang="en-US" altLang="zh-CN" dirty="0">
                <a:latin typeface="Times New Roman" panose="02020603050405020304" pitchFamily="18" charset="0"/>
                <a:cs typeface="Times New Roman" panose="02020603050405020304" pitchFamily="18" charset="0"/>
              </a:rPr>
              <a:t>a&lt;(size-1)</a:t>
            </a:r>
          </a:p>
          <a:p>
            <a:pPr lvl="1"/>
            <a:r>
              <a:rPr lang="zh-CN" altLang="en-US" dirty="0">
                <a:latin typeface="Times New Roman" panose="02020603050405020304" pitchFamily="18" charset="0"/>
                <a:cs typeface="Times New Roman" panose="02020603050405020304" pitchFamily="18" charset="0"/>
              </a:rPr>
              <a:t>如果某个操作数值不定，则关系是模糊的，返回值是不定值。</a:t>
            </a:r>
            <a:endParaRPr lang="en-US" altLang="zh-CN" sz="2800" dirty="0">
              <a:latin typeface="Times New Roman" panose="02020603050405020304" pitchFamily="18" charset="0"/>
              <a:cs typeface="Times New Roman" panose="02020603050405020304" pitchFamily="18" charset="0"/>
            </a:endParaRPr>
          </a:p>
          <a:p>
            <a:r>
              <a:rPr lang="zh-CN" altLang="en-US" sz="3200" dirty="0">
                <a:latin typeface="Times New Roman" panose="02020603050405020304" pitchFamily="18" charset="0"/>
                <a:cs typeface="Times New Roman" panose="02020603050405020304" pitchFamily="18" charset="0"/>
              </a:rPr>
              <a:t>移位运算符： </a:t>
            </a:r>
            <a:r>
              <a:rPr lang="en-US" altLang="zh-CN" sz="3200" dirty="0">
                <a:latin typeface="Times New Roman" panose="02020603050405020304" pitchFamily="18" charset="0"/>
                <a:cs typeface="Times New Roman" panose="02020603050405020304" pitchFamily="18" charset="0"/>
              </a:rPr>
              <a:t>&lt;&lt; ,&gt;&gt;</a:t>
            </a:r>
          </a:p>
          <a:p>
            <a:pPr lvl="1"/>
            <a:r>
              <a:rPr lang="en-US" altLang="zh-CN" dirty="0">
                <a:latin typeface="Times New Roman" panose="02020603050405020304" pitchFamily="18" charset="0"/>
                <a:cs typeface="Times New Roman" panose="02020603050405020304" pitchFamily="18" charset="0"/>
              </a:rPr>
              <a:t>a&gt;&gt;n</a:t>
            </a:r>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代表要进行移位的操作数，</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代表要移几位。这两种移位运算都用</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来填补移出的空位。如果操作数已经定义了位宽，则进行移位后操作数改变，但是其位宽不变。</a:t>
            </a:r>
            <a:endParaRPr lang="en-US" altLang="zh-CN" dirty="0">
              <a:latin typeface="Times New Roman" panose="02020603050405020304" pitchFamily="18" charset="0"/>
              <a:cs typeface="Times New Roman" panose="02020603050405020304" pitchFamily="18" charset="0"/>
            </a:endParaRPr>
          </a:p>
          <a:p>
            <a:r>
              <a:rPr lang="zh-CN" altLang="en-US" sz="3200" dirty="0">
                <a:latin typeface="Times New Roman" panose="02020603050405020304" pitchFamily="18" charset="0"/>
                <a:cs typeface="Times New Roman" panose="02020603050405020304" pitchFamily="18" charset="0"/>
              </a:rPr>
              <a:t>拼接运算符 ：</a:t>
            </a:r>
            <a:r>
              <a:rPr lang="en-US" altLang="zh-CN" sz="3200"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信号</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的某几位，信号</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的某几位，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信号</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的某几位</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将某些信号的某些为列出来，中间用逗号分开，最后用大括号括起来表示一个整体的信号。在位拼接的表达式中不允许存在没有指明位数的信号。</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44</a:t>
            </a:fld>
            <a:endParaRPr lang="zh-CN" altLang="en-US">
              <a:solidFill>
                <a:prstClr val="black">
                  <a:tint val="75000"/>
                </a:prstClr>
              </a:solidFill>
            </a:endParaRPr>
          </a:p>
        </p:txBody>
      </p:sp>
    </p:spTree>
    <p:extLst>
      <p:ext uri="{BB962C8B-B14F-4D97-AF65-F5344CB8AC3E}">
        <p14:creationId xmlns:p14="http://schemas.microsoft.com/office/powerpoint/2010/main" val="211754021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4400" dirty="0">
                <a:latin typeface="Times New Roman" panose="02020603050405020304" pitchFamily="18" charset="0"/>
                <a:ea typeface="+mj-ea"/>
                <a:cs typeface="Times New Roman" panose="02020603050405020304" pitchFamily="18" charset="0"/>
              </a:rPr>
              <a:t>运算符</a:t>
            </a:r>
            <a:endParaRPr lang="zh-CN" altLang="en-US" dirty="0">
              <a:latin typeface="Times New Roman" panose="02020603050405020304" pitchFamily="18" charset="0"/>
              <a:cs typeface="Times New Roman" panose="02020603050405020304" pitchFamily="18" charset="0"/>
            </a:endParaRPr>
          </a:p>
        </p:txBody>
      </p:sp>
      <p:sp>
        <p:nvSpPr>
          <p:cNvPr id="935939" name="Rectangle 3"/>
          <p:cNvSpPr>
            <a:spLocks noGrp="1" noChangeArrowheads="1"/>
          </p:cNvSpPr>
          <p:nvPr>
            <p:ph idx="1"/>
          </p:nvPr>
        </p:nvSpPr>
        <p:spPr/>
        <p:txBody>
          <a:bodyPr>
            <a:normAutofit/>
          </a:bodyPr>
          <a:lstStyle/>
          <a:p>
            <a:r>
              <a:rPr lang="zh-CN" altLang="en-US" sz="3200" dirty="0">
                <a:latin typeface="Times New Roman" panose="02020603050405020304" pitchFamily="18" charset="0"/>
                <a:cs typeface="Times New Roman" panose="02020603050405020304" pitchFamily="18" charset="0"/>
              </a:rPr>
              <a:t>等式运算符：</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Z</a:t>
            </a:r>
            <a:r>
              <a:rPr lang="zh-CN" altLang="en-US" dirty="0">
                <a:latin typeface="Times New Roman" panose="02020603050405020304" pitchFamily="18" charset="0"/>
                <a:cs typeface="Times New Roman" panose="02020603050405020304" pitchFamily="18" charset="0"/>
              </a:rPr>
              <a:t>进行比较时为</a:t>
            </a:r>
            <a:r>
              <a:rPr lang="en-US" altLang="zh-CN" dirty="0">
                <a:latin typeface="Times New Roman" panose="02020603050405020304" pitchFamily="18" charset="0"/>
                <a:cs typeface="Times New Roman" panose="02020603050405020304" pitchFamily="18" charset="0"/>
              </a:rPr>
              <a:t>X</a:t>
            </a:r>
          </a:p>
          <a:p>
            <a:pPr lvl="1"/>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：操作数相同结果为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，常用于</a:t>
            </a:r>
            <a:r>
              <a:rPr lang="en-US" altLang="zh-CN" dirty="0">
                <a:latin typeface="Times New Roman" panose="02020603050405020304" pitchFamily="18" charset="0"/>
                <a:cs typeface="Times New Roman" panose="02020603050405020304" pitchFamily="18" charset="0"/>
              </a:rPr>
              <a:t>case</a:t>
            </a:r>
            <a:r>
              <a:rPr lang="zh-CN" altLang="en-US" dirty="0">
                <a:latin typeface="Times New Roman" panose="02020603050405020304" pitchFamily="18" charset="0"/>
                <a:cs typeface="Times New Roman" panose="02020603050405020304" pitchFamily="18" charset="0"/>
              </a:rPr>
              <a:t>表达式的判别。</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45</a:t>
            </a:fld>
            <a:endParaRPr lang="zh-CN" altLang="en-US">
              <a:solidFill>
                <a:prstClr val="black">
                  <a:tint val="75000"/>
                </a:prstClr>
              </a:solidFill>
            </a:endParaRPr>
          </a:p>
        </p:txBody>
      </p:sp>
      <p:sp>
        <p:nvSpPr>
          <p:cNvPr id="4" name="标题 1"/>
          <p:cNvSpPr txBox="1"/>
          <p:nvPr/>
        </p:nvSpPr>
        <p:spPr>
          <a:xfrm>
            <a:off x="1981200" y="274638"/>
            <a:ext cx="8229600" cy="1143000"/>
          </a:xfrm>
          <a:prstGeom prst="rect">
            <a:avLst/>
          </a:prstGeom>
        </p:spPr>
        <p:txBody>
          <a:bodyPr vert="horz" lIns="91440" tIns="45720" rIns="91440" bIns="45720" rtlCol="0" anchor="ctr">
            <a:normAutofit/>
          </a:bodyPr>
          <a:lstStyle/>
          <a:p>
            <a:pPr>
              <a:spcBef>
                <a:spcPct val="0"/>
              </a:spcBef>
              <a:defRPr/>
            </a:pPr>
            <a:endParaRPr lang="zh-CN" altLang="en-US" sz="4400" dirty="0">
              <a:solidFill>
                <a:prstClr val="black"/>
              </a:solidFill>
              <a:latin typeface="Calibri Light"/>
            </a:endParaRPr>
          </a:p>
        </p:txBody>
      </p:sp>
      <p:graphicFrame>
        <p:nvGraphicFramePr>
          <p:cNvPr id="5" name="表格 4"/>
          <p:cNvGraphicFramePr>
            <a:graphicFrameLocks noGrp="1"/>
          </p:cNvGraphicFramePr>
          <p:nvPr>
            <p:custDataLst>
              <p:tags r:id="rId1"/>
            </p:custDataLst>
          </p:nvPr>
        </p:nvGraphicFramePr>
        <p:xfrm>
          <a:off x="2747627" y="2996952"/>
          <a:ext cx="6696502" cy="2743200"/>
        </p:xfrm>
        <a:graphic>
          <a:graphicData uri="http://schemas.openxmlformats.org/drawingml/2006/table">
            <a:tbl>
              <a:tblPr firstRow="1" bandRow="1">
                <a:tableStyleId>{D7AC3CCA-C797-4891-BE02-D94E43425B78}</a:tableStyleId>
              </a:tblPr>
              <a:tblGrid>
                <a:gridCol w="791845"/>
                <a:gridCol w="648072"/>
                <a:gridCol w="648072"/>
                <a:gridCol w="648072"/>
                <a:gridCol w="648072"/>
                <a:gridCol w="233404"/>
                <a:gridCol w="615793"/>
                <a:gridCol w="615793"/>
                <a:gridCol w="615793"/>
                <a:gridCol w="615793"/>
                <a:gridCol w="615793"/>
              </a:tblGrid>
              <a:tr h="182808">
                <a:tc>
                  <a:txBody>
                    <a:bodyPr/>
                    <a:lstStyle/>
                    <a:p>
                      <a:pPr algn="ctr"/>
                      <a:r>
                        <a:rPr lang="en-US" altLang="zh-CN" sz="2800" b="1" dirty="0">
                          <a:latin typeface="+mn-ea"/>
                          <a:ea typeface="+mn-ea"/>
                        </a:rPr>
                        <a:t>===</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1</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z</a:t>
                      </a:r>
                    </a:p>
                  </a:txBody>
                  <a:tcPr marT="60960" marB="60960" anchor="ctr">
                    <a:noFill/>
                  </a:tcPr>
                </a:tc>
                <a:tc>
                  <a:txBody>
                    <a:bodyPr/>
                    <a:lstStyle/>
                    <a:p>
                      <a:endParaRPr lang="zh-CN" altLang="en-US" sz="2400" dirty="0"/>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1</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p>
                  </a:txBody>
                  <a:tcPr marT="60960" marB="60960" anchor="ctr">
                    <a:noFill/>
                  </a:tcPr>
                </a:tc>
                <a:tc>
                  <a:txBody>
                    <a:bodyPr/>
                    <a:lstStyle/>
                    <a:p>
                      <a:pPr algn="ctr"/>
                      <a:r>
                        <a:rPr kumimoji="0" lang="en-US" altLang="zh-CN" sz="2800" b="1" kern="1200" dirty="0">
                          <a:solidFill>
                            <a:schemeClr val="dk1"/>
                          </a:solidFill>
                          <a:latin typeface="+mn-ea"/>
                          <a:ea typeface="+mn-ea"/>
                          <a:cs typeface="+mn-cs"/>
                        </a:rPr>
                        <a:t>z</a:t>
                      </a:r>
                    </a:p>
                  </a:txBody>
                  <a:tcPr marT="60960" marB="60960" anchor="ctr">
                    <a:noFill/>
                  </a:tcPr>
                </a:tc>
              </a:tr>
              <a:tr h="46615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1</a:t>
                      </a: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a:latin typeface="+mn-ea"/>
                          <a:ea typeface="+mn-ea"/>
                        </a:rPr>
                        <a:t>0</a:t>
                      </a:r>
                      <a:endParaRPr kumimoji="0" lang="en-US" altLang="zh-CN" sz="2800" b="1" dirty="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a:latin typeface="+mn-ea"/>
                          <a:ea typeface="+mn-ea"/>
                        </a:rPr>
                        <a:t>0</a:t>
                      </a:r>
                      <a:endParaRPr kumimoji="0" lang="en-US" altLang="zh-CN" sz="2800" b="1" dirty="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kumimoji="0" lang="zh-CN" altLang="en-US" sz="2800" b="1" dirty="0">
                        <a:latin typeface="+mn-ea"/>
                        <a:ea typeface="+mn-ea"/>
                      </a:endParaRP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1</a:t>
                      </a: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i="1" dirty="0">
                        <a:latin typeface="+mn-ea"/>
                        <a:ea typeface="+mn-ea"/>
                        <a:cs typeface="Droid Serif" pitchFamily="18" charset="0"/>
                      </a:endParaRPr>
                    </a:p>
                  </a:txBody>
                  <a:tcPr marT="60960" marB="60960" anchor="ctr">
                    <a:noFill/>
                  </a:tcPr>
                </a:tc>
              </a:tr>
              <a:tr h="46615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1</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1</a:t>
                      </a: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2800" b="1" i="1" dirty="0">
                        <a:latin typeface="+mn-lt"/>
                        <a:ea typeface="+mn-ea"/>
                        <a:cs typeface="Droid Serif" pitchFamily="18" charset="0"/>
                      </a:endParaRP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1</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1</a:t>
                      </a: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i="1" kern="1200" dirty="0">
                        <a:solidFill>
                          <a:schemeClr val="dk1"/>
                        </a:solidFill>
                        <a:latin typeface="+mn-ea"/>
                        <a:ea typeface="+mn-ea"/>
                        <a:cs typeface="Droid Serif" pitchFamily="18" charset="0"/>
                      </a:endParaRPr>
                    </a:p>
                  </a:txBody>
                  <a:tcPr marT="60960" marB="60960" anchor="ctr">
                    <a:noFill/>
                  </a:tcPr>
                </a:tc>
              </a:tr>
              <a:tr h="46615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a:latin typeface="+mn-ea"/>
                          <a:ea typeface="+mn-ea"/>
                        </a:rPr>
                        <a:t>0</a:t>
                      </a:r>
                      <a:endParaRPr kumimoji="0" lang="en-US" altLang="zh-CN" sz="2800" b="1" dirty="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1</a:t>
                      </a: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kumimoji="0" lang="zh-CN" altLang="en-US" sz="2800" b="1" dirty="0">
                        <a:latin typeface="+mn-ea"/>
                        <a:ea typeface="+mn-ea"/>
                      </a:endParaRP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kern="1200" dirty="0">
                        <a:solidFill>
                          <a:schemeClr val="dk1"/>
                        </a:solidFill>
                        <a:latin typeface="+mn-ea"/>
                        <a:ea typeface="+mn-ea"/>
                        <a:cs typeface="Droid Serif" pitchFamily="18" charset="0"/>
                      </a:endParaRPr>
                    </a:p>
                  </a:txBody>
                  <a:tcPr marT="60960" marB="60960" anchor="ctr">
                    <a:noFill/>
                  </a:tcPr>
                </a:tc>
              </a:tr>
              <a:tr h="466155">
                <a:tc>
                  <a:txBody>
                    <a:bodyPr/>
                    <a:lstStyle/>
                    <a:p>
                      <a:pPr algn="ctr"/>
                      <a:r>
                        <a:rPr kumimoji="0" lang="en-US" altLang="zh-CN" sz="2800" b="1" kern="1200" dirty="0">
                          <a:solidFill>
                            <a:schemeClr val="dk1"/>
                          </a:solidFill>
                          <a:latin typeface="+mn-ea"/>
                          <a:ea typeface="+mn-ea"/>
                          <a:cs typeface="+mn-cs"/>
                        </a:rPr>
                        <a:t>z</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a:latin typeface="+mn-ea"/>
                          <a:ea typeface="+mn-ea"/>
                        </a:rPr>
                        <a:t>0</a:t>
                      </a:r>
                      <a:endParaRPr kumimoji="0" lang="en-US" altLang="zh-CN" sz="2800" b="1" dirty="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0</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1</a:t>
                      </a:r>
                    </a:p>
                  </a:txBody>
                  <a:tcPr marT="60960" marB="60960" anchor="ctr">
                    <a:solidFill>
                      <a:schemeClr val="tx2">
                        <a:lumMod val="20000"/>
                        <a:lumOff val="80000"/>
                      </a:schemeClr>
                    </a:solidFill>
                  </a:tcPr>
                </a:tc>
                <a:tc>
                  <a:txBody>
                    <a:bodyPr/>
                    <a:lstStyle/>
                    <a:p>
                      <a:pPr algn="ctr"/>
                      <a:endParaRPr kumimoji="0" lang="zh-CN" altLang="en-US" sz="2800" b="1" kern="1200" dirty="0">
                        <a:solidFill>
                          <a:schemeClr val="dk1"/>
                        </a:solidFill>
                        <a:latin typeface="+mn-ea"/>
                        <a:ea typeface="+mn-ea"/>
                        <a:cs typeface="+mn-cs"/>
                      </a:endParaRPr>
                    </a:p>
                  </a:txBody>
                  <a:tcPr marT="60960" marB="60960" anchor="ctr">
                    <a:solidFill>
                      <a:schemeClr val="tx2">
                        <a:lumMod val="20000"/>
                        <a:lumOff val="80000"/>
                      </a:schemeClr>
                    </a:solidFill>
                  </a:tcPr>
                </a:tc>
                <a:tc>
                  <a:txBody>
                    <a:bodyPr/>
                    <a:lstStyle/>
                    <a:p>
                      <a:pPr algn="ctr"/>
                      <a:r>
                        <a:rPr kumimoji="0" lang="en-US" altLang="zh-CN" sz="2800" b="1" kern="1200" dirty="0">
                          <a:solidFill>
                            <a:schemeClr val="dk1"/>
                          </a:solidFill>
                          <a:latin typeface="+mn-ea"/>
                          <a:ea typeface="+mn-ea"/>
                          <a:cs typeface="+mn-cs"/>
                        </a:rPr>
                        <a:t>z</a:t>
                      </a: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i="1" dirty="0">
                        <a:latin typeface="+mn-ea"/>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800" b="1" dirty="0">
                          <a:latin typeface="+mn-ea"/>
                          <a:ea typeface="+mn-ea"/>
                        </a:rPr>
                        <a:t>x</a:t>
                      </a:r>
                      <a:endParaRPr kumimoji="0" lang="en-US" altLang="zh-CN" sz="2800" b="1" i="1" dirty="0">
                        <a:latin typeface="+mn-ea"/>
                        <a:ea typeface="+mn-ea"/>
                        <a:cs typeface="Droid Serif" pitchFamily="18" charset="0"/>
                      </a:endParaRPr>
                    </a:p>
                  </a:txBody>
                  <a:tcPr marT="60960" marB="60960" anchor="ctr">
                    <a:noFill/>
                  </a:tcPr>
                </a:tc>
              </a:tr>
            </a:tbl>
          </a:graphicData>
        </a:graphic>
      </p:graphicFrame>
    </p:spTree>
    <p:extLst>
      <p:ext uri="{BB962C8B-B14F-4D97-AF65-F5344CB8AC3E}">
        <p14:creationId xmlns:p14="http://schemas.microsoft.com/office/powerpoint/2010/main" val="346241088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7580" y="1255395"/>
            <a:ext cx="5190490" cy="5342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3"/>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a:bodyPr>
          <a:lstStyle/>
          <a:p>
            <a:pPr algn="ctr"/>
            <a:r>
              <a:rPr lang="zh-CN" altLang="en-US" sz="4400" dirty="0">
                <a:latin typeface="Times New Roman" panose="02020603050405020304" pitchFamily="18" charset="0"/>
                <a:ea typeface="+mj-ea"/>
                <a:cs typeface="Times New Roman" panose="02020603050405020304" pitchFamily="18" charset="0"/>
              </a:rPr>
              <a:t>运算符优先级别表</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46</a:t>
            </a:fld>
            <a:endParaRPr lang="zh-CN" altLang="en-US">
              <a:solidFill>
                <a:prstClr val="black">
                  <a:tint val="75000"/>
                </a:prstClr>
              </a:solidFill>
            </a:endParaRPr>
          </a:p>
        </p:txBody>
      </p:sp>
    </p:spTree>
    <p:extLst>
      <p:ext uri="{BB962C8B-B14F-4D97-AF65-F5344CB8AC3E}">
        <p14:creationId xmlns:p14="http://schemas.microsoft.com/office/powerpoint/2010/main" val="371226653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custDataLst>
              <p:tags r:id="rId1"/>
            </p:custDataLst>
          </p:nvPr>
        </p:nvGraphicFramePr>
        <p:xfrm>
          <a:off x="2939644" y="1246940"/>
          <a:ext cx="6159500" cy="5485130"/>
        </p:xfrm>
        <a:graphic>
          <a:graphicData uri="http://schemas.openxmlformats.org/drawingml/2006/table">
            <a:tbl>
              <a:tblPr firstRow="1" bandRow="1">
                <a:tableStyleId>{D7AC3CCA-C797-4891-BE02-D94E43425B78}</a:tableStyleId>
              </a:tblPr>
              <a:tblGrid>
                <a:gridCol w="1594485"/>
                <a:gridCol w="2753360"/>
                <a:gridCol w="1811655"/>
              </a:tblGrid>
              <a:tr h="582295">
                <a:tc>
                  <a:txBody>
                    <a:bodyPr/>
                    <a:lstStyle/>
                    <a:p>
                      <a:endParaRPr lang="zh-CN" altLang="en-US" sz="2000" b="1" dirty="0">
                        <a:latin typeface="+mn-ea"/>
                        <a:ea typeface="+mn-ea"/>
                      </a:endParaRPr>
                    </a:p>
                  </a:txBody>
                  <a:tcPr marT="60960" marB="6096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err="1">
                          <a:latin typeface="+mn-ea"/>
                          <a:ea typeface="+mn-ea"/>
                        </a:rPr>
                        <a:t>Verilog</a:t>
                      </a:r>
                      <a:r>
                        <a:rPr kumimoji="0" lang="zh-CN" altLang="en-US" sz="2000" b="1" dirty="0">
                          <a:latin typeface="+mn-ea"/>
                          <a:ea typeface="+mn-ea"/>
                        </a:rPr>
                        <a:t>描述</a:t>
                      </a:r>
                      <a:r>
                        <a:rPr kumimoji="0" lang="en-US" altLang="zh-CN" sz="2000" b="1" dirty="0">
                          <a:latin typeface="+mn-ea"/>
                          <a:ea typeface="+mn-ea"/>
                        </a:rPr>
                        <a:t> </a:t>
                      </a:r>
                      <a:endParaRPr kumimoji="0" lang="zh-CN" altLang="en-US" sz="2000" b="1" dirty="0">
                        <a:latin typeface="+mn-ea"/>
                        <a:ea typeface="+mn-ea"/>
                      </a:endParaRPr>
                    </a:p>
                  </a:txBody>
                  <a:tcPr marT="60960" marB="60960" anchor="ctr">
                    <a:solidFill>
                      <a:schemeClr val="accent5">
                        <a:lumMod val="20000"/>
                        <a:lumOff val="80000"/>
                      </a:schemeClr>
                    </a:solidFill>
                  </a:tcPr>
                </a:tc>
                <a:tc>
                  <a:txBody>
                    <a:bodyPr/>
                    <a:lstStyle/>
                    <a:p>
                      <a:pPr algn="ctr"/>
                      <a:r>
                        <a:rPr kumimoji="0" lang="zh-CN" altLang="en-US" sz="2000" b="1" kern="1200" dirty="0">
                          <a:solidFill>
                            <a:schemeClr val="dk1"/>
                          </a:solidFill>
                          <a:latin typeface="+mn-ea"/>
                          <a:ea typeface="+mn-ea"/>
                          <a:cs typeface="+mn-cs"/>
                        </a:rPr>
                        <a:t>逻辑表达式</a:t>
                      </a:r>
                    </a:p>
                  </a:txBody>
                  <a:tcPr marT="60960" marB="60960" anchor="ctr">
                    <a:solidFill>
                      <a:schemeClr val="accent5">
                        <a:lumMod val="20000"/>
                        <a:lumOff val="80000"/>
                      </a:schemeClr>
                    </a:solidFill>
                  </a:tcPr>
                </a:tc>
              </a:tr>
              <a:tr h="454660">
                <a:tc>
                  <a:txBody>
                    <a:bodyPr/>
                    <a:lstStyle/>
                    <a:p>
                      <a:pPr algn="ctr"/>
                      <a:r>
                        <a:rPr lang="zh-CN" altLang="en-US" sz="2000" b="1" dirty="0">
                          <a:solidFill>
                            <a:schemeClr val="tx1"/>
                          </a:solidFill>
                          <a:latin typeface="+mn-ea"/>
                          <a:ea typeface="+mn-ea"/>
                        </a:rPr>
                        <a:t>与门</a:t>
                      </a: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a:latin typeface="+mn-lt"/>
                          <a:ea typeface="Droid Serif" pitchFamily="18" charset="0"/>
                          <a:cs typeface="Droid Serif" pitchFamily="18" charset="0"/>
                        </a:rPr>
                        <a:t>F = A &amp; B ;</a:t>
                      </a:r>
                      <a:endParaRPr lang="zh-CN" altLang="en-US" sz="2000" b="1" i="0" dirty="0">
                        <a:latin typeface="+mn-lt"/>
                        <a:ea typeface="+mn-ea"/>
                        <a:cs typeface="Droid Serif" pitchFamily="18" charset="0"/>
                      </a:endParaRPr>
                    </a:p>
                  </a:txBody>
                  <a:tcPr marT="60960" marB="60960">
                    <a:noFill/>
                  </a:tcPr>
                </a:tc>
                <a:tc>
                  <a:txBody>
                    <a:bodyPr/>
                    <a:lstStyle/>
                    <a:p>
                      <a:pPr algn="ctr"/>
                      <a:r>
                        <a:rPr lang="en-US" altLang="zh-CN" sz="2000" b="1" i="0" dirty="0">
                          <a:latin typeface="+mn-lt"/>
                          <a:ea typeface="Droid Serif" pitchFamily="18" charset="0"/>
                          <a:cs typeface="Droid Serif" pitchFamily="18" charset="0"/>
                        </a:rPr>
                        <a:t>F=AB</a:t>
                      </a:r>
                      <a:endParaRPr lang="zh-CN" altLang="en-US" sz="2000" b="1" i="0" dirty="0">
                        <a:latin typeface="+mn-lt"/>
                        <a:ea typeface="+mn-ea"/>
                        <a:cs typeface="Droid Serif" pitchFamily="18" charset="0"/>
                      </a:endParaRPr>
                    </a:p>
                  </a:txBody>
                  <a:tcPr marT="60960" marB="60960">
                    <a:noFill/>
                  </a:tcPr>
                </a:tc>
              </a:tr>
              <a:tr h="4546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kern="1200" dirty="0">
                          <a:solidFill>
                            <a:schemeClr val="tx1"/>
                          </a:solidFill>
                          <a:latin typeface="+mn-ea"/>
                          <a:ea typeface="+mn-ea"/>
                          <a:cs typeface="+mn-cs"/>
                        </a:rPr>
                        <a:t>或门</a:t>
                      </a: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a:latin typeface="+mn-lt"/>
                          <a:ea typeface="Droid Serif" pitchFamily="18" charset="0"/>
                          <a:cs typeface="Droid Serif" pitchFamily="18" charset="0"/>
                        </a:rPr>
                        <a:t>F = A | B ;</a:t>
                      </a:r>
                      <a:endParaRPr lang="zh-CN" altLang="en-US" sz="2000" b="1" i="0" dirty="0">
                        <a:latin typeface="+mn-lt"/>
                        <a:ea typeface="+mn-ea"/>
                        <a:cs typeface="Droid Serif" pitchFamily="18" charset="0"/>
                      </a:endParaRPr>
                    </a:p>
                  </a:txBody>
                  <a:tcPr marT="60960" marB="60960">
                    <a:noFill/>
                  </a:tcPr>
                </a:tc>
                <a:tc>
                  <a:txBody>
                    <a:bodyPr/>
                    <a:lstStyle/>
                    <a:p>
                      <a:pPr marL="0" algn="ctr" defTabSz="914400" rtl="0" eaLnBrk="1" latinLnBrk="0" hangingPunct="1"/>
                      <a:r>
                        <a:rPr lang="en-US" altLang="zh-CN" sz="2000" b="1" i="0" kern="1200" dirty="0">
                          <a:solidFill>
                            <a:schemeClr val="dk1"/>
                          </a:solidFill>
                          <a:latin typeface="+mn-lt"/>
                          <a:ea typeface="Droid Serif" pitchFamily="18" charset="0"/>
                          <a:cs typeface="Droid Serif" pitchFamily="18" charset="0"/>
                        </a:rPr>
                        <a:t>F=A+B</a:t>
                      </a:r>
                      <a:endParaRPr lang="zh-CN" altLang="en-US" sz="2000" b="1" i="0" kern="1200" dirty="0">
                        <a:solidFill>
                          <a:schemeClr val="dk1"/>
                        </a:solidFill>
                        <a:latin typeface="+mn-lt"/>
                        <a:ea typeface="+mn-ea"/>
                        <a:cs typeface="Droid Serif" pitchFamily="18" charset="0"/>
                      </a:endParaRPr>
                    </a:p>
                  </a:txBody>
                  <a:tcPr marT="60960" marB="60960">
                    <a:noFill/>
                  </a:tcPr>
                </a:tc>
              </a:tr>
              <a:tr h="455295">
                <a:tc>
                  <a:txBody>
                    <a:bodyPr/>
                    <a:lstStyle/>
                    <a:p>
                      <a:pPr algn="ctr"/>
                      <a:r>
                        <a:rPr lang="zh-CN" altLang="en-US" sz="2000" b="1" kern="1200" dirty="0">
                          <a:solidFill>
                            <a:schemeClr val="tx1"/>
                          </a:solidFill>
                          <a:latin typeface="+mn-ea"/>
                          <a:ea typeface="+mn-ea"/>
                          <a:cs typeface="+mn-cs"/>
                        </a:rPr>
                        <a:t>非门</a:t>
                      </a:r>
                    </a:p>
                  </a:txBody>
                  <a:tcPr marT="60960" marB="60960">
                    <a:solidFill>
                      <a:schemeClr val="accent5">
                        <a:lumMod val="20000"/>
                        <a:lumOff val="80000"/>
                      </a:schemeClr>
                    </a:solidFill>
                  </a:tcPr>
                </a:tc>
                <a:tc>
                  <a:txBody>
                    <a:bodyPr/>
                    <a:lstStyle/>
                    <a:p>
                      <a:pPr algn="ctr"/>
                      <a:r>
                        <a:rPr lang="en-US" altLang="zh-CN" sz="2000" b="1" i="0" dirty="0">
                          <a:latin typeface="+mn-lt"/>
                          <a:ea typeface="Droid Serif" pitchFamily="18" charset="0"/>
                          <a:cs typeface="Droid Serif" pitchFamily="18" charset="0"/>
                        </a:rPr>
                        <a:t>F = ~A ;</a:t>
                      </a:r>
                      <a:endParaRPr lang="zh-CN" altLang="en-US" sz="2000" b="1" i="0" dirty="0">
                        <a:latin typeface="+mn-lt"/>
                        <a:ea typeface="+mn-ea"/>
                        <a:cs typeface="Droid Serif" pitchFamily="18" charset="0"/>
                      </a:endParaRPr>
                    </a:p>
                  </a:txBody>
                  <a:tcPr marT="60960" marB="60960">
                    <a:noFill/>
                  </a:tcPr>
                </a:tc>
                <a:tc>
                  <a:txBody>
                    <a:bodyPr/>
                    <a:lstStyle/>
                    <a:p>
                      <a:pPr algn="ctr"/>
                      <a:r>
                        <a:rPr lang="en-US" altLang="zh-CN" sz="2000" b="1" i="0" dirty="0">
                          <a:latin typeface="+mn-lt"/>
                          <a:ea typeface="Droid Serif" pitchFamily="18" charset="0"/>
                          <a:cs typeface="Droid Serif" pitchFamily="18" charset="0"/>
                        </a:rPr>
                        <a:t>F=A′ </a:t>
                      </a:r>
                      <a:endParaRPr lang="zh-CN" altLang="en-US" sz="2000" b="1" i="0" kern="1200" dirty="0">
                        <a:solidFill>
                          <a:schemeClr val="dk1"/>
                        </a:solidFill>
                        <a:latin typeface="+mn-lt"/>
                        <a:ea typeface="+mn-ea"/>
                        <a:cs typeface="Droid Serif" pitchFamily="18" charset="0"/>
                      </a:endParaRPr>
                    </a:p>
                  </a:txBody>
                  <a:tcPr marT="60960" marB="60960">
                    <a:noFill/>
                  </a:tcPr>
                </a:tc>
              </a:tr>
              <a:tr h="454660">
                <a:tc>
                  <a:txBody>
                    <a:bodyPr/>
                    <a:lstStyle/>
                    <a:p>
                      <a:pPr algn="ctr"/>
                      <a:r>
                        <a:rPr lang="zh-CN" altLang="en-US" sz="2000" b="1" dirty="0">
                          <a:solidFill>
                            <a:schemeClr val="tx1"/>
                          </a:solidFill>
                          <a:latin typeface="+mn-ea"/>
                          <a:ea typeface="+mn-ea"/>
                        </a:rPr>
                        <a:t>与非门</a:t>
                      </a: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a:latin typeface="+mn-lt"/>
                          <a:ea typeface="Droid Serif" pitchFamily="18" charset="0"/>
                          <a:cs typeface="Droid Serif" pitchFamily="18" charset="0"/>
                        </a:rPr>
                        <a:t>F = ~ (A &amp; B);</a:t>
                      </a:r>
                      <a:endParaRPr lang="zh-CN" altLang="en-US" sz="2000" b="1" i="0" dirty="0">
                        <a:latin typeface="+mn-lt"/>
                        <a:ea typeface="+mn-ea"/>
                        <a:cs typeface="Droid Serif" pitchFamily="18" charset="0"/>
                      </a:endParaRPr>
                    </a:p>
                  </a:txBody>
                  <a:tcPr marT="60960" marB="60960">
                    <a:noFill/>
                  </a:tcPr>
                </a:tc>
                <a:tc>
                  <a:txBody>
                    <a:bodyPr/>
                    <a:lstStyle/>
                    <a:p>
                      <a:pPr algn="ctr"/>
                      <a:r>
                        <a:rPr lang="en-US" altLang="zh-CN" sz="2000" b="1" i="0" dirty="0">
                          <a:latin typeface="+mn-lt"/>
                          <a:ea typeface="Droid Serif" pitchFamily="18" charset="0"/>
                          <a:cs typeface="Droid Serif" pitchFamily="18" charset="0"/>
                        </a:rPr>
                        <a:t>F=(AB)′</a:t>
                      </a:r>
                      <a:endParaRPr lang="zh-CN" altLang="en-US" sz="2000" b="1" i="0" dirty="0">
                        <a:latin typeface="+mn-lt"/>
                        <a:ea typeface="+mn-ea"/>
                        <a:cs typeface="Droid Serif" pitchFamily="18" charset="0"/>
                      </a:endParaRPr>
                    </a:p>
                  </a:txBody>
                  <a:tcPr marT="60960" marB="60960">
                    <a:noFill/>
                  </a:tcPr>
                </a:tc>
              </a:tr>
              <a:tr h="4552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kern="1200" dirty="0">
                          <a:solidFill>
                            <a:schemeClr val="tx1"/>
                          </a:solidFill>
                          <a:latin typeface="+mn-ea"/>
                          <a:ea typeface="+mn-ea"/>
                          <a:cs typeface="+mn-cs"/>
                        </a:rPr>
                        <a:t>或非门</a:t>
                      </a: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a:latin typeface="+mn-lt"/>
                          <a:ea typeface="Droid Serif" pitchFamily="18" charset="0"/>
                          <a:cs typeface="Droid Serif" pitchFamily="18" charset="0"/>
                        </a:rPr>
                        <a:t>F = ~ </a:t>
                      </a:r>
                      <a:r>
                        <a:rPr lang="en-US" altLang="zh-CN" sz="2000" b="1" i="0" kern="1200" dirty="0">
                          <a:solidFill>
                            <a:schemeClr val="dk1"/>
                          </a:solidFill>
                          <a:latin typeface="+mn-lt"/>
                          <a:ea typeface="Droid Serif" pitchFamily="18" charset="0"/>
                          <a:cs typeface="Droid Serif" pitchFamily="18" charset="0"/>
                        </a:rPr>
                        <a:t>(</a:t>
                      </a:r>
                      <a:r>
                        <a:rPr lang="en-US" altLang="zh-CN" sz="2000" b="1" i="0" dirty="0">
                          <a:latin typeface="+mn-lt"/>
                          <a:ea typeface="Droid Serif" pitchFamily="18" charset="0"/>
                          <a:cs typeface="Droid Serif" pitchFamily="18" charset="0"/>
                        </a:rPr>
                        <a:t>A | B);</a:t>
                      </a:r>
                      <a:endParaRPr lang="zh-CN" altLang="en-US" sz="2000" b="1" i="0" dirty="0">
                        <a:latin typeface="+mn-lt"/>
                        <a:ea typeface="+mn-ea"/>
                        <a:cs typeface="Droid Serif" pitchFamily="18" charset="0"/>
                      </a:endParaRPr>
                    </a:p>
                  </a:txBody>
                  <a:tcPr marT="60960" marB="60960">
                    <a:noFill/>
                  </a:tcPr>
                </a:tc>
                <a:tc>
                  <a:txBody>
                    <a:bodyPr/>
                    <a:lstStyle/>
                    <a:p>
                      <a:pPr marL="0" algn="ctr" defTabSz="914400" rtl="0" eaLnBrk="1" latinLnBrk="0" hangingPunct="1"/>
                      <a:r>
                        <a:rPr lang="en-US" altLang="zh-CN" sz="2000" b="1" i="0" kern="1200" dirty="0">
                          <a:solidFill>
                            <a:schemeClr val="dk1"/>
                          </a:solidFill>
                          <a:latin typeface="+mn-lt"/>
                          <a:ea typeface="Droid Serif" pitchFamily="18" charset="0"/>
                          <a:cs typeface="Droid Serif" pitchFamily="18" charset="0"/>
                        </a:rPr>
                        <a:t>F</a:t>
                      </a:r>
                      <a:r>
                        <a:rPr lang="en-US" altLang="zh-CN" sz="2000" b="1" i="0" dirty="0">
                          <a:latin typeface="+mn-lt"/>
                          <a:ea typeface="Droid Serif" pitchFamily="18" charset="0"/>
                          <a:cs typeface="Droid Serif" pitchFamily="18" charset="0"/>
                        </a:rPr>
                        <a:t>=(A+B)′</a:t>
                      </a:r>
                      <a:endParaRPr lang="zh-CN" altLang="en-US" sz="2000" b="1" i="0" kern="1200" dirty="0">
                        <a:solidFill>
                          <a:schemeClr val="dk1"/>
                        </a:solidFill>
                        <a:latin typeface="+mn-lt"/>
                        <a:ea typeface="+mn-ea"/>
                        <a:cs typeface="Droid Serif" pitchFamily="18" charset="0"/>
                      </a:endParaRPr>
                    </a:p>
                  </a:txBody>
                  <a:tcPr marT="60960" marB="60960">
                    <a:noFill/>
                  </a:tcPr>
                </a:tc>
              </a:tr>
              <a:tr h="694690">
                <a:tc>
                  <a:txBody>
                    <a:bodyPr/>
                    <a:lstStyle/>
                    <a:p>
                      <a:pPr algn="ctr"/>
                      <a:r>
                        <a:rPr lang="zh-CN" altLang="en-US" sz="2000" b="1" kern="1200" dirty="0">
                          <a:solidFill>
                            <a:schemeClr val="tx1"/>
                          </a:solidFill>
                          <a:latin typeface="+mn-ea"/>
                          <a:ea typeface="+mn-ea"/>
                          <a:cs typeface="+mn-cs"/>
                        </a:rPr>
                        <a:t>与或非门</a:t>
                      </a: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a:latin typeface="+mn-lt"/>
                          <a:ea typeface="Droid Serif" pitchFamily="18" charset="0"/>
                          <a:cs typeface="Droid Serif" pitchFamily="18" charset="0"/>
                        </a:rPr>
                        <a:t>F = ~((A &amp; B) | (C &amp; D</a:t>
                      </a:r>
                      <a:r>
                        <a:rPr lang="en-US" altLang="zh-CN" sz="2000" b="1" i="0" kern="1200" dirty="0">
                          <a:solidFill>
                            <a:schemeClr val="dk1"/>
                          </a:solidFill>
                          <a:latin typeface="+mn-lt"/>
                          <a:ea typeface="Droid Serif" pitchFamily="18" charset="0"/>
                          <a:cs typeface="Droid Serif" pitchFamily="18" charset="0"/>
                        </a:rPr>
                        <a:t>))</a:t>
                      </a:r>
                      <a:r>
                        <a:rPr lang="en-US" altLang="zh-CN" sz="2000" b="1" i="0" dirty="0">
                          <a:latin typeface="+mn-lt"/>
                          <a:ea typeface="Droid Serif" pitchFamily="18" charset="0"/>
                          <a:cs typeface="Droid Serif" pitchFamily="18" charset="0"/>
                        </a:rPr>
                        <a:t>;</a:t>
                      </a:r>
                      <a:endParaRPr lang="zh-CN" altLang="en-US" sz="2000" b="1" i="0" dirty="0">
                        <a:latin typeface="+mn-lt"/>
                        <a:ea typeface="+mn-ea"/>
                        <a:cs typeface="Droid Serif" pitchFamily="18" charset="0"/>
                      </a:endParaRPr>
                    </a:p>
                  </a:txBody>
                  <a:tcPr marT="60960" marB="60960">
                    <a:noFill/>
                  </a:tcPr>
                </a:tc>
                <a:tc>
                  <a:txBody>
                    <a:bodyPr/>
                    <a:lstStyle/>
                    <a:p>
                      <a:pPr marL="0" algn="ctr" defTabSz="914400" rtl="0" eaLnBrk="1" latinLnBrk="0" hangingPunct="1"/>
                      <a:r>
                        <a:rPr lang="en-US" altLang="zh-CN" sz="2000" b="1" i="0" kern="1200" dirty="0">
                          <a:solidFill>
                            <a:schemeClr val="dk1"/>
                          </a:solidFill>
                          <a:latin typeface="+mn-lt"/>
                          <a:ea typeface="Droid Serif" pitchFamily="18" charset="0"/>
                          <a:cs typeface="Droid Serif" pitchFamily="18" charset="0"/>
                        </a:rPr>
                        <a:t>F</a:t>
                      </a:r>
                      <a:r>
                        <a:rPr lang="en-US" altLang="zh-CN" sz="2000" b="1" i="0" dirty="0">
                          <a:latin typeface="+mn-lt"/>
                          <a:ea typeface="Droid Serif" pitchFamily="18" charset="0"/>
                          <a:cs typeface="Droid Serif" pitchFamily="18" charset="0"/>
                        </a:rPr>
                        <a:t>=(AB+CD)′</a:t>
                      </a:r>
                      <a:endParaRPr lang="zh-CN" altLang="en-US" sz="2000" b="1" i="0" kern="1200" dirty="0">
                        <a:solidFill>
                          <a:schemeClr val="dk1"/>
                        </a:solidFill>
                        <a:latin typeface="+mn-lt"/>
                        <a:ea typeface="+mn-ea"/>
                        <a:cs typeface="Droid Serif" pitchFamily="18" charset="0"/>
                      </a:endParaRPr>
                    </a:p>
                  </a:txBody>
                  <a:tcPr marT="60960" marB="60960">
                    <a:noFill/>
                  </a:tcPr>
                </a:tc>
              </a:tr>
              <a:tr h="796290">
                <a:tc>
                  <a:txBody>
                    <a:bodyPr/>
                    <a:lstStyle/>
                    <a:p>
                      <a:pPr algn="ctr"/>
                      <a:r>
                        <a:rPr lang="zh-CN" altLang="en-US" sz="2000" b="1" kern="1200" dirty="0">
                          <a:solidFill>
                            <a:schemeClr val="tx1"/>
                          </a:solidFill>
                          <a:latin typeface="+mn-ea"/>
                          <a:ea typeface="+mn-ea"/>
                          <a:cs typeface="+mn-cs"/>
                        </a:rPr>
                        <a:t>异或门</a:t>
                      </a: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a:latin typeface="+mn-lt"/>
                          <a:ea typeface="Droid Serif" pitchFamily="18" charset="0"/>
                          <a:cs typeface="Droid Serif" pitchFamily="18" charset="0"/>
                        </a:rPr>
                        <a:t>F =  (A ^ B);</a:t>
                      </a:r>
                      <a:endParaRPr lang="zh-CN" altLang="en-US" sz="2000" b="1" i="0" dirty="0">
                        <a:latin typeface="+mn-lt"/>
                        <a:ea typeface="+mn-ea"/>
                        <a:cs typeface="Droid Serif"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a:latin typeface="+mn-lt"/>
                          <a:ea typeface="Droid Serif" pitchFamily="18" charset="0"/>
                          <a:cs typeface="Droid Serif" pitchFamily="18" charset="0"/>
                        </a:rPr>
                        <a:t>F = (~A&amp;B ) | (A&amp; ~B);</a:t>
                      </a:r>
                      <a:endParaRPr lang="zh-CN" altLang="en-US" sz="2000" b="1" i="0" dirty="0">
                        <a:latin typeface="+mn-lt"/>
                        <a:ea typeface="+mn-ea"/>
                        <a:cs typeface="Droid Serif" pitchFamily="18" charset="0"/>
                      </a:endParaRPr>
                    </a:p>
                  </a:txBody>
                  <a:tcPr marT="60960" marB="6096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kern="1200" dirty="0">
                          <a:solidFill>
                            <a:schemeClr val="dk1"/>
                          </a:solidFill>
                          <a:latin typeface="+mn-lt"/>
                          <a:ea typeface="Droid Serif" pitchFamily="18" charset="0"/>
                          <a:cs typeface="Droid Serif" pitchFamily="18" charset="0"/>
                        </a:rPr>
                        <a:t>F</a:t>
                      </a:r>
                      <a:r>
                        <a:rPr lang="en-US" altLang="zh-CN" sz="2000" b="1" i="0" dirty="0">
                          <a:latin typeface="+mn-lt"/>
                          <a:ea typeface="Droid Serif" pitchFamily="18" charset="0"/>
                          <a:cs typeface="Droid Serif" pitchFamily="18" charset="0"/>
                        </a:rPr>
                        <a:t>=A⊕B</a:t>
                      </a:r>
                      <a:endParaRPr lang="zh-CN" altLang="en-US" sz="2000" b="1" i="0" kern="1200" dirty="0">
                        <a:solidFill>
                          <a:schemeClr val="dk1"/>
                        </a:solidFill>
                        <a:latin typeface="+mn-lt"/>
                        <a:ea typeface="+mn-ea"/>
                        <a:cs typeface="Droid Serif"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kern="1200" dirty="0">
                          <a:solidFill>
                            <a:schemeClr val="dk1"/>
                          </a:solidFill>
                          <a:latin typeface="+mn-lt"/>
                          <a:ea typeface="Droid Serif" pitchFamily="18" charset="0"/>
                          <a:cs typeface="Droid Serif" pitchFamily="18" charset="0"/>
                        </a:rPr>
                        <a:t>F</a:t>
                      </a:r>
                      <a:r>
                        <a:rPr lang="en-US" altLang="zh-CN" sz="2000" b="1" i="0" dirty="0">
                          <a:latin typeface="+mn-lt"/>
                          <a:ea typeface="Droid Serif" pitchFamily="18" charset="0"/>
                          <a:cs typeface="Droid Serif" pitchFamily="18" charset="0"/>
                        </a:rPr>
                        <a:t>=A′B+AB′</a:t>
                      </a:r>
                      <a:endParaRPr lang="zh-CN" altLang="en-US" sz="2000" b="1" i="0" kern="1200" dirty="0">
                        <a:solidFill>
                          <a:schemeClr val="dk1"/>
                        </a:solidFill>
                        <a:latin typeface="+mn-lt"/>
                        <a:ea typeface="+mn-ea"/>
                        <a:cs typeface="Droid Serif" pitchFamily="18" charset="0"/>
                      </a:endParaRPr>
                    </a:p>
                  </a:txBody>
                  <a:tcPr marT="60960" marB="60960">
                    <a:noFill/>
                  </a:tcPr>
                </a:tc>
              </a:tr>
              <a:tr h="1137285">
                <a:tc>
                  <a:txBody>
                    <a:bodyPr/>
                    <a:lstStyle/>
                    <a:p>
                      <a:pPr algn="ctr"/>
                      <a:r>
                        <a:rPr lang="zh-CN" altLang="en-US" sz="2000" b="1" kern="1200" dirty="0">
                          <a:solidFill>
                            <a:schemeClr val="tx1"/>
                          </a:solidFill>
                          <a:latin typeface="+mn-ea"/>
                          <a:ea typeface="+mn-ea"/>
                          <a:cs typeface="+mn-cs"/>
                        </a:rPr>
                        <a:t>同或门</a:t>
                      </a: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a:latin typeface="+mn-lt"/>
                          <a:ea typeface="Droid Serif" pitchFamily="18" charset="0"/>
                          <a:cs typeface="Droid Serif" pitchFamily="18" charset="0"/>
                        </a:rPr>
                        <a:t>F = (A ~^ B);</a:t>
                      </a:r>
                    </a:p>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a:latin typeface="+mn-lt"/>
                          <a:ea typeface="Droid Serif" pitchFamily="18" charset="0"/>
                          <a:cs typeface="Droid Serif" pitchFamily="18" charset="0"/>
                        </a:rPr>
                        <a:t>F = ~ (A ^ B);</a:t>
                      </a:r>
                      <a:endParaRPr lang="zh-CN" altLang="en-US" sz="2000" b="1" i="0" dirty="0">
                        <a:latin typeface="+mn-lt"/>
                        <a:ea typeface="+mn-ea"/>
                        <a:cs typeface="Droid Serif"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a:latin typeface="+mn-lt"/>
                          <a:ea typeface="Droid Serif" pitchFamily="18" charset="0"/>
                          <a:cs typeface="Droid Serif" pitchFamily="18" charset="0"/>
                        </a:rPr>
                        <a:t>F = (~A&amp;~B ) | (A&amp; B);</a:t>
                      </a:r>
                      <a:endParaRPr lang="zh-CN" altLang="en-US" sz="2000" b="1" i="0" dirty="0">
                        <a:latin typeface="+mn-lt"/>
                        <a:ea typeface="+mn-ea"/>
                        <a:cs typeface="Droid Serif" pitchFamily="18" charset="0"/>
                      </a:endParaRPr>
                    </a:p>
                  </a:txBody>
                  <a:tcPr marT="60960" marB="6096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kern="1200" dirty="0">
                          <a:solidFill>
                            <a:schemeClr val="dk1"/>
                          </a:solidFill>
                          <a:latin typeface="+mn-lt"/>
                          <a:ea typeface="Droid Serif" pitchFamily="18" charset="0"/>
                          <a:cs typeface="Droid Serif" pitchFamily="18" charset="0"/>
                        </a:rPr>
                        <a:t>F</a:t>
                      </a:r>
                      <a:r>
                        <a:rPr lang="en-US" altLang="zh-CN" sz="2000" b="1" i="0" dirty="0">
                          <a:latin typeface="+mn-lt"/>
                          <a:ea typeface="Droid Serif" pitchFamily="18" charset="0"/>
                          <a:cs typeface="Droid Serif" pitchFamily="18" charset="0"/>
                        </a:rPr>
                        <a:t>=(A⊕B)′</a:t>
                      </a:r>
                      <a:endParaRPr lang="zh-CN" altLang="en-US" sz="2000" b="1" i="0" kern="1200" dirty="0">
                        <a:solidFill>
                          <a:schemeClr val="dk1"/>
                        </a:solidFill>
                        <a:latin typeface="+mn-lt"/>
                        <a:ea typeface="+mn-ea"/>
                        <a:cs typeface="Droid Serif"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kern="1200" dirty="0">
                          <a:solidFill>
                            <a:schemeClr val="dk1"/>
                          </a:solidFill>
                          <a:latin typeface="+mn-lt"/>
                          <a:ea typeface="Droid Serif" pitchFamily="18" charset="0"/>
                          <a:cs typeface="Droid Serif" pitchFamily="18" charset="0"/>
                        </a:rPr>
                        <a:t>F</a:t>
                      </a:r>
                      <a:r>
                        <a:rPr lang="en-US" altLang="zh-CN" sz="2000" b="1" i="0" dirty="0">
                          <a:latin typeface="+mn-lt"/>
                          <a:ea typeface="Droid Serif" pitchFamily="18" charset="0"/>
                          <a:cs typeface="Droid Serif" pitchFamily="18" charset="0"/>
                        </a:rPr>
                        <a:t>=A′B′+AB</a:t>
                      </a:r>
                      <a:endParaRPr lang="zh-CN" altLang="en-US" sz="2000" b="1" i="0" kern="1200" dirty="0">
                        <a:solidFill>
                          <a:schemeClr val="dk1"/>
                        </a:solidFill>
                        <a:latin typeface="+mn-lt"/>
                        <a:ea typeface="+mn-ea"/>
                        <a:cs typeface="Droid Serif"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b="1" i="0" kern="1200" dirty="0">
                        <a:solidFill>
                          <a:schemeClr val="dk1"/>
                        </a:solidFill>
                        <a:latin typeface="+mn-lt"/>
                        <a:ea typeface="+mn-ea"/>
                        <a:cs typeface="Droid Serif" pitchFamily="18" charset="0"/>
                      </a:endParaRPr>
                    </a:p>
                  </a:txBody>
                  <a:tcPr marT="60960" marB="60960">
                    <a:noFill/>
                  </a:tcPr>
                </a:tc>
              </a:tr>
            </a:tbl>
          </a:graphicData>
        </a:graphic>
      </p:graphicFrame>
      <p:sp>
        <p:nvSpPr>
          <p:cNvPr id="4" name="内容占位符 3"/>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a:bodyPr>
          <a:lstStyle/>
          <a:p>
            <a:r>
              <a:rPr lang="zh-CN" altLang="en-US" sz="3600" dirty="0">
                <a:latin typeface="Times New Roman" panose="02020603050405020304" pitchFamily="18" charset="0"/>
                <a:ea typeface="+mj-ea"/>
                <a:cs typeface="Times New Roman" panose="02020603050405020304" pitchFamily="18" charset="0"/>
              </a:rPr>
              <a:t>逻辑门的描述</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solidFill>
                  <a:prstClr val="black">
                    <a:tint val="75000"/>
                  </a:prstClr>
                </a:solidFill>
              </a:rPr>
              <a:pPr/>
              <a:t>47</a:t>
            </a:fld>
            <a:endParaRPr lang="zh-CN" altLang="en-US">
              <a:solidFill>
                <a:prstClr val="black">
                  <a:tint val="75000"/>
                </a:prstClr>
              </a:solidFill>
            </a:endParaRPr>
          </a:p>
        </p:txBody>
      </p:sp>
    </p:spTree>
    <p:extLst>
      <p:ext uri="{BB962C8B-B14F-4D97-AF65-F5344CB8AC3E}">
        <p14:creationId xmlns:p14="http://schemas.microsoft.com/office/powerpoint/2010/main" val="1364428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vert="horz" wrap="square" lIns="91440" tIns="45720" rIns="91440" bIns="45720" anchor="ctr"/>
          <a:lstStyle/>
          <a:p>
            <a:pPr algn="ctr">
              <a:defRP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数字设计的发展</a:t>
            </a:r>
          </a:p>
        </p:txBody>
      </p:sp>
      <p:sp>
        <p:nvSpPr>
          <p:cNvPr id="2" name="内容占位符 1"/>
          <p:cNvSpPr>
            <a:spLocks noGrp="1"/>
          </p:cNvSpPr>
          <p:nvPr>
            <p:ph idx="1"/>
          </p:nvPr>
        </p:nvSpPr>
        <p:spPr/>
        <p:txBody>
          <a:bodyPr/>
          <a:lstStyle/>
          <a:p>
            <a:endParaRPr lang="zh-CN" altLang="en-US"/>
          </a:p>
        </p:txBody>
      </p:sp>
      <p:sp>
        <p:nvSpPr>
          <p:cNvPr id="8" name="Rectangle 9"/>
          <p:cNvSpPr>
            <a:spLocks noChangeArrowheads="1"/>
          </p:cNvSpPr>
          <p:nvPr/>
        </p:nvSpPr>
        <p:spPr bwMode="auto">
          <a:xfrm>
            <a:off x="1779584" y="5280046"/>
            <a:ext cx="3744912" cy="935037"/>
          </a:xfrm>
          <a:prstGeom prst="rect">
            <a:avLst/>
          </a:prstGeom>
          <a:noFill/>
          <a:ln w="9525">
            <a:solidFill>
              <a:schemeClr val="tx2"/>
            </a:solidFill>
            <a:miter lim="800000"/>
          </a:ln>
          <a:effectLst/>
        </p:spPr>
        <p:txBody>
          <a:bodyPr wrap="none" anchor="ctr"/>
          <a:lstStyle/>
          <a:p>
            <a:pPr algn="ctr">
              <a:spcBef>
                <a:spcPct val="0"/>
              </a:spcBef>
            </a:pPr>
            <a:r>
              <a:rPr lang="zh-CN" altLang="en-US" sz="2400" b="1" dirty="0">
                <a:solidFill>
                  <a:prstClr val="black"/>
                </a:solidFill>
                <a:latin typeface="黑体" panose="02010609060101010101" pitchFamily="49" charset="-122"/>
                <a:ea typeface="黑体" panose="02010609060101010101" pitchFamily="49" charset="-122"/>
              </a:rPr>
              <a:t>计算机辅助设计</a:t>
            </a:r>
            <a:r>
              <a:rPr lang="en-US" altLang="zh-CN" sz="2400" b="1" dirty="0">
                <a:solidFill>
                  <a:srgbClr val="ED7D31">
                    <a:lumMod val="75000"/>
                  </a:srgbClr>
                </a:solidFill>
                <a:latin typeface="黑体" panose="02010609060101010101" pitchFamily="49" charset="-122"/>
                <a:ea typeface="黑体" panose="02010609060101010101" pitchFamily="49" charset="-122"/>
              </a:rPr>
              <a:t>CAD</a:t>
            </a:r>
          </a:p>
          <a:p>
            <a:pPr algn="ctr">
              <a:spcBef>
                <a:spcPct val="0"/>
              </a:spcBef>
            </a:pPr>
            <a:r>
              <a:rPr lang="zh-CN" altLang="en-US" sz="2000" b="1" dirty="0">
                <a:solidFill>
                  <a:prstClr val="black"/>
                </a:solidFill>
                <a:latin typeface="黑体" panose="02010609060101010101" pitchFamily="49" charset="-122"/>
                <a:ea typeface="黑体" panose="02010609060101010101" pitchFamily="49" charset="-122"/>
              </a:rPr>
              <a:t>（</a:t>
            </a:r>
            <a:r>
              <a:rPr lang="en-US" altLang="zh-CN" sz="2000" b="1" dirty="0">
                <a:solidFill>
                  <a:prstClr val="black"/>
                </a:solidFill>
                <a:latin typeface="黑体" panose="02010609060101010101" pitchFamily="49" charset="-122"/>
                <a:ea typeface="黑体" panose="02010609060101010101" pitchFamily="49" charset="-122"/>
              </a:rPr>
              <a:t>computer Assist  Design</a:t>
            </a:r>
            <a:r>
              <a:rPr lang="zh-CN" altLang="en-US" sz="2000" b="1" dirty="0">
                <a:solidFill>
                  <a:prstClr val="black"/>
                </a:solidFill>
                <a:latin typeface="黑体" panose="02010609060101010101" pitchFamily="49" charset="-122"/>
                <a:ea typeface="黑体" panose="02010609060101010101" pitchFamily="49" charset="-122"/>
              </a:rPr>
              <a:t>）</a:t>
            </a:r>
          </a:p>
        </p:txBody>
      </p:sp>
      <p:sp>
        <p:nvSpPr>
          <p:cNvPr id="9" name="Rectangle 12"/>
          <p:cNvSpPr>
            <a:spLocks noChangeArrowheads="1"/>
          </p:cNvSpPr>
          <p:nvPr/>
        </p:nvSpPr>
        <p:spPr bwMode="auto">
          <a:xfrm>
            <a:off x="1777997" y="3779846"/>
            <a:ext cx="3744913" cy="935038"/>
          </a:xfrm>
          <a:prstGeom prst="rect">
            <a:avLst/>
          </a:prstGeom>
          <a:noFill/>
          <a:ln w="9525">
            <a:solidFill>
              <a:schemeClr val="tx2"/>
            </a:solidFill>
            <a:miter lim="800000"/>
          </a:ln>
          <a:effectLst/>
        </p:spPr>
        <p:txBody>
          <a:bodyPr wrap="none" anchor="ctr"/>
          <a:lstStyle/>
          <a:p>
            <a:pPr algn="ctr">
              <a:spcBef>
                <a:spcPct val="0"/>
              </a:spcBef>
            </a:pPr>
            <a:r>
              <a:rPr lang="zh-CN" altLang="en-US" sz="2400" b="1" dirty="0">
                <a:solidFill>
                  <a:prstClr val="black"/>
                </a:solidFill>
                <a:latin typeface="黑体" panose="02010609060101010101" pitchFamily="49" charset="-122"/>
                <a:ea typeface="黑体" panose="02010609060101010101" pitchFamily="49" charset="-122"/>
              </a:rPr>
              <a:t>计算机辅助工程设计</a:t>
            </a:r>
            <a:r>
              <a:rPr lang="en-US" altLang="zh-CN" sz="2400" b="1" dirty="0">
                <a:solidFill>
                  <a:srgbClr val="ED7D31">
                    <a:lumMod val="75000"/>
                  </a:srgbClr>
                </a:solidFill>
                <a:latin typeface="黑体" panose="02010609060101010101" pitchFamily="49" charset="-122"/>
                <a:ea typeface="黑体" panose="02010609060101010101" pitchFamily="49" charset="-122"/>
              </a:rPr>
              <a:t>CAE</a:t>
            </a:r>
          </a:p>
          <a:p>
            <a:pPr algn="ctr">
              <a:spcBef>
                <a:spcPct val="0"/>
              </a:spcBef>
            </a:pPr>
            <a:r>
              <a:rPr lang="zh-CN" altLang="en-US" sz="2000" b="1" dirty="0">
                <a:solidFill>
                  <a:prstClr val="black"/>
                </a:solidFill>
                <a:latin typeface="黑体" panose="02010609060101010101" pitchFamily="49" charset="-122"/>
                <a:ea typeface="黑体" panose="02010609060101010101" pitchFamily="49" charset="-122"/>
              </a:rPr>
              <a:t>（</a:t>
            </a:r>
            <a:r>
              <a:rPr lang="en-US" altLang="zh-CN" sz="2000" b="1" dirty="0">
                <a:solidFill>
                  <a:prstClr val="black"/>
                </a:solidFill>
                <a:latin typeface="黑体" panose="02010609060101010101" pitchFamily="49" charset="-122"/>
                <a:ea typeface="黑体" panose="02010609060101010101" pitchFamily="49" charset="-122"/>
              </a:rPr>
              <a:t>computer Assist Engineering</a:t>
            </a:r>
            <a:r>
              <a:rPr lang="zh-CN" altLang="en-US" sz="2000" b="1" dirty="0">
                <a:solidFill>
                  <a:prstClr val="black"/>
                </a:solidFill>
                <a:latin typeface="黑体" panose="02010609060101010101" pitchFamily="49" charset="-122"/>
                <a:ea typeface="黑体" panose="02010609060101010101" pitchFamily="49" charset="-122"/>
              </a:rPr>
              <a:t>）</a:t>
            </a:r>
          </a:p>
        </p:txBody>
      </p:sp>
      <p:sp>
        <p:nvSpPr>
          <p:cNvPr id="10" name="Rectangle 15"/>
          <p:cNvSpPr>
            <a:spLocks noChangeArrowheads="1"/>
          </p:cNvSpPr>
          <p:nvPr/>
        </p:nvSpPr>
        <p:spPr bwMode="auto">
          <a:xfrm>
            <a:off x="1777997" y="2271719"/>
            <a:ext cx="3744913" cy="935037"/>
          </a:xfrm>
          <a:prstGeom prst="rect">
            <a:avLst/>
          </a:prstGeom>
          <a:noFill/>
          <a:ln w="9525">
            <a:solidFill>
              <a:schemeClr val="tx2"/>
            </a:solidFill>
            <a:miter lim="800000"/>
          </a:ln>
          <a:effectLst/>
        </p:spPr>
        <p:txBody>
          <a:bodyPr wrap="none" anchor="ctr"/>
          <a:lstStyle/>
          <a:p>
            <a:pPr algn="ctr">
              <a:spcBef>
                <a:spcPct val="0"/>
              </a:spcBef>
            </a:pPr>
            <a:r>
              <a:rPr lang="zh-CN" altLang="en-US" sz="2400" b="1" dirty="0">
                <a:solidFill>
                  <a:prstClr val="black"/>
                </a:solidFill>
                <a:latin typeface="黑体" panose="02010609060101010101" pitchFamily="49" charset="-122"/>
                <a:ea typeface="黑体" panose="02010609060101010101" pitchFamily="49" charset="-122"/>
              </a:rPr>
              <a:t>电子系统设计自动化</a:t>
            </a:r>
            <a:r>
              <a:rPr lang="en-US" altLang="zh-CN" sz="2400" b="1" dirty="0">
                <a:solidFill>
                  <a:srgbClr val="ED7D31">
                    <a:lumMod val="75000"/>
                  </a:srgbClr>
                </a:solidFill>
                <a:latin typeface="黑体" panose="02010609060101010101" pitchFamily="49" charset="-122"/>
                <a:ea typeface="黑体" panose="02010609060101010101" pitchFamily="49" charset="-122"/>
              </a:rPr>
              <a:t>EDA</a:t>
            </a:r>
          </a:p>
          <a:p>
            <a:pPr algn="ctr">
              <a:spcBef>
                <a:spcPct val="0"/>
              </a:spcBef>
            </a:pPr>
            <a:r>
              <a:rPr lang="zh-CN" altLang="en-US" sz="2000" b="1" dirty="0">
                <a:solidFill>
                  <a:prstClr val="black"/>
                </a:solidFill>
                <a:latin typeface="黑体" panose="02010609060101010101" pitchFamily="49" charset="-122"/>
                <a:ea typeface="黑体" panose="02010609060101010101" pitchFamily="49" charset="-122"/>
              </a:rPr>
              <a:t>（</a:t>
            </a:r>
            <a:r>
              <a:rPr lang="en-US" altLang="zh-CN" sz="2000" b="1" dirty="0" err="1">
                <a:solidFill>
                  <a:prstClr val="black"/>
                </a:solidFill>
                <a:latin typeface="黑体" panose="02010609060101010101" pitchFamily="49" charset="-122"/>
                <a:ea typeface="黑体" panose="02010609060101010101" pitchFamily="49" charset="-122"/>
              </a:rPr>
              <a:t>Eletronic</a:t>
            </a:r>
            <a:r>
              <a:rPr lang="en-US" altLang="zh-CN" sz="2000" b="1" dirty="0">
                <a:solidFill>
                  <a:prstClr val="black"/>
                </a:solidFill>
                <a:latin typeface="黑体" panose="02010609060101010101" pitchFamily="49" charset="-122"/>
                <a:ea typeface="黑体" panose="02010609060101010101" pitchFamily="49" charset="-122"/>
              </a:rPr>
              <a:t> Design Automation</a:t>
            </a:r>
            <a:r>
              <a:rPr lang="zh-CN" altLang="en-US" sz="2000" b="1" dirty="0">
                <a:solidFill>
                  <a:prstClr val="black"/>
                </a:solidFill>
                <a:latin typeface="黑体" panose="02010609060101010101" pitchFamily="49" charset="-122"/>
                <a:ea typeface="黑体" panose="02010609060101010101" pitchFamily="49" charset="-122"/>
              </a:rPr>
              <a:t>）</a:t>
            </a:r>
          </a:p>
        </p:txBody>
      </p:sp>
      <p:sp>
        <p:nvSpPr>
          <p:cNvPr id="11" name="Oval 18"/>
          <p:cNvSpPr>
            <a:spLocks noChangeArrowheads="1"/>
          </p:cNvSpPr>
          <p:nvPr/>
        </p:nvSpPr>
        <p:spPr bwMode="auto">
          <a:xfrm>
            <a:off x="8580438" y="6037250"/>
            <a:ext cx="1223962" cy="358775"/>
          </a:xfrm>
          <a:prstGeom prst="ellipse">
            <a:avLst/>
          </a:prstGeom>
          <a:noFill/>
          <a:ln w="9525">
            <a:solidFill>
              <a:schemeClr val="tx2"/>
            </a:solidFill>
            <a:round/>
          </a:ln>
          <a:effectLst/>
        </p:spPr>
        <p:txBody>
          <a:bodyPr wrap="none" anchor="ctr"/>
          <a:lstStyle/>
          <a:p>
            <a:pPr algn="ctr">
              <a:spcBef>
                <a:spcPct val="0"/>
              </a:spcBef>
            </a:pPr>
            <a:r>
              <a:rPr lang="zh-CN" altLang="en-US" sz="2000" dirty="0">
                <a:solidFill>
                  <a:prstClr val="black"/>
                </a:solidFill>
                <a:latin typeface="黑体" panose="02010609060101010101" pitchFamily="49" charset="-122"/>
                <a:ea typeface="黑体" panose="02010609060101010101" pitchFamily="49" charset="-122"/>
              </a:rPr>
              <a:t>掩膜</a:t>
            </a:r>
          </a:p>
        </p:txBody>
      </p:sp>
      <p:sp>
        <p:nvSpPr>
          <p:cNvPr id="12" name="Rectangle 19"/>
          <p:cNvSpPr>
            <a:spLocks noChangeArrowheads="1"/>
          </p:cNvSpPr>
          <p:nvPr/>
        </p:nvSpPr>
        <p:spPr bwMode="auto">
          <a:xfrm>
            <a:off x="8472488" y="5460987"/>
            <a:ext cx="1439862" cy="358775"/>
          </a:xfrm>
          <a:prstGeom prst="rect">
            <a:avLst/>
          </a:prstGeom>
          <a:noFill/>
          <a:ln w="9525">
            <a:solidFill>
              <a:schemeClr val="tx2"/>
            </a:solidFill>
            <a:miter lim="800000"/>
          </a:ln>
          <a:effectLst/>
        </p:spPr>
        <p:txBody>
          <a:bodyPr wrap="none" anchor="ctr"/>
          <a:lstStyle/>
          <a:p>
            <a:pPr algn="ctr">
              <a:spcBef>
                <a:spcPct val="0"/>
              </a:spcBef>
            </a:pPr>
            <a:r>
              <a:rPr lang="zh-CN" altLang="en-US" sz="2000" dirty="0">
                <a:solidFill>
                  <a:prstClr val="black"/>
                </a:solidFill>
                <a:latin typeface="黑体" panose="02010609060101010101" pitchFamily="49" charset="-122"/>
                <a:ea typeface="黑体" panose="02010609060101010101" pitchFamily="49" charset="-122"/>
              </a:rPr>
              <a:t>图形生成</a:t>
            </a:r>
          </a:p>
        </p:txBody>
      </p:sp>
      <p:sp>
        <p:nvSpPr>
          <p:cNvPr id="13" name="Line 20"/>
          <p:cNvSpPr>
            <a:spLocks noChangeShapeType="1"/>
          </p:cNvSpPr>
          <p:nvPr/>
        </p:nvSpPr>
        <p:spPr bwMode="auto">
          <a:xfrm>
            <a:off x="9191625" y="5819761"/>
            <a:ext cx="0" cy="217488"/>
          </a:xfrm>
          <a:prstGeom prst="line">
            <a:avLst/>
          </a:prstGeom>
          <a:noFill/>
          <a:ln w="38100">
            <a:solidFill>
              <a:schemeClr val="tx2"/>
            </a:solidFill>
            <a:round/>
            <a:tailEnd type="triangle" w="med" len="med"/>
          </a:ln>
          <a:effectLst/>
        </p:spPr>
        <p:txBody>
          <a:bodyPr/>
          <a:lstStyle/>
          <a:p>
            <a:endParaRPr lang="zh-CN" altLang="en-US">
              <a:solidFill>
                <a:prstClr val="black"/>
              </a:solidFill>
            </a:endParaRPr>
          </a:p>
        </p:txBody>
      </p:sp>
      <p:sp>
        <p:nvSpPr>
          <p:cNvPr id="14" name="AutoShape 30"/>
          <p:cNvSpPr>
            <a:spLocks noChangeArrowheads="1"/>
          </p:cNvSpPr>
          <p:nvPr/>
        </p:nvSpPr>
        <p:spPr bwMode="auto">
          <a:xfrm>
            <a:off x="3435346" y="4781564"/>
            <a:ext cx="431800" cy="433387"/>
          </a:xfrm>
          <a:prstGeom prst="upArrow">
            <a:avLst>
              <a:gd name="adj1" fmla="val 50000"/>
              <a:gd name="adj2" fmla="val 25092"/>
            </a:avLst>
          </a:prstGeom>
          <a:solidFill>
            <a:schemeClr val="accent1"/>
          </a:solidFill>
          <a:ln w="9525">
            <a:solidFill>
              <a:srgbClr val="0000EC"/>
            </a:solidFill>
            <a:miter lim="800000"/>
          </a:ln>
          <a:effectLst/>
        </p:spPr>
        <p:txBody>
          <a:bodyPr vert="eaVert" wrap="none" anchor="ctr"/>
          <a:lstStyle/>
          <a:p>
            <a:endParaRPr lang="zh-CN" altLang="en-US">
              <a:solidFill>
                <a:prstClr val="black"/>
              </a:solidFill>
            </a:endParaRPr>
          </a:p>
        </p:txBody>
      </p:sp>
      <p:sp>
        <p:nvSpPr>
          <p:cNvPr id="15" name="AutoShape 31"/>
          <p:cNvSpPr>
            <a:spLocks noChangeArrowheads="1"/>
          </p:cNvSpPr>
          <p:nvPr/>
        </p:nvSpPr>
        <p:spPr bwMode="auto">
          <a:xfrm>
            <a:off x="3435346" y="3281364"/>
            <a:ext cx="431800" cy="433388"/>
          </a:xfrm>
          <a:prstGeom prst="upArrow">
            <a:avLst>
              <a:gd name="adj1" fmla="val 50000"/>
              <a:gd name="adj2" fmla="val 25092"/>
            </a:avLst>
          </a:prstGeom>
          <a:solidFill>
            <a:schemeClr val="accent1"/>
          </a:solidFill>
          <a:ln w="9525">
            <a:solidFill>
              <a:srgbClr val="0000EC"/>
            </a:solidFill>
            <a:miter lim="800000"/>
          </a:ln>
          <a:effectLst/>
        </p:spPr>
        <p:txBody>
          <a:bodyPr vert="eaVert" wrap="none" anchor="ctr"/>
          <a:lstStyle/>
          <a:p>
            <a:endParaRPr lang="zh-CN" altLang="en-US">
              <a:solidFill>
                <a:prstClr val="black"/>
              </a:solidFill>
            </a:endParaRPr>
          </a:p>
        </p:txBody>
      </p:sp>
      <p:sp>
        <p:nvSpPr>
          <p:cNvPr id="16" name="Line 33"/>
          <p:cNvSpPr>
            <a:spLocks noChangeShapeType="1"/>
          </p:cNvSpPr>
          <p:nvPr/>
        </p:nvSpPr>
        <p:spPr bwMode="auto">
          <a:xfrm>
            <a:off x="9191625" y="5245086"/>
            <a:ext cx="0" cy="217488"/>
          </a:xfrm>
          <a:prstGeom prst="line">
            <a:avLst/>
          </a:prstGeom>
          <a:noFill/>
          <a:ln w="38100">
            <a:solidFill>
              <a:schemeClr val="tx2"/>
            </a:solidFill>
            <a:round/>
            <a:tailEnd type="triangle" w="med" len="med"/>
          </a:ln>
          <a:effectLst/>
        </p:spPr>
        <p:txBody>
          <a:bodyPr/>
          <a:lstStyle/>
          <a:p>
            <a:endParaRPr lang="zh-CN" altLang="en-US">
              <a:solidFill>
                <a:prstClr val="black"/>
              </a:solidFill>
            </a:endParaRPr>
          </a:p>
        </p:txBody>
      </p:sp>
      <p:sp>
        <p:nvSpPr>
          <p:cNvPr id="17" name="Oval 34"/>
          <p:cNvSpPr>
            <a:spLocks noChangeArrowheads="1"/>
          </p:cNvSpPr>
          <p:nvPr/>
        </p:nvSpPr>
        <p:spPr bwMode="auto">
          <a:xfrm>
            <a:off x="8580438" y="4884725"/>
            <a:ext cx="1223962" cy="358775"/>
          </a:xfrm>
          <a:prstGeom prst="ellipse">
            <a:avLst/>
          </a:prstGeom>
          <a:noFill/>
          <a:ln w="9525">
            <a:solidFill>
              <a:schemeClr val="tx2"/>
            </a:solidFill>
            <a:round/>
          </a:ln>
          <a:effectLst/>
        </p:spPr>
        <p:txBody>
          <a:bodyPr wrap="none" anchor="ctr"/>
          <a:lstStyle/>
          <a:p>
            <a:pPr algn="ctr">
              <a:spcBef>
                <a:spcPct val="0"/>
              </a:spcBef>
            </a:pPr>
            <a:r>
              <a:rPr lang="zh-CN" altLang="en-US" sz="2000" dirty="0">
                <a:solidFill>
                  <a:prstClr val="black"/>
                </a:solidFill>
                <a:latin typeface="黑体" panose="02010609060101010101" pitchFamily="49" charset="-122"/>
                <a:ea typeface="黑体" panose="02010609060101010101" pitchFamily="49" charset="-122"/>
              </a:rPr>
              <a:t>版图</a:t>
            </a:r>
          </a:p>
        </p:txBody>
      </p:sp>
      <p:sp>
        <p:nvSpPr>
          <p:cNvPr id="18" name="Rectangle 35"/>
          <p:cNvSpPr>
            <a:spLocks noChangeArrowheads="1"/>
          </p:cNvSpPr>
          <p:nvPr/>
        </p:nvSpPr>
        <p:spPr bwMode="auto">
          <a:xfrm>
            <a:off x="8472488" y="4308462"/>
            <a:ext cx="1439862" cy="358775"/>
          </a:xfrm>
          <a:prstGeom prst="rect">
            <a:avLst/>
          </a:prstGeom>
          <a:noFill/>
          <a:ln w="9525">
            <a:solidFill>
              <a:schemeClr val="tx2"/>
            </a:solidFill>
            <a:miter lim="800000"/>
          </a:ln>
          <a:effectLst/>
        </p:spPr>
        <p:txBody>
          <a:bodyPr wrap="none" anchor="ctr"/>
          <a:lstStyle/>
          <a:p>
            <a:pPr algn="ctr">
              <a:spcBef>
                <a:spcPct val="0"/>
              </a:spcBef>
            </a:pPr>
            <a:r>
              <a:rPr lang="zh-CN" altLang="en-US" sz="2000" dirty="0">
                <a:solidFill>
                  <a:prstClr val="black"/>
                </a:solidFill>
                <a:latin typeface="黑体" panose="02010609060101010101" pitchFamily="49" charset="-122"/>
                <a:ea typeface="黑体" panose="02010609060101010101" pitchFamily="49" charset="-122"/>
              </a:rPr>
              <a:t>布局布线</a:t>
            </a:r>
          </a:p>
        </p:txBody>
      </p:sp>
      <p:sp>
        <p:nvSpPr>
          <p:cNvPr id="19" name="Line 36"/>
          <p:cNvSpPr>
            <a:spLocks noChangeShapeType="1"/>
          </p:cNvSpPr>
          <p:nvPr/>
        </p:nvSpPr>
        <p:spPr bwMode="auto">
          <a:xfrm>
            <a:off x="9191625" y="4667236"/>
            <a:ext cx="0" cy="217488"/>
          </a:xfrm>
          <a:prstGeom prst="line">
            <a:avLst/>
          </a:prstGeom>
          <a:noFill/>
          <a:ln w="38100">
            <a:solidFill>
              <a:schemeClr val="tx2"/>
            </a:solidFill>
            <a:round/>
            <a:tailEnd type="triangle" w="med" len="med"/>
          </a:ln>
          <a:effectLst/>
        </p:spPr>
        <p:txBody>
          <a:bodyPr/>
          <a:lstStyle/>
          <a:p>
            <a:endParaRPr lang="zh-CN" altLang="en-US">
              <a:solidFill>
                <a:prstClr val="black"/>
              </a:solidFill>
            </a:endParaRPr>
          </a:p>
        </p:txBody>
      </p:sp>
      <p:sp>
        <p:nvSpPr>
          <p:cNvPr id="20" name="Line 37"/>
          <p:cNvSpPr>
            <a:spLocks noChangeShapeType="1"/>
          </p:cNvSpPr>
          <p:nvPr/>
        </p:nvSpPr>
        <p:spPr bwMode="auto">
          <a:xfrm>
            <a:off x="9191625" y="4092561"/>
            <a:ext cx="0" cy="217488"/>
          </a:xfrm>
          <a:prstGeom prst="line">
            <a:avLst/>
          </a:prstGeom>
          <a:noFill/>
          <a:ln w="38100">
            <a:solidFill>
              <a:schemeClr val="tx2"/>
            </a:solidFill>
            <a:round/>
            <a:tailEnd type="triangle" w="med" len="med"/>
          </a:ln>
          <a:effectLst/>
        </p:spPr>
        <p:txBody>
          <a:bodyPr/>
          <a:lstStyle/>
          <a:p>
            <a:endParaRPr lang="zh-CN" altLang="en-US">
              <a:solidFill>
                <a:prstClr val="black"/>
              </a:solidFill>
            </a:endParaRPr>
          </a:p>
        </p:txBody>
      </p:sp>
      <p:sp>
        <p:nvSpPr>
          <p:cNvPr id="21" name="Oval 38"/>
          <p:cNvSpPr>
            <a:spLocks noChangeArrowheads="1"/>
          </p:cNvSpPr>
          <p:nvPr/>
        </p:nvSpPr>
        <p:spPr bwMode="auto">
          <a:xfrm>
            <a:off x="8580438" y="3733787"/>
            <a:ext cx="1223962" cy="358775"/>
          </a:xfrm>
          <a:prstGeom prst="ellipse">
            <a:avLst/>
          </a:prstGeom>
          <a:noFill/>
          <a:ln w="9525">
            <a:solidFill>
              <a:schemeClr val="tx2"/>
            </a:solidFill>
            <a:round/>
          </a:ln>
          <a:effectLst/>
        </p:spPr>
        <p:txBody>
          <a:bodyPr wrap="none" anchor="ctr"/>
          <a:lstStyle/>
          <a:p>
            <a:pPr algn="ctr">
              <a:spcBef>
                <a:spcPct val="0"/>
              </a:spcBef>
            </a:pPr>
            <a:r>
              <a:rPr lang="zh-CN" altLang="en-US" sz="2000" dirty="0">
                <a:solidFill>
                  <a:prstClr val="black"/>
                </a:solidFill>
                <a:latin typeface="黑体" panose="02010609060101010101" pitchFamily="49" charset="-122"/>
                <a:ea typeface="黑体" panose="02010609060101010101" pitchFamily="49" charset="-122"/>
              </a:rPr>
              <a:t>逻辑</a:t>
            </a:r>
          </a:p>
        </p:txBody>
      </p:sp>
      <p:sp>
        <p:nvSpPr>
          <p:cNvPr id="22" name="Rectangle 39"/>
          <p:cNvSpPr>
            <a:spLocks noChangeArrowheads="1"/>
          </p:cNvSpPr>
          <p:nvPr/>
        </p:nvSpPr>
        <p:spPr bwMode="auto">
          <a:xfrm>
            <a:off x="8472488" y="3157525"/>
            <a:ext cx="1439862" cy="358775"/>
          </a:xfrm>
          <a:prstGeom prst="rect">
            <a:avLst/>
          </a:prstGeom>
          <a:noFill/>
          <a:ln w="9525">
            <a:solidFill>
              <a:schemeClr val="tx2"/>
            </a:solidFill>
            <a:miter lim="800000"/>
          </a:ln>
          <a:effectLst/>
        </p:spPr>
        <p:txBody>
          <a:bodyPr wrap="none" anchor="ctr"/>
          <a:lstStyle/>
          <a:p>
            <a:pPr algn="ctr">
              <a:spcBef>
                <a:spcPct val="0"/>
              </a:spcBef>
            </a:pPr>
            <a:r>
              <a:rPr lang="zh-CN" altLang="en-US" sz="2000" dirty="0">
                <a:solidFill>
                  <a:prstClr val="black"/>
                </a:solidFill>
                <a:latin typeface="黑体" panose="02010609060101010101" pitchFamily="49" charset="-122"/>
                <a:ea typeface="黑体" panose="02010609060101010101" pitchFamily="49" charset="-122"/>
              </a:rPr>
              <a:t>逻辑综合</a:t>
            </a:r>
          </a:p>
        </p:txBody>
      </p:sp>
      <p:sp>
        <p:nvSpPr>
          <p:cNvPr id="23" name="Line 40"/>
          <p:cNvSpPr>
            <a:spLocks noChangeShapeType="1"/>
          </p:cNvSpPr>
          <p:nvPr/>
        </p:nvSpPr>
        <p:spPr bwMode="auto">
          <a:xfrm>
            <a:off x="9191625" y="3516300"/>
            <a:ext cx="0" cy="217487"/>
          </a:xfrm>
          <a:prstGeom prst="line">
            <a:avLst/>
          </a:prstGeom>
          <a:noFill/>
          <a:ln w="38100">
            <a:solidFill>
              <a:schemeClr val="tx2"/>
            </a:solidFill>
            <a:round/>
            <a:tailEnd type="triangle" w="med" len="med"/>
          </a:ln>
          <a:effectLst/>
        </p:spPr>
        <p:txBody>
          <a:bodyPr/>
          <a:lstStyle/>
          <a:p>
            <a:endParaRPr lang="zh-CN" altLang="en-US">
              <a:solidFill>
                <a:prstClr val="black"/>
              </a:solidFill>
            </a:endParaRPr>
          </a:p>
        </p:txBody>
      </p:sp>
      <p:sp>
        <p:nvSpPr>
          <p:cNvPr id="24" name="Line 41"/>
          <p:cNvSpPr>
            <a:spLocks noChangeShapeType="1"/>
          </p:cNvSpPr>
          <p:nvPr/>
        </p:nvSpPr>
        <p:spPr bwMode="auto">
          <a:xfrm>
            <a:off x="9191625" y="2941625"/>
            <a:ext cx="0" cy="217487"/>
          </a:xfrm>
          <a:prstGeom prst="line">
            <a:avLst/>
          </a:prstGeom>
          <a:noFill/>
          <a:ln w="38100">
            <a:solidFill>
              <a:schemeClr val="tx2"/>
            </a:solidFill>
            <a:round/>
            <a:tailEnd type="triangle" w="med" len="med"/>
          </a:ln>
          <a:effectLst/>
        </p:spPr>
        <p:txBody>
          <a:bodyPr/>
          <a:lstStyle/>
          <a:p>
            <a:endParaRPr lang="zh-CN" altLang="en-US">
              <a:solidFill>
                <a:prstClr val="black"/>
              </a:solidFill>
            </a:endParaRPr>
          </a:p>
        </p:txBody>
      </p:sp>
      <p:sp>
        <p:nvSpPr>
          <p:cNvPr id="25" name="Oval 42"/>
          <p:cNvSpPr>
            <a:spLocks noChangeArrowheads="1"/>
          </p:cNvSpPr>
          <p:nvPr/>
        </p:nvSpPr>
        <p:spPr bwMode="auto">
          <a:xfrm>
            <a:off x="8580438" y="2579675"/>
            <a:ext cx="1223962" cy="358775"/>
          </a:xfrm>
          <a:prstGeom prst="ellipse">
            <a:avLst/>
          </a:prstGeom>
          <a:noFill/>
          <a:ln w="9525">
            <a:solidFill>
              <a:schemeClr val="tx2"/>
            </a:solidFill>
            <a:round/>
          </a:ln>
          <a:effectLst/>
        </p:spPr>
        <p:txBody>
          <a:bodyPr wrap="none" anchor="ctr"/>
          <a:lstStyle/>
          <a:p>
            <a:pPr algn="ctr">
              <a:spcBef>
                <a:spcPct val="0"/>
              </a:spcBef>
            </a:pPr>
            <a:r>
              <a:rPr lang="zh-CN" altLang="en-US" sz="2000" dirty="0">
                <a:solidFill>
                  <a:prstClr val="black"/>
                </a:solidFill>
                <a:latin typeface="黑体" panose="02010609060101010101" pitchFamily="49" charset="-122"/>
                <a:ea typeface="黑体" panose="02010609060101010101" pitchFamily="49" charset="-122"/>
              </a:rPr>
              <a:t>功能</a:t>
            </a:r>
          </a:p>
        </p:txBody>
      </p:sp>
      <p:sp>
        <p:nvSpPr>
          <p:cNvPr id="26" name="Rectangle 43"/>
          <p:cNvSpPr>
            <a:spLocks noChangeArrowheads="1"/>
          </p:cNvSpPr>
          <p:nvPr/>
        </p:nvSpPr>
        <p:spPr bwMode="auto">
          <a:xfrm>
            <a:off x="8472488" y="2003412"/>
            <a:ext cx="1439862" cy="358775"/>
          </a:xfrm>
          <a:prstGeom prst="rect">
            <a:avLst/>
          </a:prstGeom>
          <a:noFill/>
          <a:ln w="9525">
            <a:solidFill>
              <a:schemeClr val="tx2"/>
            </a:solidFill>
            <a:miter lim="800000"/>
          </a:ln>
          <a:effectLst/>
        </p:spPr>
        <p:txBody>
          <a:bodyPr wrap="none" anchor="ctr"/>
          <a:lstStyle/>
          <a:p>
            <a:pPr algn="ctr">
              <a:spcBef>
                <a:spcPct val="0"/>
              </a:spcBef>
            </a:pPr>
            <a:r>
              <a:rPr lang="zh-CN" altLang="en-US" sz="2000" dirty="0">
                <a:solidFill>
                  <a:prstClr val="black"/>
                </a:solidFill>
                <a:latin typeface="黑体" panose="02010609060101010101" pitchFamily="49" charset="-122"/>
                <a:ea typeface="黑体" panose="02010609060101010101" pitchFamily="49" charset="-122"/>
              </a:rPr>
              <a:t>行为综合</a:t>
            </a:r>
          </a:p>
        </p:txBody>
      </p:sp>
      <p:sp>
        <p:nvSpPr>
          <p:cNvPr id="27" name="Line 44"/>
          <p:cNvSpPr>
            <a:spLocks noChangeShapeType="1"/>
          </p:cNvSpPr>
          <p:nvPr/>
        </p:nvSpPr>
        <p:spPr bwMode="auto">
          <a:xfrm>
            <a:off x="9191625" y="2362186"/>
            <a:ext cx="0" cy="217488"/>
          </a:xfrm>
          <a:prstGeom prst="line">
            <a:avLst/>
          </a:prstGeom>
          <a:noFill/>
          <a:ln w="38100">
            <a:solidFill>
              <a:schemeClr val="tx2"/>
            </a:solidFill>
            <a:round/>
            <a:tailEnd type="triangle" w="med" len="med"/>
          </a:ln>
          <a:effectLst/>
        </p:spPr>
        <p:txBody>
          <a:bodyPr/>
          <a:lstStyle/>
          <a:p>
            <a:endParaRPr lang="zh-CN" altLang="en-US">
              <a:solidFill>
                <a:prstClr val="black"/>
              </a:solidFill>
            </a:endParaRPr>
          </a:p>
        </p:txBody>
      </p:sp>
      <p:sp>
        <p:nvSpPr>
          <p:cNvPr id="28" name="Oval 46"/>
          <p:cNvSpPr>
            <a:spLocks noChangeArrowheads="1"/>
          </p:cNvSpPr>
          <p:nvPr/>
        </p:nvSpPr>
        <p:spPr bwMode="auto">
          <a:xfrm>
            <a:off x="8580438" y="1428737"/>
            <a:ext cx="1223962" cy="358775"/>
          </a:xfrm>
          <a:prstGeom prst="ellipse">
            <a:avLst/>
          </a:prstGeom>
          <a:noFill/>
          <a:ln w="9525">
            <a:solidFill>
              <a:schemeClr val="tx2"/>
            </a:solidFill>
            <a:round/>
          </a:ln>
          <a:effectLst/>
        </p:spPr>
        <p:txBody>
          <a:bodyPr wrap="none" anchor="ctr"/>
          <a:lstStyle/>
          <a:p>
            <a:pPr algn="ctr">
              <a:spcBef>
                <a:spcPct val="0"/>
              </a:spcBef>
            </a:pPr>
            <a:r>
              <a:rPr lang="zh-CN" altLang="en-US" sz="2000" dirty="0">
                <a:solidFill>
                  <a:prstClr val="black"/>
                </a:solidFill>
                <a:latin typeface="黑体" panose="02010609060101010101" pitchFamily="49" charset="-122"/>
                <a:ea typeface="黑体" panose="02010609060101010101" pitchFamily="49" charset="-122"/>
              </a:rPr>
              <a:t>行为</a:t>
            </a:r>
          </a:p>
        </p:txBody>
      </p:sp>
      <p:sp>
        <p:nvSpPr>
          <p:cNvPr id="29" name="Line 47"/>
          <p:cNvSpPr>
            <a:spLocks noChangeShapeType="1"/>
          </p:cNvSpPr>
          <p:nvPr/>
        </p:nvSpPr>
        <p:spPr bwMode="auto">
          <a:xfrm>
            <a:off x="9191625" y="1785925"/>
            <a:ext cx="0" cy="217487"/>
          </a:xfrm>
          <a:prstGeom prst="line">
            <a:avLst/>
          </a:prstGeom>
          <a:noFill/>
          <a:ln w="38100">
            <a:solidFill>
              <a:schemeClr val="tx2"/>
            </a:solidFill>
            <a:round/>
            <a:tailEnd type="triangle" w="med" len="med"/>
          </a:ln>
          <a:effectLst/>
        </p:spPr>
        <p:txBody>
          <a:bodyPr/>
          <a:lstStyle/>
          <a:p>
            <a:endParaRPr lang="zh-CN" altLang="en-US">
              <a:solidFill>
                <a:prstClr val="black"/>
              </a:solidFill>
            </a:endParaRPr>
          </a:p>
        </p:txBody>
      </p:sp>
      <p:sp>
        <p:nvSpPr>
          <p:cNvPr id="30" name="Line 48"/>
          <p:cNvSpPr>
            <a:spLocks noChangeShapeType="1"/>
          </p:cNvSpPr>
          <p:nvPr/>
        </p:nvSpPr>
        <p:spPr bwMode="auto">
          <a:xfrm flipH="1">
            <a:off x="5808664" y="4811699"/>
            <a:ext cx="4319587" cy="0"/>
          </a:xfrm>
          <a:prstGeom prst="line">
            <a:avLst/>
          </a:prstGeom>
          <a:noFill/>
          <a:ln w="28575">
            <a:solidFill>
              <a:srgbClr val="C00000"/>
            </a:solidFill>
            <a:prstDash val="sysDot"/>
            <a:round/>
          </a:ln>
          <a:effectLst/>
        </p:spPr>
        <p:txBody>
          <a:bodyPr/>
          <a:lstStyle/>
          <a:p>
            <a:endParaRPr lang="zh-CN" altLang="en-US">
              <a:solidFill>
                <a:prstClr val="black"/>
              </a:solidFill>
            </a:endParaRPr>
          </a:p>
        </p:txBody>
      </p:sp>
      <p:sp>
        <p:nvSpPr>
          <p:cNvPr id="31" name="Line 49"/>
          <p:cNvSpPr>
            <a:spLocks noChangeShapeType="1"/>
          </p:cNvSpPr>
          <p:nvPr/>
        </p:nvSpPr>
        <p:spPr bwMode="auto">
          <a:xfrm flipH="1">
            <a:off x="5808664" y="3659174"/>
            <a:ext cx="4319587" cy="0"/>
          </a:xfrm>
          <a:prstGeom prst="line">
            <a:avLst/>
          </a:prstGeom>
          <a:noFill/>
          <a:ln w="28575">
            <a:solidFill>
              <a:srgbClr val="C00000"/>
            </a:solidFill>
            <a:prstDash val="sysDot"/>
            <a:round/>
          </a:ln>
          <a:effectLst/>
        </p:spPr>
        <p:txBody>
          <a:bodyPr/>
          <a:lstStyle/>
          <a:p>
            <a:endParaRPr lang="zh-CN" altLang="en-US">
              <a:solidFill>
                <a:prstClr val="black"/>
              </a:solidFill>
            </a:endParaRPr>
          </a:p>
        </p:txBody>
      </p:sp>
      <p:sp>
        <p:nvSpPr>
          <p:cNvPr id="32" name="Text Box 50"/>
          <p:cNvSpPr txBox="1">
            <a:spLocks noChangeArrowheads="1"/>
          </p:cNvSpPr>
          <p:nvPr/>
        </p:nvSpPr>
        <p:spPr bwMode="auto">
          <a:xfrm>
            <a:off x="6172547" y="5243500"/>
            <a:ext cx="1791970" cy="645160"/>
          </a:xfrm>
          <a:prstGeom prst="rect">
            <a:avLst/>
          </a:prstGeom>
          <a:noFill/>
          <a:ln w="9525">
            <a:solidFill>
              <a:schemeClr val="tx2"/>
            </a:solidFill>
            <a:miter lim="800000"/>
          </a:ln>
          <a:effectLst/>
        </p:spPr>
        <p:txBody>
          <a:bodyPr wrap="none">
            <a:spAutoFit/>
          </a:bodyPr>
          <a:lstStyle/>
          <a:p>
            <a:pPr algn="ctr">
              <a:spcBef>
                <a:spcPct val="0"/>
              </a:spcBef>
            </a:pPr>
            <a:r>
              <a:rPr lang="en-US" altLang="zh-CN" b="1" dirty="0">
                <a:solidFill>
                  <a:prstClr val="black"/>
                </a:solidFill>
                <a:latin typeface="黑体" panose="02010609060101010101" pitchFamily="49" charset="-122"/>
                <a:ea typeface="黑体" panose="02010609060101010101" pitchFamily="49" charset="-122"/>
              </a:rPr>
              <a:t>20</a:t>
            </a:r>
            <a:r>
              <a:rPr lang="zh-CN" altLang="en-US" b="1" dirty="0">
                <a:solidFill>
                  <a:prstClr val="black"/>
                </a:solidFill>
                <a:latin typeface="黑体" panose="02010609060101010101" pitchFamily="49" charset="-122"/>
                <a:ea typeface="黑体" panose="02010609060101010101" pitchFamily="49" charset="-122"/>
              </a:rPr>
              <a:t>世纪</a:t>
            </a:r>
            <a:r>
              <a:rPr lang="en-US" altLang="zh-CN" b="1" dirty="0">
                <a:solidFill>
                  <a:prstClr val="black"/>
                </a:solidFill>
                <a:latin typeface="黑体" panose="02010609060101010101" pitchFamily="49" charset="-122"/>
                <a:ea typeface="黑体" panose="02010609060101010101" pitchFamily="49" charset="-122"/>
              </a:rPr>
              <a:t>70</a:t>
            </a:r>
            <a:r>
              <a:rPr lang="zh-CN" altLang="en-US" b="1" dirty="0">
                <a:solidFill>
                  <a:prstClr val="black"/>
                </a:solidFill>
                <a:latin typeface="黑体" panose="02010609060101010101" pitchFamily="49" charset="-122"/>
                <a:ea typeface="黑体" panose="02010609060101010101" pitchFamily="49" charset="-122"/>
              </a:rPr>
              <a:t>年代 </a:t>
            </a:r>
          </a:p>
          <a:p>
            <a:pPr algn="ctr">
              <a:spcBef>
                <a:spcPct val="0"/>
              </a:spcBef>
            </a:pPr>
            <a:r>
              <a:rPr lang="zh-CN" altLang="en-US" b="1" dirty="0">
                <a:solidFill>
                  <a:prstClr val="black"/>
                </a:solidFill>
                <a:latin typeface="黑体" panose="02010609060101010101" pitchFamily="49" charset="-122"/>
                <a:ea typeface="黑体" panose="02010609060101010101" pitchFamily="49" charset="-122"/>
              </a:rPr>
              <a:t>计算机辅助设计</a:t>
            </a:r>
          </a:p>
        </p:txBody>
      </p:sp>
      <p:sp>
        <p:nvSpPr>
          <p:cNvPr id="33" name="Text Box 51"/>
          <p:cNvSpPr txBox="1">
            <a:spLocks noChangeArrowheads="1"/>
          </p:cNvSpPr>
          <p:nvPr/>
        </p:nvSpPr>
        <p:spPr bwMode="auto">
          <a:xfrm>
            <a:off x="6172547" y="3875075"/>
            <a:ext cx="1791970" cy="645160"/>
          </a:xfrm>
          <a:prstGeom prst="rect">
            <a:avLst/>
          </a:prstGeom>
          <a:noFill/>
          <a:ln w="9525">
            <a:solidFill>
              <a:schemeClr val="tx2"/>
            </a:solidFill>
            <a:miter lim="800000"/>
          </a:ln>
          <a:effectLst/>
        </p:spPr>
        <p:txBody>
          <a:bodyPr wrap="none">
            <a:spAutoFit/>
          </a:bodyPr>
          <a:lstStyle/>
          <a:p>
            <a:pPr algn="ctr">
              <a:spcBef>
                <a:spcPct val="0"/>
              </a:spcBef>
            </a:pPr>
            <a:r>
              <a:rPr lang="en-US" altLang="zh-CN" b="1" dirty="0">
                <a:solidFill>
                  <a:prstClr val="black"/>
                </a:solidFill>
                <a:latin typeface="黑体" panose="02010609060101010101" pitchFamily="49" charset="-122"/>
                <a:ea typeface="黑体" panose="02010609060101010101" pitchFamily="49" charset="-122"/>
              </a:rPr>
              <a:t>20</a:t>
            </a:r>
            <a:r>
              <a:rPr lang="zh-CN" altLang="en-US" b="1" dirty="0">
                <a:solidFill>
                  <a:prstClr val="black"/>
                </a:solidFill>
                <a:latin typeface="黑体" panose="02010609060101010101" pitchFamily="49" charset="-122"/>
                <a:ea typeface="黑体" panose="02010609060101010101" pitchFamily="49" charset="-122"/>
              </a:rPr>
              <a:t>世纪</a:t>
            </a:r>
            <a:r>
              <a:rPr lang="en-US" altLang="zh-CN" b="1" dirty="0">
                <a:solidFill>
                  <a:prstClr val="black"/>
                </a:solidFill>
                <a:latin typeface="黑体" panose="02010609060101010101" pitchFamily="49" charset="-122"/>
                <a:ea typeface="黑体" panose="02010609060101010101" pitchFamily="49" charset="-122"/>
              </a:rPr>
              <a:t>80</a:t>
            </a:r>
            <a:r>
              <a:rPr lang="zh-CN" altLang="en-US" b="1" dirty="0">
                <a:solidFill>
                  <a:prstClr val="black"/>
                </a:solidFill>
                <a:latin typeface="黑体" panose="02010609060101010101" pitchFamily="49" charset="-122"/>
                <a:ea typeface="黑体" panose="02010609060101010101" pitchFamily="49" charset="-122"/>
              </a:rPr>
              <a:t>年代 </a:t>
            </a:r>
          </a:p>
          <a:p>
            <a:pPr algn="ctr">
              <a:spcBef>
                <a:spcPct val="0"/>
              </a:spcBef>
            </a:pPr>
            <a:r>
              <a:rPr lang="zh-CN" altLang="en-US" b="1" dirty="0">
                <a:solidFill>
                  <a:prstClr val="black"/>
                </a:solidFill>
                <a:latin typeface="黑体" panose="02010609060101010101" pitchFamily="49" charset="-122"/>
                <a:ea typeface="黑体" panose="02010609060101010101" pitchFamily="49" charset="-122"/>
              </a:rPr>
              <a:t>计算机辅助工程</a:t>
            </a:r>
          </a:p>
        </p:txBody>
      </p:sp>
      <p:sp>
        <p:nvSpPr>
          <p:cNvPr id="34" name="Text Box 52"/>
          <p:cNvSpPr txBox="1">
            <a:spLocks noChangeArrowheads="1"/>
          </p:cNvSpPr>
          <p:nvPr/>
        </p:nvSpPr>
        <p:spPr bwMode="auto">
          <a:xfrm>
            <a:off x="6172547" y="2435212"/>
            <a:ext cx="1791970" cy="645160"/>
          </a:xfrm>
          <a:prstGeom prst="rect">
            <a:avLst/>
          </a:prstGeom>
          <a:noFill/>
          <a:ln w="9525">
            <a:solidFill>
              <a:schemeClr val="tx2"/>
            </a:solidFill>
            <a:miter lim="800000"/>
          </a:ln>
          <a:effectLst/>
        </p:spPr>
        <p:txBody>
          <a:bodyPr wrap="none">
            <a:spAutoFit/>
          </a:bodyPr>
          <a:lstStyle/>
          <a:p>
            <a:pPr algn="ctr">
              <a:spcBef>
                <a:spcPct val="0"/>
              </a:spcBef>
            </a:pPr>
            <a:r>
              <a:rPr lang="en-US" altLang="zh-CN" b="1" dirty="0">
                <a:solidFill>
                  <a:prstClr val="black"/>
                </a:solidFill>
                <a:latin typeface="黑体" panose="02010609060101010101" pitchFamily="49" charset="-122"/>
                <a:ea typeface="黑体" panose="02010609060101010101" pitchFamily="49" charset="-122"/>
              </a:rPr>
              <a:t>20</a:t>
            </a:r>
            <a:r>
              <a:rPr lang="zh-CN" altLang="en-US" b="1" dirty="0">
                <a:solidFill>
                  <a:prstClr val="black"/>
                </a:solidFill>
                <a:latin typeface="黑体" panose="02010609060101010101" pitchFamily="49" charset="-122"/>
                <a:ea typeface="黑体" panose="02010609060101010101" pitchFamily="49" charset="-122"/>
              </a:rPr>
              <a:t>世纪</a:t>
            </a:r>
            <a:r>
              <a:rPr lang="en-US" altLang="zh-CN" b="1" dirty="0">
                <a:solidFill>
                  <a:prstClr val="black"/>
                </a:solidFill>
                <a:latin typeface="黑体" panose="02010609060101010101" pitchFamily="49" charset="-122"/>
                <a:ea typeface="黑体" panose="02010609060101010101" pitchFamily="49" charset="-122"/>
              </a:rPr>
              <a:t>90</a:t>
            </a:r>
            <a:r>
              <a:rPr lang="zh-CN" altLang="en-US" b="1" dirty="0">
                <a:solidFill>
                  <a:prstClr val="black"/>
                </a:solidFill>
                <a:latin typeface="黑体" panose="02010609060101010101" pitchFamily="49" charset="-122"/>
                <a:ea typeface="黑体" panose="02010609060101010101" pitchFamily="49" charset="-122"/>
              </a:rPr>
              <a:t>年代 </a:t>
            </a:r>
          </a:p>
          <a:p>
            <a:pPr algn="ctr">
              <a:spcBef>
                <a:spcPct val="0"/>
              </a:spcBef>
            </a:pPr>
            <a:r>
              <a:rPr lang="zh-CN" altLang="en-US" b="1" dirty="0">
                <a:solidFill>
                  <a:prstClr val="black"/>
                </a:solidFill>
                <a:latin typeface="黑体" panose="02010609060101010101" pitchFamily="49" charset="-122"/>
                <a:ea typeface="黑体" panose="02010609060101010101" pitchFamily="49" charset="-122"/>
              </a:rPr>
              <a:t>电子设计自动化</a:t>
            </a:r>
          </a:p>
        </p:txBody>
      </p:sp>
      <p:sp>
        <p:nvSpPr>
          <p:cNvPr id="3" name="灯片编号占位符 2"/>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5</a:t>
            </a:fld>
            <a:endParaRPr kumimoji="1" lang="en-US" altLang="zh-CN" sz="140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2376029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500" fill="hold"/>
                                        <p:tgtEl>
                                          <p:spTgt spid="33"/>
                                        </p:tgtEl>
                                        <p:attrNameLst>
                                          <p:attrName>ppt_x</p:attrName>
                                        </p:attrNameLst>
                                      </p:cBhvr>
                                      <p:tavLst>
                                        <p:tav tm="0">
                                          <p:val>
                                            <p:strVal val="#ppt_x"/>
                                          </p:val>
                                        </p:tav>
                                        <p:tav tm="100000">
                                          <p:val>
                                            <p:strVal val="#ppt_x"/>
                                          </p:val>
                                        </p:tav>
                                      </p:tavLst>
                                    </p:anim>
                                    <p:anim calcmode="lin" valueType="num">
                                      <p:cBhvr additive="base">
                                        <p:cTn id="58" dur="500" fill="hold"/>
                                        <p:tgtEl>
                                          <p:spTgt spid="3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fill="hold"/>
                                        <p:tgtEl>
                                          <p:spTgt spid="19"/>
                                        </p:tgtEl>
                                        <p:attrNameLst>
                                          <p:attrName>ppt_x</p:attrName>
                                        </p:attrNameLst>
                                      </p:cBhvr>
                                      <p:tavLst>
                                        <p:tav tm="0">
                                          <p:val>
                                            <p:strVal val="#ppt_x"/>
                                          </p:val>
                                        </p:tav>
                                        <p:tav tm="100000">
                                          <p:val>
                                            <p:strVal val="#ppt_x"/>
                                          </p:val>
                                        </p:tav>
                                      </p:tavLst>
                                    </p:anim>
                                    <p:anim calcmode="lin" valueType="num">
                                      <p:cBhvr additive="base">
                                        <p:cTn id="66" dur="500" fill="hold"/>
                                        <p:tgtEl>
                                          <p:spTgt spid="1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additive="base">
                                        <p:cTn id="69" dur="500" fill="hold"/>
                                        <p:tgtEl>
                                          <p:spTgt spid="31"/>
                                        </p:tgtEl>
                                        <p:attrNameLst>
                                          <p:attrName>ppt_x</p:attrName>
                                        </p:attrNameLst>
                                      </p:cBhvr>
                                      <p:tavLst>
                                        <p:tav tm="0">
                                          <p:val>
                                            <p:strVal val="#ppt_x"/>
                                          </p:val>
                                        </p:tav>
                                        <p:tav tm="100000">
                                          <p:val>
                                            <p:strVal val="#ppt_x"/>
                                          </p:val>
                                        </p:tav>
                                      </p:tavLst>
                                    </p:anim>
                                    <p:anim calcmode="lin" valueType="num">
                                      <p:cBhvr additive="base">
                                        <p:cTn id="7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additive="base">
                                        <p:cTn id="75" dur="500" fill="hold"/>
                                        <p:tgtEl>
                                          <p:spTgt spid="10"/>
                                        </p:tgtEl>
                                        <p:attrNameLst>
                                          <p:attrName>ppt_x</p:attrName>
                                        </p:attrNameLst>
                                      </p:cBhvr>
                                      <p:tavLst>
                                        <p:tav tm="0">
                                          <p:val>
                                            <p:strVal val="#ppt_x"/>
                                          </p:val>
                                        </p:tav>
                                        <p:tav tm="100000">
                                          <p:val>
                                            <p:strVal val="#ppt_x"/>
                                          </p:val>
                                        </p:tav>
                                      </p:tavLst>
                                    </p:anim>
                                    <p:anim calcmode="lin" valueType="num">
                                      <p:cBhvr additive="base">
                                        <p:cTn id="76" dur="500" fill="hold"/>
                                        <p:tgtEl>
                                          <p:spTgt spid="1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ppt_x"/>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500" fill="hold"/>
                                        <p:tgtEl>
                                          <p:spTgt spid="34"/>
                                        </p:tgtEl>
                                        <p:attrNameLst>
                                          <p:attrName>ppt_x</p:attrName>
                                        </p:attrNameLst>
                                      </p:cBhvr>
                                      <p:tavLst>
                                        <p:tav tm="0">
                                          <p:val>
                                            <p:strVal val="#ppt_x"/>
                                          </p:val>
                                        </p:tav>
                                        <p:tav tm="100000">
                                          <p:val>
                                            <p:strVal val="#ppt_x"/>
                                          </p:val>
                                        </p:tav>
                                      </p:tavLst>
                                    </p:anim>
                                    <p:anim calcmode="lin" valueType="num">
                                      <p:cBhvr additive="base">
                                        <p:cTn id="100" dur="500" fill="hold"/>
                                        <p:tgtEl>
                                          <p:spTgt spid="34"/>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 calcmode="lin" valueType="num">
                                      <p:cBhvr additive="base">
                                        <p:cTn id="107" dur="500" fill="hold"/>
                                        <p:tgtEl>
                                          <p:spTgt spid="22"/>
                                        </p:tgtEl>
                                        <p:attrNameLst>
                                          <p:attrName>ppt_x</p:attrName>
                                        </p:attrNameLst>
                                      </p:cBhvr>
                                      <p:tavLst>
                                        <p:tav tm="0">
                                          <p:val>
                                            <p:strVal val="#ppt_x"/>
                                          </p:val>
                                        </p:tav>
                                        <p:tav tm="100000">
                                          <p:val>
                                            <p:strVal val="#ppt_x"/>
                                          </p:val>
                                        </p:tav>
                                      </p:tavLst>
                                    </p:anim>
                                    <p:anim calcmode="lin" valueType="num">
                                      <p:cBhvr additive="base">
                                        <p:cTn id="108" dur="500" fill="hold"/>
                                        <p:tgtEl>
                                          <p:spTgt spid="2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anim calcmode="lin" valueType="num">
                                      <p:cBhvr additive="base">
                                        <p:cTn id="111" dur="500" fill="hold"/>
                                        <p:tgtEl>
                                          <p:spTgt spid="23"/>
                                        </p:tgtEl>
                                        <p:attrNameLst>
                                          <p:attrName>ppt_x</p:attrName>
                                        </p:attrNameLst>
                                      </p:cBhvr>
                                      <p:tavLst>
                                        <p:tav tm="0">
                                          <p:val>
                                            <p:strVal val="#ppt_x"/>
                                          </p:val>
                                        </p:tav>
                                        <p:tav tm="100000">
                                          <p:val>
                                            <p:strVal val="#ppt_x"/>
                                          </p:val>
                                        </p:tav>
                                      </p:tavLst>
                                    </p:anim>
                                    <p:anim calcmode="lin" valueType="num">
                                      <p:cBhvr additive="base">
                                        <p:cTn id="112" dur="500" fill="hold"/>
                                        <p:tgtEl>
                                          <p:spTgt spid="2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 calcmode="lin" valueType="num">
                                      <p:cBhvr additive="base">
                                        <p:cTn id="115" dur="500" fill="hold"/>
                                        <p:tgtEl>
                                          <p:spTgt spid="28"/>
                                        </p:tgtEl>
                                        <p:attrNameLst>
                                          <p:attrName>ppt_x</p:attrName>
                                        </p:attrNameLst>
                                      </p:cBhvr>
                                      <p:tavLst>
                                        <p:tav tm="0">
                                          <p:val>
                                            <p:strVal val="#ppt_x"/>
                                          </p:val>
                                        </p:tav>
                                        <p:tav tm="100000">
                                          <p:val>
                                            <p:strVal val="#ppt_x"/>
                                          </p:val>
                                        </p:tav>
                                      </p:tavLst>
                                    </p:anim>
                                    <p:anim calcmode="lin" valueType="num">
                                      <p:cBhvr additive="base">
                                        <p:cTn id="11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bldLvl="0" animBg="1"/>
      <p:bldP spid="33" grpId="0" bldLvl="0" animBg="1"/>
      <p:bldP spid="3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vert="horz" wrap="square" lIns="91440" tIns="45720" rIns="91440" bIns="45720" anchor="ctr"/>
          <a:lstStyle/>
          <a:p>
            <a:pPr algn="ctr">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EDA</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技术</a:t>
            </a:r>
          </a:p>
        </p:txBody>
      </p:sp>
      <p:sp>
        <p:nvSpPr>
          <p:cNvPr id="2" name="内容占位符 1"/>
          <p:cNvSpPr>
            <a:spLocks noGrp="1"/>
          </p:cNvSpPr>
          <p:nvPr>
            <p:ph idx="1"/>
          </p:nvPr>
        </p:nvSpPr>
        <p:spPr/>
        <p:txBody>
          <a:bodyPr/>
          <a:lstStyle/>
          <a:p>
            <a:endParaRPr lang="zh-CN" altLang="en-US"/>
          </a:p>
        </p:txBody>
      </p:sp>
      <p:sp>
        <p:nvSpPr>
          <p:cNvPr id="35" name="Rectangle 5"/>
          <p:cNvSpPr>
            <a:spLocks noChangeArrowheads="1"/>
          </p:cNvSpPr>
          <p:nvPr/>
        </p:nvSpPr>
        <p:spPr bwMode="auto">
          <a:xfrm>
            <a:off x="1752600" y="1371600"/>
            <a:ext cx="309880" cy="398780"/>
          </a:xfrm>
          <a:prstGeom prst="rect">
            <a:avLst/>
          </a:prstGeom>
          <a:noFill/>
          <a:ln w="9525">
            <a:noFill/>
            <a:miter lim="800000"/>
          </a:ln>
          <a:effectLst/>
        </p:spPr>
        <p:txBody>
          <a:bodyPr wrap="none">
            <a:spAutoFit/>
          </a:bodyPr>
          <a:lstStyle/>
          <a:p>
            <a:pPr>
              <a:spcBef>
                <a:spcPct val="50000"/>
              </a:spcBef>
            </a:pPr>
            <a:r>
              <a:rPr lang="en-US" altLang="zh-CN" sz="2000" b="1" dirty="0">
                <a:solidFill>
                  <a:srgbClr val="FF0000"/>
                </a:solidFill>
              </a:rPr>
              <a:t>     </a:t>
            </a:r>
            <a:endParaRPr lang="zh-CN" altLang="en-US" sz="2000" b="1" dirty="0">
              <a:solidFill>
                <a:prstClr val="black"/>
              </a:solidFill>
            </a:endParaRPr>
          </a:p>
        </p:txBody>
      </p:sp>
      <p:sp>
        <p:nvSpPr>
          <p:cNvPr id="36" name="Rectangle 6"/>
          <p:cNvSpPr txBox="1">
            <a:spLocks noRot="1" noChangeArrowheads="1"/>
          </p:cNvSpPr>
          <p:nvPr/>
        </p:nvSpPr>
        <p:spPr>
          <a:xfrm>
            <a:off x="651763" y="1196752"/>
            <a:ext cx="10882808" cy="5105400"/>
          </a:xfrm>
          <a:prstGeom prst="rect">
            <a:avLst/>
          </a:prstGeom>
          <a:noFill/>
        </p:spPr>
        <p:txBody>
          <a:bodyPr/>
          <a:lstStyle/>
          <a:p>
            <a:pPr marL="342900" indent="-342900">
              <a:lnSpc>
                <a:spcPct val="150000"/>
              </a:lnSpc>
              <a:spcBef>
                <a:spcPct val="20000"/>
              </a:spcBef>
              <a:buFont typeface="Arial" panose="020B0604020202020204" pitchFamily="34" charset="0"/>
              <a:buChar char="•"/>
            </a:pPr>
            <a:r>
              <a:rPr lang="en-US" altLang="zh-CN" sz="2800" b="1" dirty="0">
                <a:solidFill>
                  <a:srgbClr val="ED7D31">
                    <a:lumMod val="75000"/>
                  </a:srgbClr>
                </a:solidFill>
                <a:latin typeface="黑体" panose="02010609060101010101" pitchFamily="49" charset="-122"/>
                <a:ea typeface="黑体" panose="02010609060101010101" pitchFamily="49" charset="-122"/>
              </a:rPr>
              <a:t>EDA</a:t>
            </a:r>
            <a:r>
              <a:rPr lang="zh-CN" altLang="en-US" sz="2800" b="1" dirty="0">
                <a:solidFill>
                  <a:srgbClr val="ED7D31">
                    <a:lumMod val="75000"/>
                  </a:srgbClr>
                </a:solidFill>
                <a:latin typeface="黑体" panose="02010609060101010101" pitchFamily="49" charset="-122"/>
                <a:ea typeface="黑体" panose="02010609060101010101" pitchFamily="49" charset="-122"/>
              </a:rPr>
              <a:t>（</a:t>
            </a:r>
            <a:r>
              <a:rPr lang="en-US" altLang="zh-CN" sz="2800" b="1" dirty="0">
                <a:solidFill>
                  <a:srgbClr val="ED7D31">
                    <a:lumMod val="75000"/>
                  </a:srgbClr>
                </a:solidFill>
                <a:latin typeface="黑体" panose="02010609060101010101" pitchFamily="49" charset="-122"/>
                <a:ea typeface="黑体" panose="02010609060101010101" pitchFamily="49" charset="-122"/>
              </a:rPr>
              <a:t>Electronic Design Automation</a:t>
            </a:r>
            <a:r>
              <a:rPr lang="zh-CN" altLang="en-US" sz="2800" b="1" dirty="0">
                <a:solidFill>
                  <a:srgbClr val="ED7D31">
                    <a:lumMod val="75000"/>
                  </a:srgbClr>
                </a:solidFill>
                <a:latin typeface="黑体" panose="02010609060101010101" pitchFamily="49" charset="-122"/>
                <a:ea typeface="黑体" panose="02010609060101010101" pitchFamily="49" charset="-122"/>
              </a:rPr>
              <a:t>）</a:t>
            </a:r>
            <a:r>
              <a:rPr lang="zh-CN" altLang="en-US" sz="2800" b="1" dirty="0">
                <a:solidFill>
                  <a:prstClr val="black"/>
                </a:solidFill>
                <a:latin typeface="黑体" panose="02010609060101010101" pitchFamily="49" charset="-122"/>
                <a:ea typeface="黑体" panose="02010609060101010101" pitchFamily="49" charset="-122"/>
              </a:rPr>
              <a:t>电子设计自动化</a:t>
            </a:r>
            <a:endParaRPr lang="en-US" altLang="zh-CN" sz="2800" dirty="0">
              <a:solidFill>
                <a:prstClr val="black"/>
              </a:solidFill>
              <a:latin typeface="黑体" panose="02010609060101010101" pitchFamily="49" charset="-122"/>
              <a:ea typeface="黑体" panose="02010609060101010101" pitchFamily="49" charset="-122"/>
            </a:endParaRPr>
          </a:p>
          <a:p>
            <a:pPr marL="342900" indent="-342900">
              <a:lnSpc>
                <a:spcPct val="150000"/>
              </a:lnSpc>
              <a:spcBef>
                <a:spcPct val="20000"/>
              </a:spcBef>
              <a:buFont typeface="Arial" panose="020B0604020202020204" pitchFamily="34" charset="0"/>
              <a:buChar char="•"/>
            </a:pPr>
            <a:r>
              <a:rPr lang="zh-CN" altLang="en-US" sz="2800" dirty="0">
                <a:solidFill>
                  <a:prstClr val="black"/>
                </a:solidFill>
                <a:latin typeface="黑体" panose="02010609060101010101" pitchFamily="49" charset="-122"/>
                <a:ea typeface="黑体" panose="02010609060101010101" pitchFamily="49" charset="-122"/>
              </a:rPr>
              <a:t>以计算机为工具，在</a:t>
            </a:r>
            <a:r>
              <a:rPr lang="en-US" altLang="zh-CN" sz="2800" dirty="0">
                <a:solidFill>
                  <a:prstClr val="black"/>
                </a:solidFill>
                <a:latin typeface="黑体" panose="02010609060101010101" pitchFamily="49" charset="-122"/>
                <a:ea typeface="黑体" panose="02010609060101010101" pitchFamily="49" charset="-122"/>
              </a:rPr>
              <a:t>EDA</a:t>
            </a:r>
            <a:r>
              <a:rPr lang="zh-CN" altLang="en-US" sz="2800" dirty="0">
                <a:solidFill>
                  <a:prstClr val="black"/>
                </a:solidFill>
                <a:latin typeface="黑体" panose="02010609060101010101" pitchFamily="49" charset="-122"/>
                <a:ea typeface="黑体" panose="02010609060101010101" pitchFamily="49" charset="-122"/>
              </a:rPr>
              <a:t>软件平台上，用</a:t>
            </a:r>
            <a:r>
              <a:rPr lang="zh-CN" altLang="en-US" sz="2800" b="1" dirty="0">
                <a:solidFill>
                  <a:srgbClr val="ED7D31">
                    <a:lumMod val="75000"/>
                  </a:srgbClr>
                </a:solidFill>
                <a:latin typeface="黑体" panose="02010609060101010101" pitchFamily="49" charset="-122"/>
                <a:ea typeface="黑体" panose="02010609060101010101" pitchFamily="49" charset="-122"/>
              </a:rPr>
              <a:t>硬件描述语言</a:t>
            </a:r>
            <a:r>
              <a:rPr lang="zh-CN" altLang="en-US" sz="2800" dirty="0">
                <a:solidFill>
                  <a:prstClr val="black"/>
                </a:solidFill>
                <a:latin typeface="黑体" panose="02010609060101010101" pitchFamily="49" charset="-122"/>
                <a:ea typeface="黑体" panose="02010609060101010101" pitchFamily="49" charset="-122"/>
              </a:rPr>
              <a:t>完成设计文件，然后由</a:t>
            </a:r>
            <a:r>
              <a:rPr lang="zh-CN" altLang="en-US" sz="2800" b="1" dirty="0">
                <a:solidFill>
                  <a:srgbClr val="ED7D31">
                    <a:lumMod val="75000"/>
                  </a:srgbClr>
                </a:solidFill>
                <a:latin typeface="黑体" panose="02010609060101010101" pitchFamily="49" charset="-122"/>
                <a:ea typeface="黑体" panose="02010609060101010101" pitchFamily="49" charset="-122"/>
              </a:rPr>
              <a:t>计算机</a:t>
            </a:r>
            <a:r>
              <a:rPr lang="zh-CN" altLang="en-US" sz="2800" dirty="0">
                <a:solidFill>
                  <a:prstClr val="black"/>
                </a:solidFill>
                <a:latin typeface="黑体" panose="02010609060101010101" pitchFamily="49" charset="-122"/>
                <a:ea typeface="黑体" panose="02010609060101010101" pitchFamily="49" charset="-122"/>
              </a:rPr>
              <a:t>自动地完成逻辑编译、化简、分割、综合、优化、布局、布线和仿真，直至对于特定目标芯片的适配编译、逻辑映射和编程下载等工作。</a:t>
            </a:r>
            <a:endParaRPr lang="en-US" altLang="zh-CN" sz="2800" dirty="0">
              <a:solidFill>
                <a:prstClr val="black"/>
              </a:solidFill>
              <a:latin typeface="黑体" panose="02010609060101010101" pitchFamily="49" charset="-122"/>
              <a:ea typeface="黑体" panose="02010609060101010101" pitchFamily="49" charset="-122"/>
            </a:endParaRPr>
          </a:p>
          <a:p>
            <a:pPr marL="342900" indent="-342900">
              <a:lnSpc>
                <a:spcPct val="150000"/>
              </a:lnSpc>
              <a:spcBef>
                <a:spcPct val="20000"/>
              </a:spcBef>
              <a:buFont typeface="Arial" panose="020B0604020202020204" pitchFamily="34" charset="0"/>
              <a:buChar char="•"/>
            </a:pPr>
            <a:endParaRPr lang="zh-CN" altLang="en-US" sz="2800" dirty="0">
              <a:solidFill>
                <a:prstClr val="black"/>
              </a:solidFill>
              <a:latin typeface="黑体" panose="02010609060101010101" pitchFamily="49" charset="-122"/>
              <a:ea typeface="黑体" panose="02010609060101010101" pitchFamily="49" charset="-122"/>
            </a:endParaRPr>
          </a:p>
        </p:txBody>
      </p:sp>
      <p:cxnSp>
        <p:nvCxnSpPr>
          <p:cNvPr id="37" name="直接连接符 36"/>
          <p:cNvCxnSpPr/>
          <p:nvPr/>
        </p:nvCxnSpPr>
        <p:spPr>
          <a:xfrm>
            <a:off x="7032104" y="2608078"/>
            <a:ext cx="4309176" cy="2883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54000" y="3276325"/>
            <a:ext cx="10187280" cy="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155474" y="3961160"/>
            <a:ext cx="10185806" cy="243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1154000" y="4607820"/>
            <a:ext cx="2780286" cy="34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85800" y="4535805"/>
            <a:ext cx="10882630" cy="1470025"/>
          </a:xfrm>
          <a:prstGeom prst="rect">
            <a:avLst/>
          </a:prstGeom>
        </p:spPr>
        <p:txBody>
          <a:bodyPr wrap="square">
            <a:spAutoFit/>
          </a:bodyPr>
          <a:lstStyle/>
          <a:p>
            <a:pPr marL="342900" indent="-342900">
              <a:lnSpc>
                <a:spcPct val="150000"/>
              </a:lnSpc>
              <a:spcBef>
                <a:spcPct val="20000"/>
              </a:spcBef>
              <a:buFont typeface="Arial" panose="020B0604020202020204" pitchFamily="34" charset="0"/>
              <a:buChar char="•"/>
            </a:pPr>
            <a:r>
              <a:rPr lang="zh-CN" altLang="en-US" sz="2800" dirty="0">
                <a:solidFill>
                  <a:prstClr val="black"/>
                </a:solidFill>
                <a:latin typeface="黑体" panose="02010609060101010101" pitchFamily="49" charset="-122"/>
                <a:ea typeface="黑体" panose="02010609060101010101" pitchFamily="49" charset="-122"/>
              </a:rPr>
              <a:t>设计者的工作</a:t>
            </a:r>
            <a:r>
              <a:rPr lang="en-US" altLang="zh-CN" sz="2800" dirty="0">
                <a:solidFill>
                  <a:prstClr val="black"/>
                </a:solidFill>
                <a:latin typeface="黑体" panose="02010609060101010101" pitchFamily="49" charset="-122"/>
                <a:ea typeface="黑体" panose="02010609060101010101" pitchFamily="49" charset="-122"/>
              </a:rPr>
              <a:t>——</a:t>
            </a:r>
            <a:r>
              <a:rPr lang="zh-CN" altLang="en-US" sz="2800" dirty="0">
                <a:solidFill>
                  <a:prstClr val="black"/>
                </a:solidFill>
                <a:latin typeface="黑体" panose="02010609060101010101" pitchFamily="49" charset="-122"/>
                <a:ea typeface="黑体" panose="02010609060101010101" pitchFamily="49" charset="-122"/>
              </a:rPr>
              <a:t>从概念、算法、协议等设计电子系统</a:t>
            </a:r>
          </a:p>
          <a:p>
            <a:pPr marL="342900" indent="-342900">
              <a:lnSpc>
                <a:spcPct val="150000"/>
              </a:lnSpc>
              <a:spcBef>
                <a:spcPct val="20000"/>
              </a:spcBef>
              <a:buFont typeface="Arial" panose="020B0604020202020204" pitchFamily="34" charset="0"/>
              <a:buChar char="•"/>
            </a:pPr>
            <a:r>
              <a:rPr lang="zh-CN" altLang="en-US" sz="2800" dirty="0">
                <a:solidFill>
                  <a:prstClr val="black"/>
                </a:solidFill>
                <a:latin typeface="黑体" panose="02010609060101010101" pitchFamily="49" charset="-122"/>
                <a:ea typeface="黑体" panose="02010609060101010101" pitchFamily="49" charset="-122"/>
              </a:rPr>
              <a:t>计算机的工作</a:t>
            </a:r>
            <a:r>
              <a:rPr lang="en-US" altLang="zh-CN" sz="2800" dirty="0">
                <a:solidFill>
                  <a:prstClr val="black"/>
                </a:solidFill>
                <a:latin typeface="黑体" panose="02010609060101010101" pitchFamily="49" charset="-122"/>
                <a:ea typeface="黑体" panose="02010609060101010101" pitchFamily="49" charset="-122"/>
              </a:rPr>
              <a:t>——</a:t>
            </a:r>
            <a:r>
              <a:rPr lang="zh-CN" altLang="en-US" sz="2800" dirty="0">
                <a:solidFill>
                  <a:prstClr val="black"/>
                </a:solidFill>
                <a:latin typeface="黑体" panose="02010609060101010101" pitchFamily="49" charset="-122"/>
                <a:ea typeface="黑体" panose="02010609060101010101" pitchFamily="49" charset="-122"/>
              </a:rPr>
              <a:t>电路设计、性能分析到设计出</a:t>
            </a:r>
            <a:r>
              <a:rPr lang="en-US" altLang="zh-CN" sz="2800" dirty="0">
                <a:solidFill>
                  <a:prstClr val="black"/>
                </a:solidFill>
                <a:latin typeface="黑体" panose="02010609060101010101" pitchFamily="49" charset="-122"/>
                <a:ea typeface="黑体" panose="02010609060101010101" pitchFamily="49" charset="-122"/>
              </a:rPr>
              <a:t>IC</a:t>
            </a:r>
            <a:r>
              <a:rPr lang="zh-CN" altLang="en-US" sz="2800" dirty="0">
                <a:solidFill>
                  <a:prstClr val="black"/>
                </a:solidFill>
                <a:latin typeface="黑体" panose="02010609060101010101" pitchFamily="49" charset="-122"/>
                <a:ea typeface="黑体" panose="02010609060101010101" pitchFamily="49" charset="-122"/>
              </a:rPr>
              <a:t>版图或</a:t>
            </a:r>
            <a:r>
              <a:rPr lang="en-US" altLang="zh-CN" sz="2800" dirty="0">
                <a:solidFill>
                  <a:prstClr val="black"/>
                </a:solidFill>
                <a:latin typeface="黑体" panose="02010609060101010101" pitchFamily="49" charset="-122"/>
                <a:ea typeface="黑体" panose="02010609060101010101" pitchFamily="49" charset="-122"/>
              </a:rPr>
              <a:t>PCB</a:t>
            </a:r>
            <a:r>
              <a:rPr lang="zh-CN" altLang="en-US" sz="2800" dirty="0">
                <a:solidFill>
                  <a:prstClr val="black"/>
                </a:solidFill>
                <a:latin typeface="黑体" panose="02010609060101010101" pitchFamily="49" charset="-122"/>
                <a:ea typeface="黑体" panose="02010609060101010101" pitchFamily="49" charset="-122"/>
              </a:rPr>
              <a:t>版图</a:t>
            </a:r>
          </a:p>
        </p:txBody>
      </p:sp>
      <p:sp>
        <p:nvSpPr>
          <p:cNvPr id="3" name="灯片编号占位符 2"/>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6</a:t>
            </a:fld>
            <a:endParaRPr kumimoji="1" lang="en-US" altLang="zh-CN" sz="140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2177223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ppt_x</p:attrName>
                                        </p:attrNameLst>
                                      </p:cBhvr>
                                      <p:tavLst>
                                        <p:tav tm="0">
                                          <p:val>
                                            <p:strVal val="#ppt_x-#ppt_w/2"/>
                                          </p:val>
                                        </p:tav>
                                        <p:tav tm="100000">
                                          <p:val>
                                            <p:strVal val="#ppt_x"/>
                                          </p:val>
                                        </p:tav>
                                      </p:tavLst>
                                    </p:anim>
                                    <p:anim calcmode="lin" valueType="num">
                                      <p:cBhvr>
                                        <p:cTn id="8" dur="1000" fill="hold"/>
                                        <p:tgtEl>
                                          <p:spTgt spid="37"/>
                                        </p:tgtEl>
                                        <p:attrNameLst>
                                          <p:attrName>ppt_y</p:attrName>
                                        </p:attrNameLst>
                                      </p:cBhvr>
                                      <p:tavLst>
                                        <p:tav tm="0">
                                          <p:val>
                                            <p:strVal val="#ppt_y"/>
                                          </p:val>
                                        </p:tav>
                                        <p:tav tm="100000">
                                          <p:val>
                                            <p:strVal val="#ppt_y"/>
                                          </p:val>
                                        </p:tav>
                                      </p:tavLst>
                                    </p:anim>
                                    <p:anim calcmode="lin" valueType="num">
                                      <p:cBhvr>
                                        <p:cTn id="9" dur="1000" fill="hold"/>
                                        <p:tgtEl>
                                          <p:spTgt spid="37"/>
                                        </p:tgtEl>
                                        <p:attrNameLst>
                                          <p:attrName>ppt_w</p:attrName>
                                        </p:attrNameLst>
                                      </p:cBhvr>
                                      <p:tavLst>
                                        <p:tav tm="0">
                                          <p:val>
                                            <p:fltVal val="0"/>
                                          </p:val>
                                        </p:tav>
                                        <p:tav tm="100000">
                                          <p:val>
                                            <p:strVal val="#ppt_w"/>
                                          </p:val>
                                        </p:tav>
                                      </p:tavLst>
                                    </p:anim>
                                    <p:anim calcmode="lin" valueType="num">
                                      <p:cBhvr>
                                        <p:cTn id="10" dur="1000" fill="hold"/>
                                        <p:tgtEl>
                                          <p:spTgt spid="3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2000" fill="hold"/>
                                        <p:tgtEl>
                                          <p:spTgt spid="40"/>
                                        </p:tgtEl>
                                        <p:attrNameLst>
                                          <p:attrName>ppt_x</p:attrName>
                                        </p:attrNameLst>
                                      </p:cBhvr>
                                      <p:tavLst>
                                        <p:tav tm="0">
                                          <p:val>
                                            <p:strVal val="#ppt_x-#ppt_w/2"/>
                                          </p:val>
                                        </p:tav>
                                        <p:tav tm="100000">
                                          <p:val>
                                            <p:strVal val="#ppt_x"/>
                                          </p:val>
                                        </p:tav>
                                      </p:tavLst>
                                    </p:anim>
                                    <p:anim calcmode="lin" valueType="num">
                                      <p:cBhvr>
                                        <p:cTn id="16" dur="2000" fill="hold"/>
                                        <p:tgtEl>
                                          <p:spTgt spid="40"/>
                                        </p:tgtEl>
                                        <p:attrNameLst>
                                          <p:attrName>ppt_y</p:attrName>
                                        </p:attrNameLst>
                                      </p:cBhvr>
                                      <p:tavLst>
                                        <p:tav tm="0">
                                          <p:val>
                                            <p:strVal val="#ppt_y"/>
                                          </p:val>
                                        </p:tav>
                                        <p:tav tm="100000">
                                          <p:val>
                                            <p:strVal val="#ppt_y"/>
                                          </p:val>
                                        </p:tav>
                                      </p:tavLst>
                                    </p:anim>
                                    <p:anim calcmode="lin" valueType="num">
                                      <p:cBhvr>
                                        <p:cTn id="17" dur="2000" fill="hold"/>
                                        <p:tgtEl>
                                          <p:spTgt spid="40"/>
                                        </p:tgtEl>
                                        <p:attrNameLst>
                                          <p:attrName>ppt_w</p:attrName>
                                        </p:attrNameLst>
                                      </p:cBhvr>
                                      <p:tavLst>
                                        <p:tav tm="0">
                                          <p:val>
                                            <p:fltVal val="0"/>
                                          </p:val>
                                        </p:tav>
                                        <p:tav tm="100000">
                                          <p:val>
                                            <p:strVal val="#ppt_w"/>
                                          </p:val>
                                        </p:tav>
                                      </p:tavLst>
                                    </p:anim>
                                    <p:anim calcmode="lin" valueType="num">
                                      <p:cBhvr>
                                        <p:cTn id="18" dur="2000" fill="hold"/>
                                        <p:tgtEl>
                                          <p:spTgt spid="40"/>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7" presetClass="entr" presetSubtype="8"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2000" fill="hold"/>
                                        <p:tgtEl>
                                          <p:spTgt spid="41"/>
                                        </p:tgtEl>
                                        <p:attrNameLst>
                                          <p:attrName>ppt_x</p:attrName>
                                        </p:attrNameLst>
                                      </p:cBhvr>
                                      <p:tavLst>
                                        <p:tav tm="0">
                                          <p:val>
                                            <p:strVal val="#ppt_x-#ppt_w/2"/>
                                          </p:val>
                                        </p:tav>
                                        <p:tav tm="100000">
                                          <p:val>
                                            <p:strVal val="#ppt_x"/>
                                          </p:val>
                                        </p:tav>
                                      </p:tavLst>
                                    </p:anim>
                                    <p:anim calcmode="lin" valueType="num">
                                      <p:cBhvr>
                                        <p:cTn id="23" dur="2000" fill="hold"/>
                                        <p:tgtEl>
                                          <p:spTgt spid="41"/>
                                        </p:tgtEl>
                                        <p:attrNameLst>
                                          <p:attrName>ppt_y</p:attrName>
                                        </p:attrNameLst>
                                      </p:cBhvr>
                                      <p:tavLst>
                                        <p:tav tm="0">
                                          <p:val>
                                            <p:strVal val="#ppt_y"/>
                                          </p:val>
                                        </p:tav>
                                        <p:tav tm="100000">
                                          <p:val>
                                            <p:strVal val="#ppt_y"/>
                                          </p:val>
                                        </p:tav>
                                      </p:tavLst>
                                    </p:anim>
                                    <p:anim calcmode="lin" valueType="num">
                                      <p:cBhvr>
                                        <p:cTn id="24" dur="2000" fill="hold"/>
                                        <p:tgtEl>
                                          <p:spTgt spid="41"/>
                                        </p:tgtEl>
                                        <p:attrNameLst>
                                          <p:attrName>ppt_w</p:attrName>
                                        </p:attrNameLst>
                                      </p:cBhvr>
                                      <p:tavLst>
                                        <p:tav tm="0">
                                          <p:val>
                                            <p:fltVal val="0"/>
                                          </p:val>
                                        </p:tav>
                                        <p:tav tm="100000">
                                          <p:val>
                                            <p:strVal val="#ppt_w"/>
                                          </p:val>
                                        </p:tav>
                                      </p:tavLst>
                                    </p:anim>
                                    <p:anim calcmode="lin" valueType="num">
                                      <p:cBhvr>
                                        <p:cTn id="25" dur="2000" fill="hold"/>
                                        <p:tgtEl>
                                          <p:spTgt spid="41"/>
                                        </p:tgtEl>
                                        <p:attrNameLst>
                                          <p:attrName>ppt_h</p:attrName>
                                        </p:attrNameLst>
                                      </p:cBhvr>
                                      <p:tavLst>
                                        <p:tav tm="0">
                                          <p:val>
                                            <p:strVal val="#ppt_h"/>
                                          </p:val>
                                        </p:tav>
                                        <p:tav tm="100000">
                                          <p:val>
                                            <p:strVal val="#ppt_h"/>
                                          </p:val>
                                        </p:tav>
                                      </p:tavLst>
                                    </p:anim>
                                  </p:childTnLst>
                                </p:cTn>
                              </p:par>
                            </p:childTnLst>
                          </p:cTn>
                        </p:par>
                        <p:par>
                          <p:cTn id="26" fill="hold">
                            <p:stCondLst>
                              <p:cond delay="4000"/>
                            </p:stCondLst>
                            <p:childTnLst>
                              <p:par>
                                <p:cTn id="27" presetID="17" presetClass="entr" presetSubtype="8"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2000" fill="hold"/>
                                        <p:tgtEl>
                                          <p:spTgt spid="42"/>
                                        </p:tgtEl>
                                        <p:attrNameLst>
                                          <p:attrName>ppt_x</p:attrName>
                                        </p:attrNameLst>
                                      </p:cBhvr>
                                      <p:tavLst>
                                        <p:tav tm="0">
                                          <p:val>
                                            <p:strVal val="#ppt_x-#ppt_w/2"/>
                                          </p:val>
                                        </p:tav>
                                        <p:tav tm="100000">
                                          <p:val>
                                            <p:strVal val="#ppt_x"/>
                                          </p:val>
                                        </p:tav>
                                      </p:tavLst>
                                    </p:anim>
                                    <p:anim calcmode="lin" valueType="num">
                                      <p:cBhvr>
                                        <p:cTn id="30" dur="2000" fill="hold"/>
                                        <p:tgtEl>
                                          <p:spTgt spid="42"/>
                                        </p:tgtEl>
                                        <p:attrNameLst>
                                          <p:attrName>ppt_y</p:attrName>
                                        </p:attrNameLst>
                                      </p:cBhvr>
                                      <p:tavLst>
                                        <p:tav tm="0">
                                          <p:val>
                                            <p:strVal val="#ppt_y"/>
                                          </p:val>
                                        </p:tav>
                                        <p:tav tm="100000">
                                          <p:val>
                                            <p:strVal val="#ppt_y"/>
                                          </p:val>
                                        </p:tav>
                                      </p:tavLst>
                                    </p:anim>
                                    <p:anim calcmode="lin" valueType="num">
                                      <p:cBhvr>
                                        <p:cTn id="31" dur="2000" fill="hold"/>
                                        <p:tgtEl>
                                          <p:spTgt spid="42"/>
                                        </p:tgtEl>
                                        <p:attrNameLst>
                                          <p:attrName>ppt_w</p:attrName>
                                        </p:attrNameLst>
                                      </p:cBhvr>
                                      <p:tavLst>
                                        <p:tav tm="0">
                                          <p:val>
                                            <p:fltVal val="0"/>
                                          </p:val>
                                        </p:tav>
                                        <p:tav tm="100000">
                                          <p:val>
                                            <p:strVal val="#ppt_w"/>
                                          </p:val>
                                        </p:tav>
                                      </p:tavLst>
                                    </p:anim>
                                    <p:anim calcmode="lin" valueType="num">
                                      <p:cBhvr>
                                        <p:cTn id="32" dur="20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indent="-342900">
              <a:lnSpc>
                <a:spcPct val="150000"/>
              </a:lnSpc>
              <a:spcBef>
                <a:spcPct val="20000"/>
              </a:spcBef>
              <a:buClr>
                <a:schemeClr val="tx1"/>
              </a:buClr>
              <a:buFont typeface="Arial" panose="020B0604020202020204" pitchFamily="34" charset="0"/>
              <a:buChar char="•"/>
            </a:pPr>
            <a:r>
              <a:rPr lang="zh-CN" altLang="en-US" sz="3200" b="1" dirty="0">
                <a:latin typeface="Times New Roman" panose="02020603050405020304" pitchFamily="18" charset="0"/>
                <a:ea typeface="黑体" panose="02010609060101010101" pitchFamily="49" charset="-122"/>
                <a:cs typeface="Times New Roman" panose="02020603050405020304" pitchFamily="18" charset="0"/>
                <a:sym typeface="+mn-ea"/>
              </a:rPr>
              <a:t>具有特殊结构能够对</a:t>
            </a:r>
            <a:r>
              <a:rPr lang="zh-CN" altLang="en-US" sz="3200" b="1" dirty="0">
                <a:solidFill>
                  <a:srgbClr val="C55A11"/>
                </a:solidFill>
                <a:latin typeface="Times New Roman" panose="02020603050405020304" pitchFamily="18" charset="0"/>
                <a:ea typeface="黑体" panose="02010609060101010101" pitchFamily="49" charset="-122"/>
                <a:cs typeface="Times New Roman" panose="02020603050405020304" pitchFamily="18" charset="0"/>
                <a:sym typeface="+mn-ea"/>
              </a:rPr>
              <a:t>硬件逻辑电路的功能进行描述</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sym typeface="+mn-ea"/>
              </a:rPr>
              <a:t>的一种高级编程语言</a:t>
            </a:r>
            <a:endParaRPr lang="en-US" altLang="zh-CN" sz="3200" b="1" dirty="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3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466" name="标题 1"/>
          <p:cNvSpPr>
            <a:spLocks noGrp="1"/>
          </p:cNvSpPr>
          <p:nvPr>
            <p:ph type="title"/>
          </p:nvPr>
        </p:nvSpPr>
        <p:spPr/>
        <p:txBody>
          <a:bodyPr vert="horz" wrap="square" lIns="91440" tIns="45720" rIns="91440" bIns="45720" anchor="ctr"/>
          <a:lstStyle/>
          <a:p>
            <a:pPr algn="ctr">
              <a:defRP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什么是硬件描述语言</a:t>
            </a:r>
          </a:p>
        </p:txBody>
      </p:sp>
      <p:sp>
        <p:nvSpPr>
          <p:cNvPr id="35" name="Rectangle 5"/>
          <p:cNvSpPr>
            <a:spLocks noChangeArrowheads="1"/>
          </p:cNvSpPr>
          <p:nvPr/>
        </p:nvSpPr>
        <p:spPr bwMode="auto">
          <a:xfrm>
            <a:off x="1752600" y="1371600"/>
            <a:ext cx="309880" cy="398780"/>
          </a:xfrm>
          <a:prstGeom prst="rect">
            <a:avLst/>
          </a:prstGeom>
          <a:noFill/>
          <a:ln w="9525">
            <a:noFill/>
            <a:miter lim="800000"/>
          </a:ln>
          <a:effectLst/>
        </p:spPr>
        <p:txBody>
          <a:bodyPr wrap="none">
            <a:spAutoFit/>
          </a:bodyPr>
          <a:lstStyle/>
          <a:p>
            <a:pPr>
              <a:spcBef>
                <a:spcPct val="50000"/>
              </a:spcBef>
            </a:pPr>
            <a:r>
              <a:rPr lang="en-US" altLang="zh-CN" sz="2000" b="1" dirty="0">
                <a:solidFill>
                  <a:srgbClr val="FF0000"/>
                </a:solidFill>
              </a:rPr>
              <a:t>     </a:t>
            </a:r>
            <a:endParaRPr lang="zh-CN" altLang="en-US" sz="2000" b="1" dirty="0">
              <a:solidFill>
                <a:prstClr val="black"/>
              </a:solidFill>
            </a:endParaRPr>
          </a:p>
        </p:txBody>
      </p:sp>
      <p:sp>
        <p:nvSpPr>
          <p:cNvPr id="12" name="矩形 11"/>
          <p:cNvSpPr/>
          <p:nvPr/>
        </p:nvSpPr>
        <p:spPr>
          <a:xfrm>
            <a:off x="189865" y="4067175"/>
            <a:ext cx="4305300" cy="144526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prstClr val="black"/>
                </a:solidFill>
                <a:latin typeface="黑体" panose="02010609060101010101" pitchFamily="49" charset="-122"/>
                <a:ea typeface="黑体" panose="02010609060101010101" pitchFamily="49" charset="-122"/>
              </a:rPr>
              <a:t>硬件描述语言（</a:t>
            </a:r>
            <a:r>
              <a:rPr lang="en-US" altLang="zh-CN" sz="2800" b="1" dirty="0">
                <a:solidFill>
                  <a:prstClr val="black"/>
                </a:solidFill>
                <a:latin typeface="黑体" panose="02010609060101010101" pitchFamily="49" charset="-122"/>
                <a:ea typeface="黑体" panose="02010609060101010101" pitchFamily="49" charset="-122"/>
              </a:rPr>
              <a:t>HDL</a:t>
            </a:r>
            <a:r>
              <a:rPr lang="zh-CN" altLang="en-US" sz="2800" b="1" dirty="0">
                <a:solidFill>
                  <a:prstClr val="black"/>
                </a:solidFill>
                <a:latin typeface="黑体" panose="02010609060101010101" pitchFamily="49" charset="-122"/>
                <a:ea typeface="黑体" panose="02010609060101010101" pitchFamily="49" charset="-122"/>
              </a:rPr>
              <a:t>）</a:t>
            </a:r>
            <a:endParaRPr lang="en-US" altLang="zh-CN" sz="2800" b="1" dirty="0">
              <a:solidFill>
                <a:prstClr val="black"/>
              </a:solidFill>
              <a:latin typeface="黑体" panose="02010609060101010101" pitchFamily="49" charset="-122"/>
              <a:ea typeface="黑体" panose="02010609060101010101" pitchFamily="49" charset="-122"/>
            </a:endParaRPr>
          </a:p>
          <a:p>
            <a:pPr algn="ctr"/>
            <a:r>
              <a:rPr lang="en-US" altLang="zh-CN" sz="2800" b="1" dirty="0">
                <a:solidFill>
                  <a:prstClr val="black"/>
                </a:solidFill>
                <a:latin typeface="黑体" panose="02010609060101010101" pitchFamily="49" charset="-122"/>
                <a:ea typeface="黑体" panose="02010609060101010101" pitchFamily="49" charset="-122"/>
              </a:rPr>
              <a:t>Hardware Description Language</a:t>
            </a:r>
          </a:p>
        </p:txBody>
      </p:sp>
      <p:sp>
        <p:nvSpPr>
          <p:cNvPr id="13" name="矩形 12"/>
          <p:cNvSpPr/>
          <p:nvPr/>
        </p:nvSpPr>
        <p:spPr>
          <a:xfrm>
            <a:off x="6238032" y="3231401"/>
            <a:ext cx="1384870" cy="64807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prstClr val="black"/>
                </a:solidFill>
                <a:latin typeface="黑体" panose="02010609060101010101" pitchFamily="49" charset="-122"/>
                <a:ea typeface="黑体" panose="02010609060101010101" pitchFamily="49" charset="-122"/>
              </a:rPr>
              <a:t>软件？</a:t>
            </a:r>
          </a:p>
        </p:txBody>
      </p:sp>
      <p:sp>
        <p:nvSpPr>
          <p:cNvPr id="14" name="矩形 13"/>
          <p:cNvSpPr/>
          <p:nvPr/>
        </p:nvSpPr>
        <p:spPr>
          <a:xfrm>
            <a:off x="6254750" y="5187945"/>
            <a:ext cx="1368152" cy="6480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prstClr val="black"/>
                </a:solidFill>
                <a:latin typeface="黑体" panose="02010609060101010101" pitchFamily="49" charset="-122"/>
                <a:ea typeface="黑体" panose="02010609060101010101" pitchFamily="49" charset="-122"/>
              </a:rPr>
              <a:t>硬件？</a:t>
            </a:r>
          </a:p>
        </p:txBody>
      </p:sp>
      <p:cxnSp>
        <p:nvCxnSpPr>
          <p:cNvPr id="15" name="直接箭头连接符 14"/>
          <p:cNvCxnSpPr>
            <a:stCxn id="13" idx="1"/>
            <a:endCxn id="12" idx="3"/>
          </p:cNvCxnSpPr>
          <p:nvPr/>
        </p:nvCxnSpPr>
        <p:spPr>
          <a:xfrm flipH="1">
            <a:off x="4494957" y="3556072"/>
            <a:ext cx="1743075" cy="1233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1"/>
            <a:endCxn id="12" idx="3"/>
          </p:cNvCxnSpPr>
          <p:nvPr/>
        </p:nvCxnSpPr>
        <p:spPr>
          <a:xfrm flipH="1" flipV="1">
            <a:off x="4495165" y="4789986"/>
            <a:ext cx="1759585" cy="722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538838" y="4102172"/>
            <a:ext cx="1512168"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D17C42"/>
                </a:solidFill>
                <a:latin typeface="黑体" panose="02010609060101010101" pitchFamily="49" charset="-122"/>
                <a:ea typeface="黑体" panose="02010609060101010101" pitchFamily="49" charset="-122"/>
              </a:rPr>
              <a:t>Description</a:t>
            </a:r>
          </a:p>
          <a:p>
            <a:pPr algn="ctr"/>
            <a:r>
              <a:rPr lang="zh-CN" altLang="en-US" dirty="0">
                <a:solidFill>
                  <a:srgbClr val="D17C42"/>
                </a:solidFill>
                <a:latin typeface="黑体" panose="02010609060101010101" pitchFamily="49" charset="-122"/>
                <a:ea typeface="黑体" panose="02010609060101010101" pitchFamily="49" charset="-122"/>
              </a:rPr>
              <a:t>≠</a:t>
            </a:r>
            <a:r>
              <a:rPr lang="en-US" altLang="zh-CN" dirty="0">
                <a:solidFill>
                  <a:srgbClr val="D17C42"/>
                </a:solidFill>
                <a:latin typeface="黑体" panose="02010609060101010101" pitchFamily="49" charset="-122"/>
                <a:ea typeface="黑体" panose="02010609060101010101" pitchFamily="49" charset="-122"/>
              </a:rPr>
              <a:t> Design</a:t>
            </a:r>
            <a:endParaRPr lang="zh-CN" altLang="en-US" dirty="0">
              <a:solidFill>
                <a:srgbClr val="D17C42"/>
              </a:solidFill>
              <a:latin typeface="黑体" panose="02010609060101010101" pitchFamily="49" charset="-122"/>
              <a:ea typeface="黑体" panose="02010609060101010101" pitchFamily="49" charset="-122"/>
            </a:endParaRPr>
          </a:p>
        </p:txBody>
      </p:sp>
      <p:sp>
        <p:nvSpPr>
          <p:cNvPr id="21" name="TextBox 18"/>
          <p:cNvSpPr txBox="1"/>
          <p:nvPr/>
        </p:nvSpPr>
        <p:spPr>
          <a:xfrm>
            <a:off x="7623118" y="3140968"/>
            <a:ext cx="4292600" cy="2932430"/>
          </a:xfrm>
          <a:prstGeom prst="rect">
            <a:avLst/>
          </a:prstGeom>
          <a:noFill/>
        </p:spPr>
        <p:txBody>
          <a:bodyPr wrap="none" rtlCol="0">
            <a:spAutoFit/>
          </a:bodyPr>
          <a:lstStyle/>
          <a:p>
            <a:pPr marL="457200" indent="-457200">
              <a:lnSpc>
                <a:spcPct val="90000"/>
              </a:lnSpc>
              <a:spcBef>
                <a:spcPct val="50000"/>
              </a:spcBef>
              <a:buClr>
                <a:prstClr val="black"/>
              </a:buClr>
              <a:buFont typeface="Arial" panose="020B0604020202020204" pitchFamily="34" charset="0"/>
              <a:buChar char="•"/>
            </a:pPr>
            <a:r>
              <a:rPr lang="zh-CN" altLang="en-US" sz="3200" b="1" dirty="0">
                <a:solidFill>
                  <a:prstClr val="black"/>
                </a:solidFill>
                <a:latin typeface="黑体" panose="02010609060101010101" pitchFamily="49" charset="-122"/>
                <a:ea typeface="黑体" panose="02010609060101010101" pitchFamily="49" charset="-122"/>
              </a:rPr>
              <a:t>描述什么：</a:t>
            </a:r>
          </a:p>
          <a:p>
            <a:pPr marL="742950" lvl="1" indent="-285750">
              <a:lnSpc>
                <a:spcPct val="80000"/>
              </a:lnSpc>
              <a:spcBef>
                <a:spcPct val="50000"/>
              </a:spcBef>
              <a:buClr>
                <a:srgbClr val="44546A"/>
              </a:buClr>
              <a:buSzPct val="85000"/>
              <a:buFont typeface="Wingdings" panose="05000000000000000000" pitchFamily="2" charset="2"/>
              <a:buChar char="Ø"/>
            </a:pPr>
            <a:r>
              <a:rPr lang="zh-CN" altLang="en-US" sz="2400" b="1" dirty="0">
                <a:solidFill>
                  <a:srgbClr val="ED7D31">
                    <a:lumMod val="75000"/>
                  </a:srgbClr>
                </a:solidFill>
                <a:latin typeface="黑体" panose="02010609060101010101" pitchFamily="49" charset="-122"/>
                <a:ea typeface="黑体" panose="02010609060101010101" pitchFamily="49" charset="-122"/>
              </a:rPr>
              <a:t>描述电路的连接</a:t>
            </a:r>
          </a:p>
          <a:p>
            <a:pPr marL="742950" lvl="1" indent="-285750">
              <a:lnSpc>
                <a:spcPct val="80000"/>
              </a:lnSpc>
              <a:spcBef>
                <a:spcPct val="50000"/>
              </a:spcBef>
              <a:buClr>
                <a:srgbClr val="44546A"/>
              </a:buClr>
              <a:buSzPct val="85000"/>
              <a:buFont typeface="Wingdings" panose="05000000000000000000" pitchFamily="2" charset="2"/>
              <a:buChar char="Ø"/>
            </a:pPr>
            <a:r>
              <a:rPr lang="zh-CN" altLang="en-US" sz="2400" b="1" dirty="0">
                <a:solidFill>
                  <a:srgbClr val="ED7D31">
                    <a:lumMod val="75000"/>
                  </a:srgbClr>
                </a:solidFill>
                <a:latin typeface="黑体" panose="02010609060101010101" pitchFamily="49" charset="-122"/>
                <a:ea typeface="黑体" panose="02010609060101010101" pitchFamily="49" charset="-122"/>
              </a:rPr>
              <a:t>描述电路的功能</a:t>
            </a:r>
          </a:p>
          <a:p>
            <a:pPr marL="742950" lvl="1" indent="-285750">
              <a:lnSpc>
                <a:spcPct val="80000"/>
              </a:lnSpc>
              <a:spcBef>
                <a:spcPct val="50000"/>
              </a:spcBef>
              <a:buClr>
                <a:srgbClr val="44546A"/>
              </a:buClr>
              <a:buSzPct val="85000"/>
              <a:buFont typeface="Wingdings" panose="05000000000000000000" pitchFamily="2" charset="2"/>
              <a:buChar char="Ø"/>
            </a:pPr>
            <a:r>
              <a:rPr lang="zh-CN" altLang="en-US" sz="2400" b="1" dirty="0">
                <a:solidFill>
                  <a:srgbClr val="ED7D31">
                    <a:lumMod val="75000"/>
                  </a:srgbClr>
                </a:solidFill>
                <a:latin typeface="黑体" panose="02010609060101010101" pitchFamily="49" charset="-122"/>
                <a:ea typeface="黑体" panose="02010609060101010101" pitchFamily="49" charset="-122"/>
              </a:rPr>
              <a:t>在不同抽象级上描述电路</a:t>
            </a:r>
          </a:p>
          <a:p>
            <a:pPr marL="742950" lvl="1" indent="-285750">
              <a:lnSpc>
                <a:spcPct val="80000"/>
              </a:lnSpc>
              <a:spcBef>
                <a:spcPct val="50000"/>
              </a:spcBef>
              <a:buClr>
                <a:srgbClr val="44546A"/>
              </a:buClr>
              <a:buSzPct val="85000"/>
              <a:buFont typeface="Wingdings" panose="05000000000000000000" pitchFamily="2" charset="2"/>
              <a:buChar char="Ø"/>
            </a:pPr>
            <a:r>
              <a:rPr lang="zh-CN" altLang="en-US" sz="2400" b="1" dirty="0">
                <a:solidFill>
                  <a:srgbClr val="ED7D31">
                    <a:lumMod val="75000"/>
                  </a:srgbClr>
                </a:solidFill>
                <a:latin typeface="黑体" panose="02010609060101010101" pitchFamily="49" charset="-122"/>
                <a:ea typeface="黑体" panose="02010609060101010101" pitchFamily="49" charset="-122"/>
              </a:rPr>
              <a:t>描述电路的时序</a:t>
            </a:r>
          </a:p>
          <a:p>
            <a:pPr marL="742950" lvl="1" indent="-285750">
              <a:lnSpc>
                <a:spcPct val="80000"/>
              </a:lnSpc>
              <a:spcBef>
                <a:spcPct val="50000"/>
              </a:spcBef>
              <a:buClr>
                <a:srgbClr val="44546A"/>
              </a:buClr>
              <a:buSzPct val="85000"/>
              <a:buFont typeface="Wingdings" panose="05000000000000000000" pitchFamily="2" charset="2"/>
              <a:buChar char="Ø"/>
            </a:pPr>
            <a:r>
              <a:rPr lang="zh-CN" altLang="en-US" sz="2400" b="1" dirty="0">
                <a:solidFill>
                  <a:srgbClr val="ED7D31">
                    <a:lumMod val="75000"/>
                  </a:srgbClr>
                </a:solidFill>
                <a:latin typeface="黑体" panose="02010609060101010101" pitchFamily="49" charset="-122"/>
                <a:ea typeface="黑体" panose="02010609060101010101" pitchFamily="49" charset="-122"/>
              </a:rPr>
              <a:t>表达具有并行性</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7</a:t>
            </a:fld>
            <a:endParaRPr kumimoji="1" lang="en-US" altLang="zh-CN" sz="140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2923318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strVal val="#ppt_h"/>
                                          </p:val>
                                        </p:tav>
                                        <p:tav tm="100000">
                                          <p:val>
                                            <p:strVal val="#ppt_h"/>
                                          </p:val>
                                        </p:tav>
                                      </p:tavLst>
                                    </p:anim>
                                  </p:childTnLst>
                                </p:cTn>
                              </p:par>
                              <p:par>
                                <p:cTn id="14" presetID="17"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par>
                          <p:cTn id="24" fill="hold">
                            <p:stCondLst>
                              <p:cond delay="0"/>
                            </p:stCondLst>
                            <p:childTnLst>
                              <p:par>
                                <p:cTn id="25" presetID="17" presetClass="entr" presetSubtype="1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为什么要使用硬件描述语言</a:t>
            </a:r>
            <a:endParaRPr lang="zh-CN" altLang="en-US" b="1" dirty="0"/>
          </a:p>
        </p:txBody>
      </p:sp>
      <p:sp>
        <p:nvSpPr>
          <p:cNvPr id="3" name="内容占位符 2"/>
          <p:cNvSpPr>
            <a:spLocks noGrp="1"/>
          </p:cNvSpPr>
          <p:nvPr>
            <p:ph idx="1"/>
          </p:nvPr>
        </p:nvSpPr>
        <p:spPr>
          <a:xfrm>
            <a:off x="685800" y="1844824"/>
            <a:ext cx="10882808" cy="3442062"/>
          </a:xfrm>
        </p:spPr>
        <p:txBody>
          <a:bodyPr/>
          <a:lstStyle/>
          <a:p>
            <a:r>
              <a:rPr lang="zh-CN" altLang="en-US" dirty="0" smtClean="0"/>
              <a:t>电路的逻辑功能容易理解；</a:t>
            </a:r>
            <a:endParaRPr lang="en-US" altLang="zh-CN" dirty="0" smtClean="0"/>
          </a:p>
          <a:p>
            <a:r>
              <a:rPr lang="zh-CN" altLang="en-US" dirty="0" smtClean="0"/>
              <a:t>便于计算机对逻辑进行分析处理；</a:t>
            </a:r>
            <a:endParaRPr lang="en-US" altLang="zh-CN" dirty="0" smtClean="0"/>
          </a:p>
          <a:p>
            <a:r>
              <a:rPr lang="zh-CN" altLang="en-US" dirty="0" smtClean="0"/>
              <a:t>把</a:t>
            </a:r>
            <a:r>
              <a:rPr lang="zh-CN" altLang="en-US" dirty="0" smtClean="0">
                <a:solidFill>
                  <a:srgbClr val="FF0000"/>
                </a:solidFill>
              </a:rPr>
              <a:t>逻辑设计与具体电路</a:t>
            </a:r>
            <a:r>
              <a:rPr lang="zh-CN" altLang="en-US" dirty="0" smtClean="0"/>
              <a:t>的实现分成</a:t>
            </a:r>
            <a:r>
              <a:rPr lang="zh-CN" altLang="en-US" dirty="0" smtClean="0">
                <a:solidFill>
                  <a:srgbClr val="FF0000"/>
                </a:solidFill>
              </a:rPr>
              <a:t>两个独立的</a:t>
            </a:r>
            <a:r>
              <a:rPr lang="zh-CN" altLang="en-US" dirty="0" smtClean="0"/>
              <a:t>阶段来操作；</a:t>
            </a:r>
            <a:endParaRPr lang="en-US" altLang="zh-CN" dirty="0" smtClean="0"/>
          </a:p>
          <a:p>
            <a:r>
              <a:rPr lang="zh-CN" altLang="en-US" dirty="0" smtClean="0"/>
              <a:t>逻辑设计</a:t>
            </a:r>
            <a:r>
              <a:rPr lang="zh-CN" altLang="en-US" dirty="0" smtClean="0">
                <a:solidFill>
                  <a:srgbClr val="FF0000"/>
                </a:solidFill>
              </a:rPr>
              <a:t>与实现的工艺无关</a:t>
            </a:r>
            <a:r>
              <a:rPr lang="zh-CN" altLang="en-US" dirty="0" smtClean="0"/>
              <a:t>；</a:t>
            </a:r>
            <a:endParaRPr lang="en-US" altLang="zh-CN" dirty="0" smtClean="0"/>
          </a:p>
          <a:p>
            <a:r>
              <a:rPr lang="zh-CN" altLang="en-US" dirty="0" smtClean="0"/>
              <a:t>逻辑设计的资源积累可以</a:t>
            </a:r>
            <a:r>
              <a:rPr lang="zh-CN" altLang="en-US" dirty="0" smtClean="0">
                <a:solidFill>
                  <a:srgbClr val="FF0000"/>
                </a:solidFill>
              </a:rPr>
              <a:t>重复使用</a:t>
            </a:r>
            <a:r>
              <a:rPr lang="zh-CN" altLang="en-US" dirty="0" smtClean="0"/>
              <a:t>；</a:t>
            </a:r>
            <a:endParaRPr lang="en-US" altLang="zh-CN" dirty="0" smtClean="0"/>
          </a:p>
          <a:p>
            <a:r>
              <a:rPr lang="zh-CN" altLang="en-US" dirty="0" smtClean="0"/>
              <a:t>可以由</a:t>
            </a:r>
            <a:r>
              <a:rPr lang="zh-CN" altLang="en-US" dirty="0" smtClean="0">
                <a:solidFill>
                  <a:srgbClr val="FF0000"/>
                </a:solidFill>
              </a:rPr>
              <a:t>多人共同更好更快</a:t>
            </a:r>
            <a:r>
              <a:rPr lang="zh-CN" altLang="en-US" dirty="0" smtClean="0"/>
              <a:t>地设计非常复杂的逻辑电路（几十万门以上的逻辑系统。</a:t>
            </a:r>
            <a:endParaRPr lang="zh-CN" altLang="en-US" dirty="0"/>
          </a:p>
        </p:txBody>
      </p:sp>
      <p:sp>
        <p:nvSpPr>
          <p:cNvPr id="4" name="灯片编号占位符 3"/>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8</a:t>
            </a:fld>
            <a:endParaRPr kumimoji="1" lang="en-US" altLang="zh-CN" sz="140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013786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vert="horz" wrap="square" lIns="91440" tIns="45720" rIns="91440" bIns="45720" anchor="ctr"/>
          <a:lstStyle/>
          <a:p>
            <a:pPr algn="ctr">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VHDL vs. Verilog</a:t>
            </a:r>
          </a:p>
        </p:txBody>
      </p:sp>
      <p:sp>
        <p:nvSpPr>
          <p:cNvPr id="2" name="内容占位符 1"/>
          <p:cNvSpPr>
            <a:spLocks noGrp="1"/>
          </p:cNvSpPr>
          <p:nvPr>
            <p:ph idx="1"/>
          </p:nvPr>
        </p:nvSpPr>
        <p:spPr>
          <a:xfrm>
            <a:off x="685800" y="1355090"/>
            <a:ext cx="5549265" cy="4740910"/>
          </a:xfrm>
        </p:spPr>
        <p:txBody>
          <a:bodyPr>
            <a:normAutofit lnSpcReduction="10000"/>
          </a:bodyPr>
          <a:lstStyle/>
          <a:p>
            <a:pPr marL="342900" indent="-342900">
              <a:lnSpc>
                <a:spcPct val="100000"/>
              </a:lnSpc>
              <a:spcBef>
                <a:spcPct val="20000"/>
              </a:spcBef>
              <a:buFont typeface="Arial" panose="020B0604020202020204" pitchFamily="34" charset="0"/>
              <a:buChar char="•"/>
              <a:defRPr/>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VHDL:</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00000"/>
              </a:lnSpc>
              <a:spcBef>
                <a:spcPct val="20000"/>
              </a:spcBef>
              <a:buFont typeface="Arial" panose="020B0604020202020204" pitchFamily="34" charset="0"/>
              <a:buChar char="•"/>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起源于</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ADA</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语言</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00000"/>
              </a:lnSpc>
              <a:spcBef>
                <a:spcPct val="20000"/>
              </a:spcBef>
              <a:buFont typeface="Arial" panose="020B0604020202020204" pitchFamily="34" charset="0"/>
              <a:buChar char="•"/>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侧重于系统级描述</a:t>
            </a:r>
          </a:p>
          <a:p>
            <a:pPr marL="800100" lvl="1" indent="-342900">
              <a:lnSpc>
                <a:spcPct val="100000"/>
              </a:lnSpc>
              <a:spcBef>
                <a:spcPct val="20000"/>
              </a:spcBef>
              <a:buFont typeface="Arial" panose="020B0604020202020204" pitchFamily="34" charset="0"/>
              <a:buChar char="•"/>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含有大量的内置数据类型和用户自定义类型</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00000"/>
              </a:lnSpc>
              <a:spcBef>
                <a:spcPct val="20000"/>
              </a:spcBef>
              <a:buFont typeface="Arial" panose="020B0604020202020204" pitchFamily="34" charset="0"/>
              <a:buChar char="•"/>
              <a:defRPr/>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Verilog:</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00000"/>
              </a:lnSpc>
              <a:spcBef>
                <a:spcPct val="20000"/>
              </a:spcBef>
              <a:buFont typeface="Arial" panose="020B0604020202020204" pitchFamily="34" charset="0"/>
              <a:buChar char="•"/>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起源于</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C</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语言</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00000"/>
              </a:lnSpc>
              <a:spcBef>
                <a:spcPct val="20000"/>
              </a:spcBef>
              <a:buFont typeface="Arial" panose="020B0604020202020204" pitchFamily="34" charset="0"/>
              <a:buChar char="•"/>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侧重于电路级描述</a:t>
            </a:r>
          </a:p>
          <a:p>
            <a:pPr marL="800100" lvl="1" indent="-342900">
              <a:lnSpc>
                <a:spcPct val="100000"/>
              </a:lnSpc>
              <a:spcBef>
                <a:spcPct val="20000"/>
              </a:spcBef>
              <a:buFont typeface="Arial" panose="020B0604020202020204" pitchFamily="34" charset="0"/>
              <a:buChar char="•"/>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数据类型由语言本身定义，含有专门描述连线等的类型</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sp>
        <p:nvSpPr>
          <p:cNvPr id="35" name="Rectangle 5"/>
          <p:cNvSpPr>
            <a:spLocks noChangeArrowheads="1"/>
          </p:cNvSpPr>
          <p:nvPr/>
        </p:nvSpPr>
        <p:spPr bwMode="auto">
          <a:xfrm>
            <a:off x="1752600" y="1371600"/>
            <a:ext cx="309880" cy="398780"/>
          </a:xfrm>
          <a:prstGeom prst="rect">
            <a:avLst/>
          </a:prstGeom>
          <a:noFill/>
          <a:ln w="9525">
            <a:noFill/>
            <a:miter lim="800000"/>
          </a:ln>
          <a:effectLst/>
        </p:spPr>
        <p:txBody>
          <a:bodyPr wrap="none">
            <a:spAutoFit/>
          </a:bodyPr>
          <a:lstStyle/>
          <a:p>
            <a:pPr>
              <a:spcBef>
                <a:spcPct val="50000"/>
              </a:spcBef>
            </a:pPr>
            <a:r>
              <a:rPr lang="en-US" altLang="zh-CN" sz="2000" b="1" dirty="0">
                <a:solidFill>
                  <a:srgbClr val="FF0000"/>
                </a:solidFill>
                <a:latin typeface="黑体" panose="02010609060101010101" pitchFamily="49" charset="-122"/>
                <a:ea typeface="黑体" panose="02010609060101010101" pitchFamily="49" charset="-122"/>
              </a:rPr>
              <a:t>     </a:t>
            </a:r>
            <a:endParaRPr lang="zh-CN" altLang="en-US" sz="2000" b="1" dirty="0">
              <a:solidFill>
                <a:prstClr val="black"/>
              </a:solidFill>
              <a:latin typeface="黑体" panose="02010609060101010101" pitchFamily="49" charset="-122"/>
              <a:ea typeface="黑体" panose="02010609060101010101" pitchFamily="49" charset="-122"/>
            </a:endParaRPr>
          </a:p>
        </p:txBody>
      </p:sp>
      <p:sp>
        <p:nvSpPr>
          <p:cNvPr id="17" name="Line 9"/>
          <p:cNvSpPr>
            <a:spLocks noChangeShapeType="1"/>
          </p:cNvSpPr>
          <p:nvPr/>
        </p:nvSpPr>
        <p:spPr bwMode="auto">
          <a:xfrm>
            <a:off x="8411270" y="1738297"/>
            <a:ext cx="192088" cy="1588"/>
          </a:xfrm>
          <a:prstGeom prst="line">
            <a:avLst/>
          </a:prstGeom>
          <a:noFill/>
          <a:ln w="9525">
            <a:noFill/>
            <a:round/>
            <a:headEnd type="none" w="sm" len="sm"/>
            <a:tailEnd type="none" w="sm" len="sm"/>
          </a:ln>
          <a:effectLst/>
        </p:spPr>
        <p:txBody>
          <a:bodyPr/>
          <a:lstStyle/>
          <a:p>
            <a:endParaRPr lang="zh-CN" altLang="en-US">
              <a:solidFill>
                <a:prstClr val="black"/>
              </a:solidFill>
              <a:latin typeface="黑体" panose="02010609060101010101" pitchFamily="49" charset="-122"/>
              <a:ea typeface="黑体" panose="02010609060101010101" pitchFamily="49" charset="-122"/>
            </a:endParaRPr>
          </a:p>
        </p:txBody>
      </p:sp>
      <p:sp>
        <p:nvSpPr>
          <p:cNvPr id="19" name="Line 10"/>
          <p:cNvSpPr>
            <a:spLocks noChangeShapeType="1"/>
          </p:cNvSpPr>
          <p:nvPr/>
        </p:nvSpPr>
        <p:spPr bwMode="auto">
          <a:xfrm>
            <a:off x="8411270" y="2357423"/>
            <a:ext cx="192088" cy="3175"/>
          </a:xfrm>
          <a:prstGeom prst="line">
            <a:avLst/>
          </a:prstGeom>
          <a:noFill/>
          <a:ln w="9525">
            <a:noFill/>
            <a:round/>
            <a:headEnd type="none" w="sm" len="sm"/>
            <a:tailEnd type="none" w="sm" len="sm"/>
          </a:ln>
          <a:effectLst/>
        </p:spPr>
        <p:txBody>
          <a:bodyPr/>
          <a:lstStyle/>
          <a:p>
            <a:endParaRPr lang="zh-CN" altLang="en-US">
              <a:solidFill>
                <a:prstClr val="black"/>
              </a:solidFill>
              <a:latin typeface="黑体" panose="02010609060101010101" pitchFamily="49" charset="-122"/>
              <a:ea typeface="黑体" panose="02010609060101010101" pitchFamily="49" charset="-122"/>
            </a:endParaRPr>
          </a:p>
        </p:txBody>
      </p:sp>
      <p:sp>
        <p:nvSpPr>
          <p:cNvPr id="22" name="Line 12"/>
          <p:cNvSpPr>
            <a:spLocks noChangeShapeType="1"/>
          </p:cNvSpPr>
          <p:nvPr/>
        </p:nvSpPr>
        <p:spPr bwMode="auto">
          <a:xfrm>
            <a:off x="8411270" y="3600436"/>
            <a:ext cx="192088" cy="1587"/>
          </a:xfrm>
          <a:prstGeom prst="line">
            <a:avLst/>
          </a:prstGeom>
          <a:noFill/>
          <a:ln w="9525">
            <a:noFill/>
            <a:round/>
            <a:headEnd type="none" w="sm" len="sm"/>
            <a:tailEnd type="none" w="sm" len="sm"/>
          </a:ln>
          <a:effectLst/>
        </p:spPr>
        <p:txBody>
          <a:bodyPr/>
          <a:lstStyle/>
          <a:p>
            <a:endParaRPr lang="zh-CN" altLang="en-US">
              <a:solidFill>
                <a:prstClr val="black"/>
              </a:solidFill>
              <a:latin typeface="黑体" panose="02010609060101010101" pitchFamily="49" charset="-122"/>
              <a:ea typeface="黑体" panose="02010609060101010101" pitchFamily="49" charset="-122"/>
            </a:endParaRPr>
          </a:p>
        </p:txBody>
      </p:sp>
      <p:sp>
        <p:nvSpPr>
          <p:cNvPr id="23" name="Line 13"/>
          <p:cNvSpPr>
            <a:spLocks noChangeShapeType="1"/>
          </p:cNvSpPr>
          <p:nvPr/>
        </p:nvSpPr>
        <p:spPr bwMode="auto">
          <a:xfrm>
            <a:off x="8411270" y="4222736"/>
            <a:ext cx="192088" cy="1587"/>
          </a:xfrm>
          <a:prstGeom prst="line">
            <a:avLst/>
          </a:prstGeom>
          <a:noFill/>
          <a:ln w="9525">
            <a:noFill/>
            <a:round/>
            <a:headEnd type="none" w="sm" len="sm"/>
            <a:tailEnd type="none" w="sm" len="sm"/>
          </a:ln>
          <a:effectLst/>
        </p:spPr>
        <p:txBody>
          <a:bodyPr/>
          <a:lstStyle/>
          <a:p>
            <a:endParaRPr lang="zh-CN" altLang="en-US">
              <a:solidFill>
                <a:prstClr val="black"/>
              </a:solidFill>
              <a:latin typeface="黑体" panose="02010609060101010101" pitchFamily="49" charset="-122"/>
              <a:ea typeface="黑体" panose="02010609060101010101" pitchFamily="49" charset="-122"/>
            </a:endParaRPr>
          </a:p>
        </p:txBody>
      </p:sp>
      <p:sp>
        <p:nvSpPr>
          <p:cNvPr id="24" name="Line 21"/>
          <p:cNvSpPr>
            <a:spLocks noChangeShapeType="1"/>
          </p:cNvSpPr>
          <p:nvPr/>
        </p:nvSpPr>
        <p:spPr bwMode="auto">
          <a:xfrm>
            <a:off x="6526909" y="2357422"/>
            <a:ext cx="3175" cy="933450"/>
          </a:xfrm>
          <a:prstGeom prst="line">
            <a:avLst/>
          </a:prstGeom>
          <a:noFill/>
          <a:ln w="9525">
            <a:noFill/>
            <a:round/>
            <a:headEnd type="none" w="sm" len="lg"/>
            <a:tailEnd type="triangle" w="sm" len="lg"/>
          </a:ln>
          <a:effectLst/>
        </p:spPr>
        <p:txBody>
          <a:bodyPr/>
          <a:lstStyle/>
          <a:p>
            <a:endParaRPr lang="zh-CN" altLang="en-US">
              <a:solidFill>
                <a:prstClr val="black"/>
              </a:solidFill>
              <a:latin typeface="黑体" panose="02010609060101010101" pitchFamily="49" charset="-122"/>
              <a:ea typeface="黑体" panose="02010609060101010101" pitchFamily="49" charset="-122"/>
            </a:endParaRPr>
          </a:p>
        </p:txBody>
      </p:sp>
      <p:grpSp>
        <p:nvGrpSpPr>
          <p:cNvPr id="25" name="Group 29"/>
          <p:cNvGrpSpPr/>
          <p:nvPr/>
        </p:nvGrpSpPr>
        <p:grpSpPr bwMode="auto">
          <a:xfrm>
            <a:off x="6384032" y="1874823"/>
            <a:ext cx="5386388" cy="3897313"/>
            <a:chOff x="1053" y="1440"/>
            <a:chExt cx="3393" cy="2455"/>
          </a:xfrm>
        </p:grpSpPr>
        <p:sp>
          <p:nvSpPr>
            <p:cNvPr id="26" name="Line 5"/>
            <p:cNvSpPr>
              <a:spLocks noChangeShapeType="1"/>
            </p:cNvSpPr>
            <p:nvPr/>
          </p:nvSpPr>
          <p:spPr bwMode="auto">
            <a:xfrm>
              <a:off x="2464" y="1440"/>
              <a:ext cx="0" cy="1968"/>
            </a:xfrm>
            <a:prstGeom prst="line">
              <a:avLst/>
            </a:prstGeom>
            <a:noFill/>
            <a:ln w="12700">
              <a:solidFill>
                <a:schemeClr val="tx1"/>
              </a:solidFill>
              <a:round/>
              <a:headEnd type="triangle" w="sm" len="sm"/>
              <a:tailEnd type="none" w="sm" len="sm"/>
            </a:ln>
            <a:effectLst/>
          </p:spPr>
          <p:txBody>
            <a:bodyPr/>
            <a:lstStyle/>
            <a:p>
              <a:endParaRPr lang="zh-CN" altLang="en-US">
                <a:solidFill>
                  <a:prstClr val="black"/>
                </a:solidFill>
                <a:latin typeface="黑体" panose="02010609060101010101" pitchFamily="49" charset="-122"/>
                <a:ea typeface="黑体" panose="02010609060101010101" pitchFamily="49" charset="-122"/>
              </a:endParaRPr>
            </a:p>
          </p:txBody>
        </p:sp>
        <p:sp>
          <p:nvSpPr>
            <p:cNvPr id="27" name="Rectangle 4"/>
            <p:cNvSpPr>
              <a:spLocks noChangeArrowheads="1"/>
            </p:cNvSpPr>
            <p:nvPr/>
          </p:nvSpPr>
          <p:spPr bwMode="auto">
            <a:xfrm>
              <a:off x="3375" y="1641"/>
              <a:ext cx="642" cy="1468"/>
            </a:xfrm>
            <a:prstGeom prst="rect">
              <a:avLst/>
            </a:prstGeom>
            <a:solidFill>
              <a:schemeClr val="tx2">
                <a:lumMod val="60000"/>
                <a:lumOff val="40000"/>
              </a:schemeClr>
            </a:solidFill>
            <a:ln w="9525">
              <a:solidFill>
                <a:schemeClr val="bg2"/>
              </a:solidFill>
              <a:miter lim="800000"/>
            </a:ln>
            <a:effectLst/>
          </p:spPr>
          <p:txBody>
            <a:bodyPr lIns="12700" tIns="12700" rIns="12700" bIns="12700"/>
            <a:lstStyle/>
            <a:p>
              <a:pPr algn="just" eaLnBrk="0" hangingPunct="0"/>
              <a:r>
                <a:rPr kumimoji="1" lang="zh-CN" altLang="en-US" sz="1600" dirty="0">
                  <a:solidFill>
                    <a:prstClr val="black"/>
                  </a:solidFill>
                  <a:latin typeface="黑体" panose="02010609060101010101" pitchFamily="49" charset="-122"/>
                  <a:ea typeface="黑体" panose="02010609060101010101" pitchFamily="49" charset="-122"/>
                </a:rPr>
                <a:t>   </a:t>
              </a:r>
              <a:r>
                <a:rPr kumimoji="1" lang="en-US" altLang="zh-CN" sz="1600" dirty="0">
                  <a:solidFill>
                    <a:prstClr val="black"/>
                  </a:solidFill>
                  <a:latin typeface="黑体" panose="02010609060101010101" pitchFamily="49" charset="-122"/>
                  <a:ea typeface="黑体" panose="02010609060101010101" pitchFamily="49" charset="-122"/>
                </a:rPr>
                <a:t>VHDL</a:t>
              </a:r>
            </a:p>
          </p:txBody>
        </p:sp>
        <p:sp>
          <p:nvSpPr>
            <p:cNvPr id="28" name="Rectangle 8"/>
            <p:cNvSpPr>
              <a:spLocks noChangeArrowheads="1"/>
            </p:cNvSpPr>
            <p:nvPr/>
          </p:nvSpPr>
          <p:spPr bwMode="auto">
            <a:xfrm>
              <a:off x="3428" y="3120"/>
              <a:ext cx="589" cy="168"/>
            </a:xfrm>
            <a:prstGeom prst="rect">
              <a:avLst/>
            </a:prstGeom>
            <a:solidFill>
              <a:schemeClr val="tx2">
                <a:lumMod val="60000"/>
                <a:lumOff val="40000"/>
              </a:schemeClr>
            </a:solidFill>
            <a:ln w="6350">
              <a:solidFill>
                <a:schemeClr val="bg2"/>
              </a:solidFill>
              <a:miter lim="800000"/>
            </a:ln>
            <a:effectLst/>
          </p:spPr>
          <p:txBody>
            <a:bodyPr lIns="12700" tIns="12700" rIns="12700" bIns="12700"/>
            <a:lstStyle/>
            <a:p>
              <a:pPr algn="just" eaLnBrk="0" hangingPunct="0"/>
              <a:r>
                <a:rPr kumimoji="1" lang="zh-CN" altLang="zh-CN" sz="1200" dirty="0">
                  <a:solidFill>
                    <a:srgbClr val="E7E6E6"/>
                  </a:solidFill>
                  <a:latin typeface="黑体" panose="02010609060101010101" pitchFamily="49" charset="-122"/>
                  <a:ea typeface="黑体" panose="02010609060101010101" pitchFamily="49" charset="-122"/>
                </a:rPr>
                <a:t>     </a:t>
              </a:r>
              <a:r>
                <a:rPr kumimoji="1" lang="en-US" altLang="zh-CN" sz="1600" dirty="0">
                  <a:solidFill>
                    <a:prstClr val="black"/>
                  </a:solidFill>
                  <a:latin typeface="黑体" panose="02010609060101010101" pitchFamily="49" charset="-122"/>
                  <a:ea typeface="黑体" panose="02010609060101010101" pitchFamily="49" charset="-122"/>
                </a:rPr>
                <a:t>VITAL</a:t>
              </a:r>
            </a:p>
          </p:txBody>
        </p:sp>
        <p:sp>
          <p:nvSpPr>
            <p:cNvPr id="29" name="Rectangle 14"/>
            <p:cNvSpPr>
              <a:spLocks noChangeArrowheads="1"/>
            </p:cNvSpPr>
            <p:nvPr/>
          </p:nvSpPr>
          <p:spPr bwMode="auto">
            <a:xfrm>
              <a:off x="1810" y="1740"/>
              <a:ext cx="497" cy="198"/>
            </a:xfrm>
            <a:prstGeom prst="rect">
              <a:avLst/>
            </a:prstGeom>
            <a:noFill/>
            <a:ln w="9525">
              <a:noFill/>
              <a:miter lim="800000"/>
            </a:ln>
            <a:effectLst/>
          </p:spPr>
          <p:txBody>
            <a:bodyPr lIns="12700" tIns="12700" rIns="12700" bIns="12700"/>
            <a:lstStyle/>
            <a:p>
              <a:pPr algn="just" eaLnBrk="0" hangingPunct="0"/>
              <a:r>
                <a:rPr kumimoji="1" lang="zh-CN" altLang="en-US" sz="2000" dirty="0">
                  <a:solidFill>
                    <a:prstClr val="black"/>
                  </a:solidFill>
                  <a:latin typeface="黑体" panose="02010609060101010101" pitchFamily="49" charset="-122"/>
                  <a:ea typeface="黑体" panose="02010609060101010101" pitchFamily="49" charset="-122"/>
                </a:rPr>
                <a:t>系统级</a:t>
              </a:r>
            </a:p>
          </p:txBody>
        </p:sp>
        <p:sp>
          <p:nvSpPr>
            <p:cNvPr id="30" name="Rectangle 15"/>
            <p:cNvSpPr>
              <a:spLocks noChangeArrowheads="1"/>
            </p:cNvSpPr>
            <p:nvPr/>
          </p:nvSpPr>
          <p:spPr bwMode="auto">
            <a:xfrm>
              <a:off x="1810" y="2112"/>
              <a:ext cx="539" cy="196"/>
            </a:xfrm>
            <a:prstGeom prst="rect">
              <a:avLst/>
            </a:prstGeom>
            <a:noFill/>
            <a:ln w="9525">
              <a:noFill/>
              <a:miter lim="800000"/>
            </a:ln>
            <a:effectLst/>
          </p:spPr>
          <p:txBody>
            <a:bodyPr lIns="12700" tIns="12700" rIns="12700" bIns="12700"/>
            <a:lstStyle/>
            <a:p>
              <a:pPr algn="just" eaLnBrk="0" hangingPunct="0"/>
              <a:r>
                <a:rPr kumimoji="1" lang="zh-CN" altLang="en-US" sz="2000" dirty="0">
                  <a:solidFill>
                    <a:prstClr val="black"/>
                  </a:solidFill>
                  <a:latin typeface="黑体" panose="02010609060101010101" pitchFamily="49" charset="-122"/>
                  <a:ea typeface="黑体" panose="02010609060101010101" pitchFamily="49" charset="-122"/>
                </a:rPr>
                <a:t>算法级</a:t>
              </a:r>
            </a:p>
          </p:txBody>
        </p:sp>
        <p:sp>
          <p:nvSpPr>
            <p:cNvPr id="31" name="Rectangle 16"/>
            <p:cNvSpPr>
              <a:spLocks noChangeArrowheads="1"/>
            </p:cNvSpPr>
            <p:nvPr/>
          </p:nvSpPr>
          <p:spPr bwMode="auto">
            <a:xfrm>
              <a:off x="1874" y="2477"/>
              <a:ext cx="484" cy="243"/>
            </a:xfrm>
            <a:prstGeom prst="rect">
              <a:avLst/>
            </a:prstGeom>
            <a:noFill/>
            <a:ln w="9525">
              <a:noFill/>
              <a:miter lim="800000"/>
            </a:ln>
            <a:effectLst/>
          </p:spPr>
          <p:txBody>
            <a:bodyPr lIns="12700" tIns="12700" rIns="12700" bIns="12700"/>
            <a:lstStyle/>
            <a:p>
              <a:pPr algn="just" eaLnBrk="0" hangingPunct="0"/>
              <a:r>
                <a:rPr kumimoji="1" lang="en-US" altLang="zh-CN" sz="2000" dirty="0">
                  <a:solidFill>
                    <a:prstClr val="black"/>
                  </a:solidFill>
                  <a:latin typeface="黑体" panose="02010609060101010101" pitchFamily="49" charset="-122"/>
                  <a:ea typeface="黑体" panose="02010609060101010101" pitchFamily="49" charset="-122"/>
                </a:rPr>
                <a:t>RTL</a:t>
              </a:r>
              <a:r>
                <a:rPr kumimoji="1" lang="zh-CN" altLang="en-US" sz="2000" dirty="0">
                  <a:solidFill>
                    <a:prstClr val="black"/>
                  </a:solidFill>
                  <a:latin typeface="黑体" panose="02010609060101010101" pitchFamily="49" charset="-122"/>
                  <a:ea typeface="黑体" panose="02010609060101010101" pitchFamily="49" charset="-122"/>
                </a:rPr>
                <a:t>级</a:t>
              </a:r>
            </a:p>
          </p:txBody>
        </p:sp>
        <p:sp>
          <p:nvSpPr>
            <p:cNvPr id="32" name="Rectangle 17"/>
            <p:cNvSpPr>
              <a:spLocks noChangeArrowheads="1"/>
            </p:cNvSpPr>
            <p:nvPr/>
          </p:nvSpPr>
          <p:spPr bwMode="auto">
            <a:xfrm>
              <a:off x="1871" y="2869"/>
              <a:ext cx="577" cy="176"/>
            </a:xfrm>
            <a:prstGeom prst="rect">
              <a:avLst/>
            </a:prstGeom>
            <a:noFill/>
            <a:ln w="9525">
              <a:noFill/>
              <a:miter lim="800000"/>
            </a:ln>
            <a:effectLst/>
          </p:spPr>
          <p:txBody>
            <a:bodyPr lIns="12700" tIns="12700" rIns="12700" bIns="12700"/>
            <a:lstStyle/>
            <a:p>
              <a:pPr algn="just" eaLnBrk="0" hangingPunct="0"/>
              <a:r>
                <a:rPr kumimoji="1" lang="zh-CN" altLang="en-US" sz="2000" dirty="0">
                  <a:solidFill>
                    <a:prstClr val="black"/>
                  </a:solidFill>
                  <a:latin typeface="黑体" panose="02010609060101010101" pitchFamily="49" charset="-122"/>
                  <a:ea typeface="黑体" panose="02010609060101010101" pitchFamily="49" charset="-122"/>
                </a:rPr>
                <a:t>门级</a:t>
              </a:r>
            </a:p>
          </p:txBody>
        </p:sp>
        <p:sp>
          <p:nvSpPr>
            <p:cNvPr id="33" name="Rectangle 18"/>
            <p:cNvSpPr>
              <a:spLocks noChangeArrowheads="1"/>
            </p:cNvSpPr>
            <p:nvPr/>
          </p:nvSpPr>
          <p:spPr bwMode="auto">
            <a:xfrm>
              <a:off x="1874" y="3208"/>
              <a:ext cx="574" cy="216"/>
            </a:xfrm>
            <a:prstGeom prst="rect">
              <a:avLst/>
            </a:prstGeom>
            <a:noFill/>
            <a:ln w="9525">
              <a:noFill/>
              <a:miter lim="800000"/>
            </a:ln>
            <a:effectLst/>
          </p:spPr>
          <p:txBody>
            <a:bodyPr lIns="12700" tIns="12700" rIns="12700" bIns="12700"/>
            <a:lstStyle/>
            <a:p>
              <a:pPr algn="just" eaLnBrk="0" hangingPunct="0"/>
              <a:r>
                <a:rPr kumimoji="1" lang="zh-CN" altLang="en-US" sz="2000" dirty="0">
                  <a:solidFill>
                    <a:prstClr val="black"/>
                  </a:solidFill>
                  <a:latin typeface="黑体" panose="02010609060101010101" pitchFamily="49" charset="-122"/>
                  <a:ea typeface="黑体" panose="02010609060101010101" pitchFamily="49" charset="-122"/>
                </a:rPr>
                <a:t>开关级</a:t>
              </a:r>
            </a:p>
          </p:txBody>
        </p:sp>
        <p:sp>
          <p:nvSpPr>
            <p:cNvPr id="34" name="Rectangle 19"/>
            <p:cNvSpPr>
              <a:spLocks noChangeArrowheads="1"/>
            </p:cNvSpPr>
            <p:nvPr/>
          </p:nvSpPr>
          <p:spPr bwMode="auto">
            <a:xfrm>
              <a:off x="1056" y="1536"/>
              <a:ext cx="474" cy="448"/>
            </a:xfrm>
            <a:prstGeom prst="rect">
              <a:avLst/>
            </a:prstGeom>
            <a:noFill/>
            <a:ln w="9525">
              <a:noFill/>
              <a:miter lim="800000"/>
            </a:ln>
            <a:effectLst/>
          </p:spPr>
          <p:txBody>
            <a:bodyPr lIns="12700" tIns="12700" rIns="12700" bIns="12700"/>
            <a:lstStyle/>
            <a:p>
              <a:pPr eaLnBrk="0" hangingPunct="0"/>
              <a:r>
                <a:rPr kumimoji="1" lang="zh-CN" altLang="en-US" sz="1600" dirty="0">
                  <a:solidFill>
                    <a:prstClr val="black"/>
                  </a:solidFill>
                  <a:latin typeface="黑体" panose="02010609060101010101" pitchFamily="49" charset="-122"/>
                  <a:ea typeface="黑体" panose="02010609060101010101" pitchFamily="49" charset="-122"/>
                </a:rPr>
                <a:t>行为级的抽象</a:t>
              </a:r>
            </a:p>
            <a:p>
              <a:pPr algn="just" eaLnBrk="0" hangingPunct="0"/>
              <a:r>
                <a:rPr kumimoji="1" lang="zh-CN" altLang="en-US" sz="1600" dirty="0">
                  <a:solidFill>
                    <a:prstClr val="black"/>
                  </a:solidFill>
                  <a:latin typeface="黑体" panose="02010609060101010101" pitchFamily="49" charset="-122"/>
                  <a:ea typeface="黑体" panose="02010609060101010101" pitchFamily="49" charset="-122"/>
                </a:rPr>
                <a:t>  </a:t>
              </a:r>
            </a:p>
          </p:txBody>
        </p:sp>
        <p:sp>
          <p:nvSpPr>
            <p:cNvPr id="36" name="Rectangle 20"/>
            <p:cNvSpPr>
              <a:spLocks noChangeArrowheads="1"/>
            </p:cNvSpPr>
            <p:nvPr/>
          </p:nvSpPr>
          <p:spPr bwMode="auto">
            <a:xfrm>
              <a:off x="1053" y="3696"/>
              <a:ext cx="3375" cy="199"/>
            </a:xfrm>
            <a:prstGeom prst="rect">
              <a:avLst/>
            </a:prstGeom>
            <a:noFill/>
            <a:ln w="9525">
              <a:noFill/>
              <a:miter lim="800000"/>
            </a:ln>
            <a:effectLst/>
          </p:spPr>
          <p:txBody>
            <a:bodyPr lIns="12700" tIns="12700" rIns="12700" bIns="12700"/>
            <a:lstStyle/>
            <a:p>
              <a:pPr algn="ctr" eaLnBrk="0" hangingPunct="0"/>
              <a:r>
                <a:rPr kumimoji="1" lang="en-US" altLang="zh-CN" sz="28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Verilog</a:t>
              </a:r>
              <a:r>
                <a:rPr kumimoji="1" lang="zh-CN" altLang="en-US" sz="28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与</a:t>
              </a:r>
              <a:r>
                <a:rPr kumimoji="1" lang="en-US" altLang="zh-CN" sz="28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VHDL</a:t>
              </a:r>
              <a:r>
                <a:rPr kumimoji="1" lang="zh-CN" altLang="en-US" sz="28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建模能力的比较</a:t>
              </a:r>
            </a:p>
          </p:txBody>
        </p:sp>
        <p:sp>
          <p:nvSpPr>
            <p:cNvPr id="37" name="Line 25"/>
            <p:cNvSpPr>
              <a:spLocks noChangeShapeType="1"/>
            </p:cNvSpPr>
            <p:nvPr/>
          </p:nvSpPr>
          <p:spPr bwMode="auto">
            <a:xfrm>
              <a:off x="1485" y="1728"/>
              <a:ext cx="0" cy="1474"/>
            </a:xfrm>
            <a:prstGeom prst="line">
              <a:avLst/>
            </a:prstGeom>
            <a:noFill/>
            <a:ln w="12700">
              <a:solidFill>
                <a:schemeClr val="tx1"/>
              </a:solidFill>
              <a:round/>
              <a:tailEnd type="triangle" w="med" len="med"/>
            </a:ln>
            <a:effectLst/>
          </p:spPr>
          <p:txBody>
            <a:bodyPr wrap="none" lIns="92075" tIns="46038" rIns="92075" bIns="46038" anchor="ctr"/>
            <a:lstStyle/>
            <a:p>
              <a:endParaRPr lang="zh-CN" altLang="en-US">
                <a:solidFill>
                  <a:prstClr val="black"/>
                </a:solidFill>
                <a:latin typeface="黑体" panose="02010609060101010101" pitchFamily="49" charset="-122"/>
                <a:ea typeface="黑体" panose="02010609060101010101" pitchFamily="49" charset="-122"/>
              </a:endParaRPr>
            </a:p>
          </p:txBody>
        </p:sp>
        <p:sp>
          <p:nvSpPr>
            <p:cNvPr id="38" name="Rectangle 7"/>
            <p:cNvSpPr>
              <a:spLocks noChangeArrowheads="1"/>
            </p:cNvSpPr>
            <p:nvPr/>
          </p:nvSpPr>
          <p:spPr bwMode="auto">
            <a:xfrm>
              <a:off x="2839" y="1728"/>
              <a:ext cx="589" cy="1680"/>
            </a:xfrm>
            <a:prstGeom prst="rect">
              <a:avLst/>
            </a:prstGeom>
            <a:solidFill>
              <a:schemeClr val="accent5">
                <a:lumMod val="40000"/>
                <a:lumOff val="60000"/>
              </a:schemeClr>
            </a:solidFill>
            <a:ln w="9525">
              <a:solidFill>
                <a:schemeClr val="bg2"/>
              </a:solidFill>
              <a:miter lim="800000"/>
            </a:ln>
            <a:effectLst/>
          </p:spPr>
          <p:txBody>
            <a:bodyPr lIns="12700" tIns="12700" rIns="12700" bIns="12700"/>
            <a:lstStyle/>
            <a:p>
              <a:pPr algn="just" eaLnBrk="0" hangingPunct="0"/>
              <a:r>
                <a:rPr kumimoji="1" lang="zh-CN" altLang="zh-CN" sz="1200" dirty="0">
                  <a:solidFill>
                    <a:srgbClr val="E7E6E6"/>
                  </a:solidFill>
                  <a:latin typeface="黑体" panose="02010609060101010101" pitchFamily="49" charset="-122"/>
                  <a:ea typeface="黑体" panose="02010609060101010101" pitchFamily="49" charset="-122"/>
                </a:rPr>
                <a:t>   </a:t>
              </a:r>
              <a:r>
                <a:rPr kumimoji="1" lang="en-US" altLang="zh-CN" sz="1600" dirty="0">
                  <a:solidFill>
                    <a:prstClr val="black"/>
                  </a:solidFill>
                  <a:latin typeface="黑体" panose="02010609060101010101" pitchFamily="49" charset="-122"/>
                  <a:ea typeface="黑体" panose="02010609060101010101" pitchFamily="49" charset="-122"/>
                </a:rPr>
                <a:t>Verilog</a:t>
              </a:r>
              <a:endParaRPr kumimoji="1" lang="en-US" altLang="zh-CN" dirty="0">
                <a:solidFill>
                  <a:prstClr val="black"/>
                </a:solidFill>
                <a:latin typeface="黑体" panose="02010609060101010101" pitchFamily="49" charset="-122"/>
                <a:ea typeface="黑体" panose="02010609060101010101" pitchFamily="49" charset="-122"/>
              </a:endParaRPr>
            </a:p>
          </p:txBody>
        </p:sp>
        <p:sp>
          <p:nvSpPr>
            <p:cNvPr id="39" name="Line 6"/>
            <p:cNvSpPr>
              <a:spLocks noChangeShapeType="1"/>
            </p:cNvSpPr>
            <p:nvPr/>
          </p:nvSpPr>
          <p:spPr bwMode="auto">
            <a:xfrm>
              <a:off x="2464" y="3408"/>
              <a:ext cx="1982" cy="0"/>
            </a:xfrm>
            <a:prstGeom prst="line">
              <a:avLst/>
            </a:prstGeom>
            <a:noFill/>
            <a:ln w="12700">
              <a:solidFill>
                <a:schemeClr val="tx1"/>
              </a:solidFill>
              <a:round/>
              <a:headEnd type="none" w="sm" len="sm"/>
              <a:tailEnd type="triangle" w="sm" len="sm"/>
            </a:ln>
            <a:effectLst/>
          </p:spPr>
          <p:txBody>
            <a:bodyPr/>
            <a:lstStyle/>
            <a:p>
              <a:endParaRPr lang="zh-CN" altLang="en-US">
                <a:solidFill>
                  <a:prstClr val="black"/>
                </a:solidFill>
                <a:latin typeface="黑体" panose="02010609060101010101" pitchFamily="49" charset="-122"/>
                <a:ea typeface="黑体" panose="02010609060101010101" pitchFamily="49" charset="-122"/>
              </a:endParaRPr>
            </a:p>
          </p:txBody>
        </p:sp>
      </p:grpSp>
      <p:sp>
        <p:nvSpPr>
          <p:cNvPr id="41" name="矩形 40"/>
          <p:cNvSpPr/>
          <p:nvPr/>
        </p:nvSpPr>
        <p:spPr>
          <a:xfrm>
            <a:off x="1263651" y="5915646"/>
            <a:ext cx="5874641"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ED7D31">
                    <a:lumMod val="75000"/>
                  </a:srgbClr>
                </a:solidFill>
                <a:latin typeface="黑体" panose="02010609060101010101" pitchFamily="49" charset="-122"/>
                <a:ea typeface="黑体" panose="02010609060101010101" pitchFamily="49" charset="-122"/>
              </a:rPr>
              <a:t>Verilog </a:t>
            </a:r>
            <a:r>
              <a:rPr lang="zh-CN" altLang="en-US" sz="2800" b="1" dirty="0">
                <a:solidFill>
                  <a:srgbClr val="ED7D31">
                    <a:lumMod val="75000"/>
                  </a:srgbClr>
                </a:solidFill>
                <a:latin typeface="黑体" panose="02010609060101010101" pitchFamily="49" charset="-122"/>
                <a:ea typeface="黑体" panose="02010609060101010101" pitchFamily="49" charset="-122"/>
              </a:rPr>
              <a:t>应用较广泛、起步更容易！</a:t>
            </a:r>
          </a:p>
        </p:txBody>
      </p:sp>
      <p:sp>
        <p:nvSpPr>
          <p:cNvPr id="3" name="灯片编号占位符 2"/>
          <p:cNvSpPr>
            <a:spLocks noGrp="1"/>
          </p:cNvSpPr>
          <p:nvPr>
            <p:ph type="sldNum" sz="quarter" idx="12"/>
          </p:nvPr>
        </p:nvSpPr>
        <p:spPr/>
        <p:txBody>
          <a:bodyPr/>
          <a:lstStyle/>
          <a:p>
            <a:pPr fontAlgn="base">
              <a:spcBef>
                <a:spcPct val="0"/>
              </a:spcBef>
              <a:spcAft>
                <a:spcPct val="0"/>
              </a:spcAft>
              <a:defRPr/>
            </a:pPr>
            <a:fld id="{855B4502-5570-4FB2-86C0-5BAFA47D358D}" type="slidenum">
              <a:rPr kumimoji="1" lang="en-US" altLang="zh-CN" sz="1400" smtClean="0">
                <a:solidFill>
                  <a:prstClr val="black"/>
                </a:solidFill>
                <a:latin typeface="Times New Roman" panose="02020603050405020304" pitchFamily="18" charset="0"/>
              </a:rPr>
              <a:pPr fontAlgn="base">
                <a:spcBef>
                  <a:spcPct val="0"/>
                </a:spcBef>
                <a:spcAft>
                  <a:spcPct val="0"/>
                </a:spcAft>
                <a:defRPr/>
              </a:pPr>
              <a:t>9</a:t>
            </a:fld>
            <a:endParaRPr kumimoji="1" lang="en-US" altLang="zh-CN" sz="140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5869770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e7ecbbeb-711d-423d-ad1f-f2d8ef4b1ca9}"/>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f47ca33-cb67-4cac-a1dc-479961b0c31b}"/>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3891</Words>
  <Application>Microsoft Office PowerPoint</Application>
  <PresentationFormat>宽屏</PresentationFormat>
  <Paragraphs>656</Paragraphs>
  <Slides>47</Slides>
  <Notes>24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9" baseType="lpstr">
      <vt:lpstr>Arial Unicode MS</vt:lpstr>
      <vt:lpstr>Courier-Bold</vt:lpstr>
      <vt:lpstr>Droid Serif</vt:lpstr>
      <vt:lpstr>黑体</vt:lpstr>
      <vt:lpstr>宋体</vt:lpstr>
      <vt:lpstr>Arial</vt:lpstr>
      <vt:lpstr>Calibri</vt:lpstr>
      <vt:lpstr>Calibri Light</vt:lpstr>
      <vt:lpstr>Times New Roman</vt:lpstr>
      <vt:lpstr>Wingdings</vt:lpstr>
      <vt:lpstr>1_Office 主题</vt:lpstr>
      <vt:lpstr>BMP 图象</vt:lpstr>
      <vt:lpstr>数字设计实践与 Verilog硬件描述语言</vt:lpstr>
      <vt:lpstr>主要内容</vt:lpstr>
      <vt:lpstr>数字系统概念</vt:lpstr>
      <vt:lpstr>复杂的数字系统</vt:lpstr>
      <vt:lpstr>数字设计的发展</vt:lpstr>
      <vt:lpstr>EDA技术</vt:lpstr>
      <vt:lpstr>什么是硬件描述语言</vt:lpstr>
      <vt:lpstr>为什么要使用硬件描述语言</vt:lpstr>
      <vt:lpstr>VHDL vs. Verilog</vt:lpstr>
      <vt:lpstr>Top-Down设计思想</vt:lpstr>
      <vt:lpstr>软件描述语言和硬件描述语言的区别</vt:lpstr>
      <vt:lpstr>基于HDL的设计流程</vt:lpstr>
      <vt:lpstr>方框图</vt:lpstr>
      <vt:lpstr>Verilog HDL语言介绍</vt:lpstr>
      <vt:lpstr>什么是Verilog HDL</vt:lpstr>
      <vt:lpstr>应用情况和适用的设计</vt:lpstr>
      <vt:lpstr>Verilog模型和模块</vt:lpstr>
      <vt:lpstr>Verilog HDL的特点</vt:lpstr>
      <vt:lpstr>Verilog HDL描述方式</vt:lpstr>
      <vt:lpstr>Verilog HDL的抽象级别</vt:lpstr>
      <vt:lpstr>行为级Verilog HDL</vt:lpstr>
      <vt:lpstr>结构级Verilog HDL</vt:lpstr>
      <vt:lpstr>学习Verilog HDL的要点</vt:lpstr>
      <vt:lpstr>Verilog HDL语法</vt:lpstr>
      <vt:lpstr>Verilog HDL语法</vt:lpstr>
      <vt:lpstr>Verilog的模块</vt:lpstr>
      <vt:lpstr>模块基本结构</vt:lpstr>
      <vt:lpstr>模块声明</vt:lpstr>
      <vt:lpstr>端口定义</vt:lpstr>
      <vt:lpstr>数据类型说明</vt:lpstr>
      <vt:lpstr>Verilog HDL语法</vt:lpstr>
      <vt:lpstr>标识符</vt:lpstr>
      <vt:lpstr>数据类型</vt:lpstr>
      <vt:lpstr>数字</vt:lpstr>
      <vt:lpstr>四种逻辑值</vt:lpstr>
      <vt:lpstr>参数型（ parameter ）</vt:lpstr>
      <vt:lpstr>线网类型（wire）</vt:lpstr>
      <vt:lpstr>寄存器类型（reg）</vt:lpstr>
      <vt:lpstr>如何选择正确的数据类型？</vt:lpstr>
      <vt:lpstr>如何选择正确的数据类型？</vt:lpstr>
      <vt:lpstr>Verilog HDL语法</vt:lpstr>
      <vt:lpstr>运算符</vt:lpstr>
      <vt:lpstr>运算符</vt:lpstr>
      <vt:lpstr>运算符</vt:lpstr>
      <vt:lpstr>运算符</vt:lpstr>
      <vt:lpstr>运算符优先级别表</vt:lpstr>
      <vt:lpstr>逻辑门的描述</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数字设计实践与 Verilog硬件描述语言</dc:title>
  <dc:creator>Microsoft 帐户</dc:creator>
  <cp:lastModifiedBy>Microsoft 帐户</cp:lastModifiedBy>
  <cp:revision>1</cp:revision>
  <dcterms:created xsi:type="dcterms:W3CDTF">2020-09-27T01:29:41Z</dcterms:created>
  <dcterms:modified xsi:type="dcterms:W3CDTF">2020-09-27T01:29:54Z</dcterms:modified>
</cp:coreProperties>
</file>