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53"/>
  </p:notesMasterIdLst>
  <p:sldIdLst>
    <p:sldId id="256" r:id="rId3"/>
    <p:sldId id="495" r:id="rId4"/>
    <p:sldId id="582" r:id="rId5"/>
    <p:sldId id="496" r:id="rId6"/>
    <p:sldId id="576" r:id="rId7"/>
    <p:sldId id="410" r:id="rId8"/>
    <p:sldId id="574" r:id="rId9"/>
    <p:sldId id="411" r:id="rId10"/>
    <p:sldId id="415" r:id="rId11"/>
    <p:sldId id="412" r:id="rId12"/>
    <p:sldId id="575" r:id="rId13"/>
    <p:sldId id="413" r:id="rId14"/>
    <p:sldId id="421" r:id="rId15"/>
    <p:sldId id="409" r:id="rId16"/>
    <p:sldId id="388" r:id="rId17"/>
    <p:sldId id="589" r:id="rId18"/>
    <p:sldId id="418" r:id="rId19"/>
    <p:sldId id="424" r:id="rId20"/>
    <p:sldId id="420" r:id="rId21"/>
    <p:sldId id="577" r:id="rId22"/>
    <p:sldId id="447" r:id="rId23"/>
    <p:sldId id="441" r:id="rId24"/>
    <p:sldId id="443" r:id="rId25"/>
    <p:sldId id="448" r:id="rId26"/>
    <p:sldId id="497" r:id="rId27"/>
    <p:sldId id="455" r:id="rId28"/>
    <p:sldId id="456" r:id="rId29"/>
    <p:sldId id="587" r:id="rId30"/>
    <p:sldId id="457" r:id="rId31"/>
    <p:sldId id="458" r:id="rId32"/>
    <p:sldId id="459" r:id="rId33"/>
    <p:sldId id="578" r:id="rId34"/>
    <p:sldId id="579" r:id="rId35"/>
    <p:sldId id="580" r:id="rId36"/>
    <p:sldId id="585" r:id="rId37"/>
    <p:sldId id="586" r:id="rId38"/>
    <p:sldId id="498" r:id="rId39"/>
    <p:sldId id="466" r:id="rId40"/>
    <p:sldId id="499" r:id="rId41"/>
    <p:sldId id="461" r:id="rId42"/>
    <p:sldId id="462" r:id="rId43"/>
    <p:sldId id="475" r:id="rId44"/>
    <p:sldId id="473" r:id="rId45"/>
    <p:sldId id="474" r:id="rId46"/>
    <p:sldId id="500" r:id="rId47"/>
    <p:sldId id="467" r:id="rId48"/>
    <p:sldId id="477" r:id="rId49"/>
    <p:sldId id="472" r:id="rId50"/>
    <p:sldId id="476" r:id="rId51"/>
    <p:sldId id="588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6">
          <p15:clr>
            <a:srgbClr val="A4A3A4"/>
          </p15:clr>
        </p15:guide>
        <p15:guide id="2" pos="3745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AO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00"/>
    <a:srgbClr val="C55A11"/>
    <a:srgbClr val="D17C42"/>
    <a:srgbClr val="FFFFFF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5979" autoAdjust="0"/>
  </p:normalViewPr>
  <p:slideViewPr>
    <p:cSldViewPr>
      <p:cViewPr varScale="1">
        <p:scale>
          <a:sx n="98" d="100"/>
          <a:sy n="98" d="100"/>
        </p:scale>
        <p:origin x="82" y="154"/>
      </p:cViewPr>
      <p:guideLst>
        <p:guide orient="horz" pos="2056"/>
        <p:guide pos="3745"/>
      </p:guideLst>
    </p:cSldViewPr>
  </p:slideViewPr>
  <p:outlineViewPr>
    <p:cViewPr>
      <p:scale>
        <a:sx n="33" d="100"/>
        <a:sy n="33" d="100"/>
      </p:scale>
      <p:origin x="0" y="-68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7CA91-17DE-4EC3-AA85-3416B05C5538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7B008-1302-4D1B-8E49-9E8AC022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80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7B008-1302-4D1B-8E49-9E8AC022E3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422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过程块</a:t>
            </a:r>
            <a:r>
              <a:rPr lang="en-US" altLang="zh-CN" dirty="0"/>
              <a:t>initial</a:t>
            </a:r>
            <a:r>
              <a:rPr lang="zh-CN" altLang="en-US" dirty="0"/>
              <a:t>块和</a:t>
            </a:r>
            <a:r>
              <a:rPr lang="en-US" altLang="zh-CN" dirty="0"/>
              <a:t>always</a:t>
            </a:r>
            <a:r>
              <a:rPr lang="zh-CN" altLang="en-US" dirty="0"/>
              <a:t>块，这两个块引导的</a:t>
            </a:r>
            <a:r>
              <a:rPr lang="en-US" altLang="zh-CN" dirty="0"/>
              <a:t>begin end</a:t>
            </a:r>
            <a:r>
              <a:rPr lang="zh-CN" altLang="en-US" dirty="0"/>
              <a:t>块可以编写条件语句。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7B008-1302-4D1B-8E49-9E8AC022E36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3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过程块</a:t>
            </a:r>
            <a:r>
              <a:rPr lang="en-US" altLang="zh-CN" dirty="0"/>
              <a:t>initial</a:t>
            </a:r>
            <a:r>
              <a:rPr lang="zh-CN" altLang="en-US" dirty="0"/>
              <a:t>块和</a:t>
            </a:r>
            <a:r>
              <a:rPr lang="en-US" altLang="zh-CN" dirty="0"/>
              <a:t>always</a:t>
            </a:r>
            <a:r>
              <a:rPr lang="zh-CN" altLang="en-US" dirty="0"/>
              <a:t>块，这两个块引导的</a:t>
            </a:r>
            <a:r>
              <a:rPr lang="en-US" altLang="zh-CN" dirty="0"/>
              <a:t>begin end</a:t>
            </a:r>
            <a:r>
              <a:rPr lang="zh-CN" altLang="en-US" dirty="0"/>
              <a:t>块可以编写条件语句。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7B008-1302-4D1B-8E49-9E8AC022E36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871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cs typeface="Arial" panose="020B0604020202020204" pitchFamily="34" charset="0"/>
                <a:sym typeface="+mn-ea"/>
              </a:rPr>
              <a:t>前面的方法模拟了译码器的真值表。对更大型的译码器建模就需要更多的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case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语句和更长的赋值语句。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401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7B008-1302-4D1B-8E49-9E8AC022E36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260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4</a:t>
            </a:r>
            <a:r>
              <a:rPr lang="zh-CN" altLang="en-US" dirty="0"/>
              <a:t>位串行加法器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7B008-1302-4D1B-8E49-9E8AC022E36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471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位串行加法器，实例化语句写不下了，输入输出采用位置关联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7B008-1302-4D1B-8E49-9E8AC022E36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51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7B008-1302-4D1B-8E49-9E8AC022E3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515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7B008-1302-4D1B-8E49-9E8AC022E3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266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7B008-1302-4D1B-8E49-9E8AC022E3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841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7B008-1302-4D1B-8E49-9E8AC022E3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499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7B008-1302-4D1B-8E49-9E8AC022E3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373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7B008-1302-4D1B-8E49-9E8AC022E36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857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7B008-1302-4D1B-8E49-9E8AC022E36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990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7B008-1302-4D1B-8E49-9E8AC022E36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07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60E2-AA12-4100-AEAA-DEC20042DCD3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85800" y="322580"/>
            <a:ext cx="10882808" cy="77787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685800" y="1355090"/>
            <a:ext cx="10882808" cy="474091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685799" y="6248400"/>
            <a:ext cx="3342802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25062" y="6248400"/>
            <a:ext cx="3672408" cy="45720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12224" y="6248400"/>
            <a:ext cx="3456384" cy="45720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5B4502-5570-4FB2-86C0-5BAFA47D358D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662940" y="1174750"/>
            <a:ext cx="10887849" cy="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60E2-AA12-4100-AEAA-DEC20042DCD3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5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0640"/>
            <a:ext cx="10515600" cy="486664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9D8C69E-12AB-49DB-996A-4E47F9869E94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47830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2C937AA-D504-4AFF-87AB-8B4750AC8DC1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27824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65" name="直接连接符 6"/>
          <p:cNvCxnSpPr/>
          <p:nvPr userDrawn="1"/>
        </p:nvCxnSpPr>
        <p:spPr>
          <a:xfrm>
            <a:off x="663575" y="1174750"/>
            <a:ext cx="10887075" cy="0"/>
          </a:xfrm>
          <a:prstGeom prst="line">
            <a:avLst/>
          </a:prstGeom>
          <a:ln w="381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85800" y="322580"/>
            <a:ext cx="10882808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9D8C69E-12AB-49DB-996A-4E47F9869E94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54349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D60E2-AA12-4100-AEAA-DEC20042DCD3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A2F54-C19B-4022-AC36-B7CACD2E5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直接连接符 6"/>
          <p:cNvCxnSpPr/>
          <p:nvPr userDrawn="1"/>
        </p:nvCxnSpPr>
        <p:spPr>
          <a:xfrm>
            <a:off x="663575" y="1174750"/>
            <a:ext cx="10887075" cy="0"/>
          </a:xfrm>
          <a:prstGeom prst="line">
            <a:avLst/>
          </a:prstGeom>
          <a:ln w="38100" cap="flat" cmpd="dbl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2" name="标题 1"/>
          <p:cNvSpPr txBox="1"/>
          <p:nvPr/>
        </p:nvSpPr>
        <p:spPr>
          <a:xfrm>
            <a:off x="685800" y="322263"/>
            <a:ext cx="10882313" cy="777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9pPr>
          </a:lstStyle>
          <a:p>
            <a:pPr>
              <a:defRPr/>
            </a:pPr>
            <a:endParaRPr lang="zh-CN" altLang="en-US" noProof="1">
              <a:solidFill>
                <a:prstClr val="black"/>
              </a:solidFill>
            </a:endParaRPr>
          </a:p>
        </p:txBody>
      </p:sp>
      <p:sp>
        <p:nvSpPr>
          <p:cNvPr id="13" name="内容占位符 2"/>
          <p:cNvSpPr txBox="1"/>
          <p:nvPr/>
        </p:nvSpPr>
        <p:spPr>
          <a:xfrm>
            <a:off x="685800" y="1355725"/>
            <a:ext cx="10882313" cy="474027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endParaRPr lang="zh-CN" altLang="en-US" sz="1800" noProof="1">
              <a:solidFill>
                <a:prstClr val="black"/>
              </a:solidFill>
            </a:endParaRP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3343275" cy="457200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prstClr val="black"/>
                </a:solidFill>
                <a:latin typeface="Times New Roman" panose="02020603050405020304" pitchFamily="18" charset="0"/>
              </a:defRPr>
            </a:lvl1pPr>
          </a:lstStyle>
          <a:p>
            <a:pPr eaLnBrk="0" hangingPunct="0"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24338" y="6248400"/>
            <a:ext cx="3673475" cy="457200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prstClr val="black"/>
                </a:solidFill>
                <a:latin typeface="Times New Roman" panose="02020603050405020304" pitchFamily="18" charset="0"/>
              </a:defRPr>
            </a:lvl1pPr>
          </a:lstStyle>
          <a:p>
            <a:pPr eaLnBrk="0" hangingPunct="0"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12125" y="6248400"/>
            <a:ext cx="3455988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D3290F4-B726-4D2A-BEF4-189B623AEF38}" type="slidenum">
              <a:rPr lang="en-US" altLang="zh-CN" smtClean="0">
                <a:solidFill>
                  <a:prstClr val="black"/>
                </a:solidFill>
                <a:ea typeface="宋体" panose="02010600030101010101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73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31181" y="1916832"/>
            <a:ext cx="8529638" cy="1470025"/>
          </a:xfrm>
        </p:spPr>
        <p:txBody>
          <a:bodyPr>
            <a:no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5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数字设计实践与</a:t>
            </a:r>
            <a:br>
              <a:rPr lang="zh-CN" altLang="en-US" sz="5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altLang="zh-CN" sz="5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Verilog</a:t>
            </a:r>
            <a:r>
              <a:rPr lang="zh-CN" altLang="en-US" sz="5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硬件描述语言</a:t>
            </a:r>
          </a:p>
        </p:txBody>
      </p:sp>
      <p:sp>
        <p:nvSpPr>
          <p:cNvPr id="5" name="矩形 4"/>
          <p:cNvSpPr/>
          <p:nvPr/>
        </p:nvSpPr>
        <p:spPr>
          <a:xfrm>
            <a:off x="7464425" y="4797425"/>
            <a:ext cx="4464050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dirty="0">
                <a:latin typeface="+mn-ea"/>
                <a:ea typeface="+mn-ea"/>
              </a:rPr>
              <a:t>高翠芸</a:t>
            </a:r>
            <a:endParaRPr kumimoji="1" lang="en-US" altLang="zh-CN" sz="2800" dirty="0">
              <a:latin typeface="+mn-ea"/>
              <a:ea typeface="+mn-ea"/>
            </a:endParaRPr>
          </a:p>
          <a:p>
            <a:pPr>
              <a:defRPr/>
            </a:pPr>
            <a:r>
              <a:rPr kumimoji="1" lang="en-US" altLang="zh-CN" sz="2800" dirty="0">
                <a:ea typeface="黑体" panose="02010609060101010101" pitchFamily="2" charset="-122"/>
                <a:cs typeface="Times New Roman" panose="02020603050405020304" pitchFamily="18" charset="0"/>
              </a:rPr>
              <a:t>School of Computer Science </a:t>
            </a:r>
          </a:p>
          <a:p>
            <a:pPr>
              <a:defRPr/>
            </a:pPr>
            <a:r>
              <a:rPr kumimoji="1" lang="en-US" altLang="zh-CN" sz="2800" dirty="0">
                <a:ea typeface="黑体" panose="02010609060101010101" pitchFamily="2" charset="-122"/>
                <a:cs typeface="Times New Roman" panose="02020603050405020304" pitchFamily="18" charset="0"/>
              </a:rPr>
              <a:t>gaocuiyun@hit.edu.cn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-1338312" y="294669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8376" y="3789065"/>
            <a:ext cx="3248025" cy="1447800"/>
          </a:xfrm>
          <a:prstGeom prst="rect">
            <a:avLst/>
          </a:prstGeom>
          <a:noFill/>
          <a:ln w="1905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8376" y="1988841"/>
            <a:ext cx="3152775" cy="1362075"/>
          </a:xfrm>
          <a:prstGeom prst="rect">
            <a:avLst/>
          </a:prstGeom>
          <a:noFill/>
          <a:ln w="19050">
            <a:solidFill>
              <a:srgbClr val="00CC00"/>
            </a:solidFill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47925" y="1988840"/>
            <a:ext cx="2971800" cy="1314450"/>
          </a:xfrm>
          <a:prstGeom prst="rect">
            <a:avLst/>
          </a:prstGeom>
          <a:noFill/>
          <a:ln w="19050">
            <a:solidFill>
              <a:srgbClr val="008080"/>
            </a:solidFill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76488" y="3860503"/>
            <a:ext cx="3048000" cy="132397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十字箭头 8"/>
          <p:cNvSpPr/>
          <p:nvPr/>
        </p:nvSpPr>
        <p:spPr bwMode="auto">
          <a:xfrm>
            <a:off x="5656214" y="3139777"/>
            <a:ext cx="936625" cy="1038820"/>
          </a:xfrm>
          <a:prstGeom prst="quadArrow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1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连续赋值语句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连续赋值语句举例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5B4502-5570-4FB2-86C0-5BAFA47D358D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fld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CN"/>
              <a:t>verilog2009--TJU. ASIC Center---Arnold Shi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81200" y="1828800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3333FF"/>
                </a:solidFill>
                <a:ea typeface="宋体" panose="02010600030101010101" pitchFamily="2" charset="-122"/>
              </a:rPr>
              <a:t>module</a:t>
            </a:r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i="1" dirty="0">
                <a:ea typeface="宋体" panose="02010600030101010101" pitchFamily="2" charset="-122"/>
              </a:rPr>
              <a:t>FA _</a:t>
            </a:r>
            <a:r>
              <a:rPr lang="en-US" altLang="zh-CN" i="1" dirty="0" err="1">
                <a:ea typeface="宋体" panose="02010600030101010101" pitchFamily="2" charset="-122"/>
              </a:rPr>
              <a:t>Df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A, B, </a:t>
            </a:r>
            <a:r>
              <a:rPr lang="en-US" altLang="zh-CN" i="1" dirty="0" err="1">
                <a:ea typeface="宋体" panose="02010600030101010101" pitchFamily="2" charset="-122"/>
              </a:rPr>
              <a:t>Cin</a:t>
            </a:r>
            <a:r>
              <a:rPr lang="en-US" altLang="zh-CN" i="1" dirty="0">
                <a:ea typeface="宋体" panose="02010600030101010101" pitchFamily="2" charset="-122"/>
              </a:rPr>
              <a:t>, Sum, </a:t>
            </a:r>
            <a:r>
              <a:rPr lang="en-US" altLang="zh-CN" i="1" dirty="0" err="1">
                <a:ea typeface="宋体" panose="02010600030101010101" pitchFamily="2" charset="-122"/>
              </a:rPr>
              <a:t>Cout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)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3333FF"/>
                </a:solidFill>
                <a:ea typeface="宋体" panose="02010600030101010101" pitchFamily="2" charset="-122"/>
              </a:rPr>
              <a:t>input</a:t>
            </a:r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i="1" dirty="0">
                <a:ea typeface="宋体" panose="02010600030101010101" pitchFamily="2" charset="-122"/>
              </a:rPr>
              <a:t>A, B, </a:t>
            </a:r>
            <a:r>
              <a:rPr lang="en-US" altLang="zh-CN" i="1" dirty="0" err="1">
                <a:ea typeface="宋体" panose="02010600030101010101" pitchFamily="2" charset="-122"/>
              </a:rPr>
              <a:t>Cin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3333FF"/>
                </a:solidFill>
                <a:ea typeface="宋体" panose="02010600030101010101" pitchFamily="2" charset="-122"/>
              </a:rPr>
              <a:t>output</a:t>
            </a:r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i="1" dirty="0">
                <a:ea typeface="宋体" panose="02010600030101010101" pitchFamily="2" charset="-122"/>
              </a:rPr>
              <a:t>Sum, </a:t>
            </a:r>
            <a:r>
              <a:rPr lang="en-US" altLang="zh-CN" i="1" dirty="0" err="1">
                <a:ea typeface="宋体" panose="02010600030101010101" pitchFamily="2" charset="-122"/>
              </a:rPr>
              <a:t>Cout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3333FF"/>
                </a:solidFill>
                <a:ea typeface="宋体" panose="02010600030101010101" pitchFamily="2" charset="-122"/>
              </a:rPr>
              <a:t>assign</a:t>
            </a:r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i="1" dirty="0">
                <a:ea typeface="宋体" panose="02010600030101010101" pitchFamily="2" charset="-122"/>
              </a:rPr>
              <a:t>Sum </a:t>
            </a:r>
            <a:r>
              <a:rPr lang="en-US" altLang="zh-CN" dirty="0">
                <a:ea typeface="宋体" panose="02010600030101010101" pitchFamily="2" charset="-122"/>
              </a:rPr>
              <a:t>= </a:t>
            </a:r>
            <a:r>
              <a:rPr lang="en-US" altLang="zh-CN" i="1" dirty="0">
                <a:ea typeface="宋体" panose="02010600030101010101" pitchFamily="2" charset="-122"/>
              </a:rPr>
              <a:t>A ^B ^</a:t>
            </a:r>
            <a:r>
              <a:rPr lang="en-US" altLang="zh-CN" i="1" dirty="0" err="1">
                <a:ea typeface="宋体" panose="02010600030101010101" pitchFamily="2" charset="-122"/>
              </a:rPr>
              <a:t>Cin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3333FF"/>
                </a:solidFill>
                <a:ea typeface="宋体" panose="02010600030101010101" pitchFamily="2" charset="-122"/>
              </a:rPr>
              <a:t>assign</a:t>
            </a:r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i="1" dirty="0" err="1">
                <a:ea typeface="宋体" panose="02010600030101010101" pitchFamily="2" charset="-122"/>
              </a:rPr>
              <a:t>Cout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= (</a:t>
            </a:r>
            <a:r>
              <a:rPr lang="en-US" altLang="zh-CN" i="1" dirty="0">
                <a:ea typeface="宋体" panose="02010600030101010101" pitchFamily="2" charset="-122"/>
              </a:rPr>
              <a:t>A &amp; </a:t>
            </a:r>
            <a:r>
              <a:rPr lang="en-US" altLang="zh-CN" i="1" dirty="0" err="1">
                <a:ea typeface="宋体" panose="02010600030101010101" pitchFamily="2" charset="-122"/>
              </a:rPr>
              <a:t>Cin</a:t>
            </a:r>
            <a:r>
              <a:rPr lang="en-US" altLang="zh-CN" dirty="0">
                <a:ea typeface="宋体" panose="02010600030101010101" pitchFamily="2" charset="-122"/>
              </a:rPr>
              <a:t>) | (</a:t>
            </a:r>
            <a:r>
              <a:rPr lang="en-US" altLang="zh-CN" i="1" dirty="0">
                <a:ea typeface="宋体" panose="02010600030101010101" pitchFamily="2" charset="-122"/>
              </a:rPr>
              <a:t>B &amp; </a:t>
            </a:r>
            <a:r>
              <a:rPr lang="en-US" altLang="zh-CN" i="1" dirty="0" err="1">
                <a:ea typeface="宋体" panose="02010600030101010101" pitchFamily="2" charset="-122"/>
              </a:rPr>
              <a:t>Cin</a:t>
            </a:r>
            <a:r>
              <a:rPr lang="en-US" altLang="zh-CN" dirty="0">
                <a:ea typeface="宋体" panose="02010600030101010101" pitchFamily="2" charset="-122"/>
              </a:rPr>
              <a:t>) | (</a:t>
            </a:r>
            <a:r>
              <a:rPr lang="en-US" altLang="zh-CN" i="1" dirty="0">
                <a:ea typeface="宋体" panose="02010600030101010101" pitchFamily="2" charset="-122"/>
              </a:rPr>
              <a:t>A &amp; B</a:t>
            </a:r>
            <a:r>
              <a:rPr lang="en-US" altLang="zh-CN" dirty="0">
                <a:ea typeface="宋体" panose="02010600030101010101" pitchFamily="2" charset="-122"/>
              </a:rPr>
              <a:t>)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3333FF"/>
                </a:solidFill>
                <a:ea typeface="宋体" panose="02010600030101010101" pitchFamily="2" charset="-122"/>
              </a:rPr>
              <a:t>endmodule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15480" y="5363428"/>
            <a:ext cx="993906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/>
              <a:t>在本例中，有两个连续赋值语句。这些赋值语句是</a:t>
            </a:r>
            <a:r>
              <a:rPr lang="zh-CN" altLang="en-US" sz="2400" b="1" dirty="0">
                <a:solidFill>
                  <a:srgbClr val="FF3300"/>
                </a:solidFill>
              </a:rPr>
              <a:t>并发的</a:t>
            </a:r>
            <a:r>
              <a:rPr lang="zh-CN" altLang="en-US" sz="2400" dirty="0"/>
              <a:t>，与其书写的顺序无关</a:t>
            </a:r>
          </a:p>
        </p:txBody>
      </p:sp>
    </p:spTree>
    <p:extLst>
      <p:ext uri="{BB962C8B-B14F-4D97-AF65-F5344CB8AC3E}">
        <p14:creationId xmlns:p14="http://schemas.microsoft.com/office/powerpoint/2010/main" val="4179207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过程赋值语句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979545"/>
            <a:ext cx="10882630" cy="2116455"/>
          </a:xfrm>
        </p:spPr>
        <p:txBody>
          <a:bodyPr>
            <a:noAutofit/>
          </a:bodyPr>
          <a:lstStyle/>
          <a:p>
            <a:pPr latinLnBrk="1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initial/always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块中使用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过程赋值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语句；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/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只会执行一次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，即只执行一次把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赋零的行为；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会不断执行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，即每一次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的值改变时，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都会被重新赋值。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/>
        </p:nvSpPr>
        <p:spPr bwMode="auto">
          <a:xfrm>
            <a:off x="1445213" y="1604412"/>
            <a:ext cx="338455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SzPct val="100000"/>
            </a:pPr>
            <a:r>
              <a:rPr lang="zh-CN" altLang="en-US" sz="3200" dirty="0">
                <a:ea typeface="宋体" panose="02010600030101010101" pitchFamily="2" charset="-122"/>
              </a:rPr>
              <a:t>reg c;	</a:t>
            </a:r>
          </a:p>
          <a:p>
            <a:pPr marL="342900" indent="-342900">
              <a:spcBef>
                <a:spcPct val="20000"/>
              </a:spcBef>
              <a:buSzPct val="100000"/>
            </a:pPr>
            <a:r>
              <a:rPr lang="zh-CN" altLang="en-US" sz="3200" dirty="0">
                <a:ea typeface="宋体" panose="02010600030101010101" pitchFamily="2" charset="-122"/>
              </a:rPr>
              <a:t>initial begin</a:t>
            </a:r>
          </a:p>
          <a:p>
            <a:pPr marL="342900" indent="-342900">
              <a:spcBef>
                <a:spcPct val="20000"/>
              </a:spcBef>
              <a:buSzPct val="100000"/>
            </a:pPr>
            <a:r>
              <a:rPr lang="zh-CN" altLang="en-US" sz="3200" dirty="0">
                <a:ea typeface="宋体" panose="02010600030101010101" pitchFamily="2" charset="-122"/>
              </a:rPr>
              <a:t>    c=1'b0;</a:t>
            </a:r>
          </a:p>
          <a:p>
            <a:pPr marL="342900" indent="-342900">
              <a:spcBef>
                <a:spcPct val="20000"/>
              </a:spcBef>
              <a:buSzPct val="100000"/>
            </a:pPr>
            <a:r>
              <a:rPr lang="zh-CN" altLang="en-US" sz="3200" dirty="0">
                <a:ea typeface="宋体" panose="02010600030101010101" pitchFamily="2" charset="-122"/>
              </a:rPr>
              <a:t>end	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/>
        </p:nvSpPr>
        <p:spPr bwMode="auto">
          <a:xfrm>
            <a:off x="5807663" y="1450651"/>
            <a:ext cx="381635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SzPct val="100000"/>
            </a:pPr>
            <a:r>
              <a:rPr lang="zh-CN" altLang="en-US" sz="3200" dirty="0">
                <a:ea typeface="宋体" panose="02010600030101010101" pitchFamily="2" charset="-122"/>
              </a:rPr>
              <a:t>reg a,c;	</a:t>
            </a:r>
          </a:p>
          <a:p>
            <a:pPr marL="342900" indent="-342900">
              <a:spcBef>
                <a:spcPct val="20000"/>
              </a:spcBef>
              <a:buSzPct val="100000"/>
            </a:pPr>
            <a:r>
              <a:rPr lang="zh-CN" altLang="en-US" sz="3200" dirty="0">
                <a:ea typeface="宋体" panose="02010600030101010101" pitchFamily="2" charset="-122"/>
              </a:rPr>
              <a:t>always@(</a:t>
            </a:r>
            <a:r>
              <a:rPr lang="zh-CN" altLang="en-US" sz="3200" dirty="0">
                <a:solidFill>
                  <a:srgbClr val="FF33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3200" dirty="0">
                <a:ea typeface="宋体" panose="02010600030101010101" pitchFamily="2" charset="-122"/>
              </a:rPr>
              <a:t>) begin</a:t>
            </a:r>
          </a:p>
          <a:p>
            <a:pPr marL="342900" indent="-342900">
              <a:spcBef>
                <a:spcPct val="20000"/>
              </a:spcBef>
              <a:buSzPct val="100000"/>
            </a:pPr>
            <a:r>
              <a:rPr lang="zh-CN" altLang="en-US" sz="3200" dirty="0">
                <a:ea typeface="宋体" panose="02010600030101010101" pitchFamily="2" charset="-122"/>
              </a:rPr>
              <a:t>    c</a:t>
            </a:r>
            <a:r>
              <a:rPr lang="en-US" altLang="zh-CN" sz="3200" dirty="0">
                <a:ea typeface="宋体" panose="02010600030101010101" pitchFamily="2" charset="-122"/>
              </a:rPr>
              <a:t>&lt;</a:t>
            </a:r>
            <a:r>
              <a:rPr lang="zh-CN" altLang="en-US" sz="3200" dirty="0">
                <a:ea typeface="宋体" panose="02010600030101010101" pitchFamily="2" charset="-122"/>
              </a:rPr>
              <a:t>=c+a;</a:t>
            </a:r>
          </a:p>
          <a:p>
            <a:pPr marL="342900" indent="-342900">
              <a:spcBef>
                <a:spcPct val="20000"/>
              </a:spcBef>
              <a:buSzPct val="100000"/>
            </a:pPr>
            <a:r>
              <a:rPr lang="zh-CN" altLang="en-US" sz="3200" dirty="0">
                <a:ea typeface="宋体" panose="02010600030101010101" pitchFamily="2" charset="-122"/>
              </a:rPr>
              <a:t>end	    </a:t>
            </a:r>
          </a:p>
        </p:txBody>
      </p:sp>
      <p:sp>
        <p:nvSpPr>
          <p:cNvPr id="2" name="矩形 1"/>
          <p:cNvSpPr/>
          <p:nvPr/>
        </p:nvSpPr>
        <p:spPr>
          <a:xfrm>
            <a:off x="812696" y="1222111"/>
            <a:ext cx="55623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200" dirty="0"/>
              <a:t>首先，举两个例子： </a:t>
            </a:r>
            <a:endParaRPr lang="en-US" altLang="zh-CN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939" grpId="0" build="p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过程赋值语句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150000"/>
              </a:lnSpc>
              <a:spcBef>
                <a:spcPts val="1200"/>
              </a:spcBef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只能出现在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过程块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initial/always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），主要描述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时序电路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atinLnBrk="1">
              <a:lnSpc>
                <a:spcPct val="150000"/>
              </a:lnSpc>
              <a:spcBef>
                <a:spcPts val="1200"/>
              </a:spcBef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过程赋值语句中： 没有关键词“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assign”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atinLnBrk="1">
              <a:lnSpc>
                <a:spcPct val="150000"/>
              </a:lnSpc>
              <a:spcBef>
                <a:spcPts val="1200"/>
              </a:spcBef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左侧数据类型必须是</a:t>
            </a:r>
            <a:r>
              <a:rPr lang="en-US" altLang="zh-CN" sz="3200" b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类型的变量；</a:t>
            </a:r>
          </a:p>
          <a:p>
            <a:pPr latinLnBrk="1">
              <a:lnSpc>
                <a:spcPct val="150000"/>
              </a:lnSpc>
              <a:spcBef>
                <a:spcPts val="1200"/>
              </a:spcBef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每条过程赋值语句之间是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顺序执行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50000"/>
              </a:lnSpc>
              <a:spcBef>
                <a:spcPts val="12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阻塞赋值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（运算符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）和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非阻塞赋值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（运算符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阻塞赋值与非阻塞赋值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10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阻塞（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Blocking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）赋值方式（如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a ;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latinLnBrk="1">
              <a:lnSpc>
                <a:spcPct val="10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赋值语句执行完后，块才结束；</a:t>
            </a:r>
          </a:p>
          <a:p>
            <a:pPr lvl="1" latinLnBrk="1">
              <a:lnSpc>
                <a:spcPct val="10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的值在赋值语句执行完后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立刻就改变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1" latinLnBrk="1">
              <a:lnSpc>
                <a:spcPct val="10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可能产生意想不到的结果。</a:t>
            </a:r>
          </a:p>
          <a:p>
            <a:pPr latinLnBrk="1">
              <a:lnSpc>
                <a:spcPct val="10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非阻塞（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Non_Blocking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）赋值方式（如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&lt;= a;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latinLnBrk="1">
              <a:lnSpc>
                <a:spcPct val="10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块结束后才完成赋值操作；</a:t>
            </a:r>
          </a:p>
          <a:p>
            <a:pPr lvl="1" latinLnBrk="1">
              <a:lnSpc>
                <a:spcPct val="10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并不是立刻就改变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1" latinLnBrk="1">
              <a:lnSpc>
                <a:spcPct val="10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这是一种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比较常用的赋值方法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。（特别在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编写可综合模块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14</a:t>
            </a:fld>
            <a:endParaRPr lang="zh-CN" alt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8" name="Text Box 4"/>
          <p:cNvSpPr txBox="1">
            <a:spLocks noChangeArrowheads="1"/>
          </p:cNvSpPr>
          <p:nvPr/>
        </p:nvSpPr>
        <p:spPr bwMode="auto">
          <a:xfrm>
            <a:off x="1487488" y="1412776"/>
            <a:ext cx="4063365" cy="359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module bloc(</a:t>
            </a:r>
            <a:r>
              <a:rPr lang="en-US" altLang="zh-CN" sz="2400" dirty="0" err="1">
                <a:latin typeface="宋体" panose="02010600030101010101" pitchFamily="2" charset="-122"/>
              </a:rPr>
              <a:t>clk,a,b</a:t>
            </a:r>
            <a:r>
              <a:rPr lang="en-US" altLang="zh-CN" sz="2400" dirty="0">
                <a:latin typeface="宋体" panose="02010600030101010101" pitchFamily="2" charset="-122"/>
              </a:rPr>
              <a:t>);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input </a:t>
            </a:r>
            <a:r>
              <a:rPr lang="en-US" altLang="zh-CN" sz="2400" dirty="0" err="1">
                <a:latin typeface="宋体" panose="02010600030101010101" pitchFamily="2" charset="-122"/>
              </a:rPr>
              <a:t>clk</a:t>
            </a:r>
            <a:r>
              <a:rPr lang="en-US" altLang="zh-CN" sz="2400" dirty="0">
                <a:latin typeface="宋体" panose="02010600030101010101" pitchFamily="2" charset="-122"/>
              </a:rPr>
              <a:t>, a;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output b; </a:t>
            </a:r>
            <a:r>
              <a:rPr lang="en-US" altLang="zh-CN" sz="2400" dirty="0" err="1">
                <a:latin typeface="宋体" panose="02010600030101010101" pitchFamily="2" charset="-122"/>
              </a:rPr>
              <a:t>reg</a:t>
            </a:r>
            <a:r>
              <a:rPr lang="en-US" altLang="zh-CN" sz="2400" dirty="0">
                <a:latin typeface="宋体" panose="02010600030101010101" pitchFamily="2" charset="-122"/>
              </a:rPr>
              <a:t> b;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 err="1">
                <a:latin typeface="宋体" panose="02010600030101010101" pitchFamily="2" charset="-122"/>
              </a:rPr>
              <a:t>reg</a:t>
            </a:r>
            <a:r>
              <a:rPr lang="en-US" altLang="zh-CN" sz="2400" dirty="0">
                <a:latin typeface="宋体" panose="02010600030101010101" pitchFamily="2" charset="-122"/>
              </a:rPr>
              <a:t> y;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always @(</a:t>
            </a:r>
            <a:r>
              <a:rPr lang="en-US" altLang="zh-CN" sz="2400" dirty="0" err="1">
                <a:latin typeface="宋体" panose="02010600030101010101" pitchFamily="2" charset="-122"/>
              </a:rPr>
              <a:t>posedge</a:t>
            </a:r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宋体" panose="02010600030101010101" pitchFamily="2" charset="-122"/>
              </a:rPr>
              <a:t>clk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begin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FF3300"/>
                </a:solidFill>
                <a:latin typeface="宋体" panose="02010600030101010101" pitchFamily="2" charset="-122"/>
              </a:rPr>
              <a:t>y=a;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3300"/>
                </a:solidFill>
                <a:latin typeface="宋体" panose="02010600030101010101" pitchFamily="2" charset="-122"/>
              </a:rPr>
              <a:t>  b=y;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end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 err="1">
                <a:latin typeface="宋体" panose="02010600030101010101" pitchFamily="2" charset="-122"/>
              </a:rPr>
              <a:t>endmodule</a:t>
            </a:r>
          </a:p>
        </p:txBody>
      </p:sp>
      <p:sp>
        <p:nvSpPr>
          <p:cNvPr id="297990" name="Text Box 6"/>
          <p:cNvSpPr txBox="1">
            <a:spLocks noChangeArrowheads="1"/>
          </p:cNvSpPr>
          <p:nvPr/>
        </p:nvSpPr>
        <p:spPr bwMode="auto">
          <a:xfrm>
            <a:off x="6118101" y="1397526"/>
            <a:ext cx="3886200" cy="359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module </a:t>
            </a:r>
            <a:r>
              <a:rPr lang="en-US" altLang="zh-CN" sz="2400" dirty="0" err="1">
                <a:latin typeface="宋体" panose="02010600030101010101" pitchFamily="2" charset="-122"/>
              </a:rPr>
              <a:t>nonbloc</a:t>
            </a:r>
            <a:r>
              <a:rPr lang="en-US" altLang="zh-CN" sz="2400" dirty="0">
                <a:latin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</a:rPr>
              <a:t>clk,a,b</a:t>
            </a:r>
            <a:r>
              <a:rPr lang="en-US" altLang="zh-CN" sz="2400" dirty="0">
                <a:latin typeface="宋体" panose="02010600030101010101" pitchFamily="2" charset="-122"/>
              </a:rPr>
              <a:t>);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input </a:t>
            </a:r>
            <a:r>
              <a:rPr lang="en-US" altLang="zh-CN" sz="2400" dirty="0" err="1">
                <a:latin typeface="宋体" panose="02010600030101010101" pitchFamily="2" charset="-122"/>
              </a:rPr>
              <a:t>clk</a:t>
            </a:r>
            <a:r>
              <a:rPr lang="en-US" altLang="zh-CN" sz="2400" dirty="0">
                <a:latin typeface="宋体" panose="02010600030101010101" pitchFamily="2" charset="-122"/>
              </a:rPr>
              <a:t>, a;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output b; </a:t>
            </a:r>
            <a:r>
              <a:rPr lang="en-US" altLang="zh-CN" sz="2400" dirty="0" err="1">
                <a:latin typeface="宋体" panose="02010600030101010101" pitchFamily="2" charset="-122"/>
              </a:rPr>
              <a:t>reg</a:t>
            </a:r>
            <a:r>
              <a:rPr lang="en-US" altLang="zh-CN" sz="2400" dirty="0">
                <a:latin typeface="宋体" panose="02010600030101010101" pitchFamily="2" charset="-122"/>
              </a:rPr>
              <a:t> b;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 err="1">
                <a:latin typeface="宋体" panose="02010600030101010101" pitchFamily="2" charset="-122"/>
              </a:rPr>
              <a:t>reg</a:t>
            </a:r>
            <a:r>
              <a:rPr lang="en-US" altLang="zh-CN" sz="2400" dirty="0">
                <a:latin typeface="宋体" panose="02010600030101010101" pitchFamily="2" charset="-122"/>
              </a:rPr>
              <a:t> y;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always @(</a:t>
            </a:r>
            <a:r>
              <a:rPr lang="en-US" altLang="zh-CN" sz="2400" dirty="0" err="1">
                <a:latin typeface="宋体" panose="02010600030101010101" pitchFamily="2" charset="-122"/>
              </a:rPr>
              <a:t>posedge</a:t>
            </a:r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宋体" panose="02010600030101010101" pitchFamily="2" charset="-122"/>
              </a:rPr>
              <a:t>clk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begin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FF3300"/>
                </a:solidFill>
                <a:latin typeface="宋体" panose="02010600030101010101" pitchFamily="2" charset="-122"/>
              </a:rPr>
              <a:t>y&lt;=a;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3300"/>
                </a:solidFill>
                <a:latin typeface="宋体" panose="02010600030101010101" pitchFamily="2" charset="-122"/>
              </a:rPr>
              <a:t>  b&lt;=y;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end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 err="1">
                <a:latin typeface="宋体" panose="02010600030101010101" pitchFamily="2" charset="-122"/>
              </a:rPr>
              <a:t>endmodule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40" y="4797152"/>
            <a:ext cx="27717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4941168"/>
            <a:ext cx="41243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阻塞赋值与非阻塞赋值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5447928" y="1492141"/>
            <a:ext cx="0" cy="350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非阻塞赋值示例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5B4502-5570-4FB2-86C0-5BAFA47D358D}" type="slidenum">
              <a:rPr kumimoji="1" lang="en-US" altLang="zh-CN" sz="1400" smtClean="0">
                <a:solidFill>
                  <a:prstClr val="black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kumimoji="1" lang="en-US" altLang="zh-CN" sz="14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内容占位符 5" descr="timg[1]"/>
          <p:cNvPicPr>
            <a:picLocks noGrp="1" noChangeAspect="1"/>
          </p:cNvPicPr>
          <p:nvPr>
            <p:ph idx="1"/>
          </p:nvPr>
        </p:nvPicPr>
        <p:blipFill>
          <a:blip r:embed="rId2"/>
          <a:srcRect l="20606" t="77683" r="615"/>
          <a:stretch>
            <a:fillRect/>
          </a:stretch>
        </p:blipFill>
        <p:spPr>
          <a:xfrm>
            <a:off x="1813560" y="3803015"/>
            <a:ext cx="7334250" cy="2514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34745" y="3811270"/>
            <a:ext cx="633095" cy="2453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3200">
                <a:solidFill>
                  <a:prstClr val="black"/>
                </a:solidFill>
              </a:rPr>
              <a:t>clk</a:t>
            </a:r>
          </a:p>
          <a:p>
            <a:pPr algn="r">
              <a:lnSpc>
                <a:spcPct val="120000"/>
              </a:lnSpc>
            </a:pPr>
            <a:r>
              <a:rPr lang="en-US" altLang="zh-CN" sz="3200">
                <a:solidFill>
                  <a:prstClr val="black"/>
                </a:solidFill>
              </a:rPr>
              <a:t>a</a:t>
            </a:r>
          </a:p>
          <a:p>
            <a:pPr algn="r">
              <a:lnSpc>
                <a:spcPct val="120000"/>
              </a:lnSpc>
            </a:pPr>
            <a:r>
              <a:rPr lang="en-US" altLang="zh-CN" sz="3200">
                <a:solidFill>
                  <a:prstClr val="black"/>
                </a:solidFill>
              </a:rPr>
              <a:t>y</a:t>
            </a:r>
          </a:p>
          <a:p>
            <a:pPr algn="r">
              <a:lnSpc>
                <a:spcPct val="120000"/>
              </a:lnSpc>
            </a:pPr>
            <a:r>
              <a:rPr lang="en-US" altLang="zh-CN" sz="3200">
                <a:solidFill>
                  <a:prstClr val="black"/>
                </a:solidFill>
              </a:rPr>
              <a:t>b</a:t>
            </a:r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238" y="1339170"/>
            <a:ext cx="41243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14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/>
          <p:nvPr/>
        </p:nvGrpSpPr>
        <p:grpSpPr bwMode="auto">
          <a:xfrm>
            <a:off x="1738315" y="2020597"/>
            <a:ext cx="3214789" cy="2898765"/>
            <a:chOff x="962000" y="4829182"/>
            <a:chExt cx="3059181" cy="2254460"/>
          </a:xfrm>
        </p:grpSpPr>
        <p:sp>
          <p:nvSpPr>
            <p:cNvPr id="21508" name="TextBox 11"/>
            <p:cNvSpPr txBox="1">
              <a:spLocks noChangeArrowheads="1"/>
            </p:cNvSpPr>
            <p:nvPr/>
          </p:nvSpPr>
          <p:spPr bwMode="auto">
            <a:xfrm>
              <a:off x="962000" y="5329251"/>
              <a:ext cx="3059181" cy="17543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GB" altLang="zh-CN" b="1" dirty="0"/>
                <a:t>always @ ( </a:t>
              </a:r>
              <a:r>
                <a:rPr lang="en-GB" altLang="zh-CN" b="1" dirty="0" err="1"/>
                <a:t>posedge</a:t>
              </a:r>
              <a:r>
                <a:rPr lang="en-GB" altLang="zh-CN" b="1" dirty="0"/>
                <a:t> </a:t>
              </a:r>
              <a:r>
                <a:rPr lang="en-GB" altLang="zh-CN" b="1" dirty="0" err="1"/>
                <a:t>clk</a:t>
              </a:r>
              <a:r>
                <a:rPr lang="en-GB" altLang="zh-CN" b="1" dirty="0"/>
                <a:t> )</a:t>
              </a:r>
            </a:p>
            <a:p>
              <a:r>
                <a:rPr lang="en-GB" altLang="zh-CN" b="1" dirty="0"/>
                <a:t>  begin  </a:t>
              </a:r>
            </a:p>
            <a:p>
              <a:r>
                <a:rPr lang="en-GB" altLang="zh-CN" b="1" dirty="0"/>
                <a:t>         c&lt;= b;</a:t>
              </a:r>
            </a:p>
            <a:p>
              <a:r>
                <a:rPr lang="en-GB" altLang="zh-CN" b="1" dirty="0"/>
                <a:t>         b&lt;= a;</a:t>
              </a:r>
            </a:p>
            <a:p>
              <a:r>
                <a:rPr lang="en-GB" altLang="zh-CN" b="1" dirty="0"/>
                <a:t>         </a:t>
              </a:r>
              <a:r>
                <a:rPr lang="en-GB" altLang="zh-CN" b="1" dirty="0">
                  <a:solidFill>
                    <a:srgbClr val="C00000"/>
                  </a:solidFill>
                </a:rPr>
                <a:t>a&lt;= d;</a:t>
              </a:r>
            </a:p>
            <a:p>
              <a:r>
                <a:rPr lang="en-GB" altLang="zh-CN" b="1" dirty="0"/>
                <a:t>   End</a:t>
              </a:r>
            </a:p>
          </p:txBody>
        </p:sp>
        <p:sp>
          <p:nvSpPr>
            <p:cNvPr id="21509" name="圆角矩形 12"/>
            <p:cNvSpPr>
              <a:spLocks noChangeArrowheads="1"/>
            </p:cNvSpPr>
            <p:nvPr/>
          </p:nvSpPr>
          <p:spPr bwMode="auto">
            <a:xfrm>
              <a:off x="1023256" y="5074965"/>
              <a:ext cx="2929847" cy="1823062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8080"/>
              </a:solidFill>
              <a:prstDash val="sysDash"/>
              <a:round/>
            </a:ln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0" name="TextBox 13"/>
            <p:cNvSpPr txBox="1">
              <a:spLocks noChangeArrowheads="1"/>
            </p:cNvSpPr>
            <p:nvPr/>
          </p:nvSpPr>
          <p:spPr bwMode="auto">
            <a:xfrm>
              <a:off x="1487726" y="4829182"/>
              <a:ext cx="1816989" cy="40011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buClr>
                  <a:srgbClr val="C00000"/>
                </a:buClr>
                <a:buSzPct val="70000"/>
                <a:buFont typeface="Wingdings" panose="05000000000000000000" pitchFamily="2" charset="2"/>
                <a:buChar char="n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0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非阻塞赋值</a:t>
              </a:r>
            </a:p>
          </p:txBody>
        </p:sp>
      </p:grpSp>
      <p:grpSp>
        <p:nvGrpSpPr>
          <p:cNvPr id="3" name="组合 10"/>
          <p:cNvGrpSpPr/>
          <p:nvPr/>
        </p:nvGrpSpPr>
        <p:grpSpPr bwMode="auto">
          <a:xfrm>
            <a:off x="7142164" y="2109038"/>
            <a:ext cx="3214790" cy="2765874"/>
            <a:chOff x="961999" y="4829182"/>
            <a:chExt cx="3059182" cy="2254460"/>
          </a:xfrm>
        </p:grpSpPr>
        <p:sp>
          <p:nvSpPr>
            <p:cNvPr id="21512" name="TextBox 11"/>
            <p:cNvSpPr txBox="1">
              <a:spLocks noChangeArrowheads="1"/>
            </p:cNvSpPr>
            <p:nvPr/>
          </p:nvSpPr>
          <p:spPr bwMode="auto">
            <a:xfrm>
              <a:off x="962000" y="5329251"/>
              <a:ext cx="3059181" cy="17543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GB" altLang="zh-CN" b="1" dirty="0"/>
                <a:t>always @ ( </a:t>
              </a:r>
              <a:r>
                <a:rPr lang="en-GB" altLang="zh-CN" b="1" dirty="0" err="1"/>
                <a:t>posedge</a:t>
              </a:r>
              <a:r>
                <a:rPr lang="en-GB" altLang="zh-CN" b="1" dirty="0"/>
                <a:t> </a:t>
              </a:r>
              <a:r>
                <a:rPr lang="en-GB" altLang="zh-CN" b="1" dirty="0" err="1"/>
                <a:t>clk</a:t>
              </a:r>
              <a:r>
                <a:rPr lang="en-GB" altLang="zh-CN" b="1" dirty="0"/>
                <a:t> )</a:t>
              </a:r>
            </a:p>
            <a:p>
              <a:r>
                <a:rPr lang="en-GB" altLang="zh-CN" b="1" dirty="0"/>
                <a:t>  begin  </a:t>
              </a:r>
            </a:p>
            <a:p>
              <a:r>
                <a:rPr lang="en-GB" altLang="zh-CN" b="1" dirty="0"/>
                <a:t>         </a:t>
              </a:r>
              <a:r>
                <a:rPr lang="en-GB" altLang="zh-CN" b="1" dirty="0">
                  <a:solidFill>
                    <a:srgbClr val="C00000"/>
                  </a:solidFill>
                </a:rPr>
                <a:t>a&lt;= d; </a:t>
              </a:r>
            </a:p>
            <a:p>
              <a:r>
                <a:rPr lang="en-GB" altLang="zh-CN" b="1" dirty="0"/>
                <a:t>         b&lt;= a;</a:t>
              </a:r>
            </a:p>
            <a:p>
              <a:r>
                <a:rPr lang="en-GB" altLang="zh-CN" b="1" dirty="0"/>
                <a:t>         c&lt;= b;</a:t>
              </a:r>
            </a:p>
            <a:p>
              <a:r>
                <a:rPr lang="en-GB" altLang="zh-CN" b="1" dirty="0"/>
                <a:t>   End</a:t>
              </a:r>
            </a:p>
          </p:txBody>
        </p:sp>
        <p:sp>
          <p:nvSpPr>
            <p:cNvPr id="21513" name="圆角矩形 12"/>
            <p:cNvSpPr>
              <a:spLocks noChangeArrowheads="1"/>
            </p:cNvSpPr>
            <p:nvPr/>
          </p:nvSpPr>
          <p:spPr bwMode="auto">
            <a:xfrm>
              <a:off x="961999" y="5072083"/>
              <a:ext cx="2947294" cy="1836673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8080"/>
              </a:solidFill>
              <a:prstDash val="sysDash"/>
              <a:round/>
            </a:ln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4" name="TextBox 13"/>
            <p:cNvSpPr txBox="1">
              <a:spLocks noChangeArrowheads="1"/>
            </p:cNvSpPr>
            <p:nvPr/>
          </p:nvSpPr>
          <p:spPr bwMode="auto">
            <a:xfrm>
              <a:off x="1487726" y="4829182"/>
              <a:ext cx="1816989" cy="40011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buClr>
                  <a:srgbClr val="C00000"/>
                </a:buClr>
                <a:buSzPct val="70000"/>
                <a:buFont typeface="Wingdings" panose="05000000000000000000" pitchFamily="2" charset="2"/>
                <a:buChar char="n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0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非阻塞赋值</a:t>
              </a:r>
            </a:p>
          </p:txBody>
        </p:sp>
      </p:grpSp>
      <p:sp>
        <p:nvSpPr>
          <p:cNvPr id="20486" name="TextBox 13"/>
          <p:cNvSpPr txBox="1">
            <a:spLocks noChangeArrowheads="1"/>
          </p:cNvSpPr>
          <p:nvPr/>
        </p:nvSpPr>
        <p:spPr bwMode="auto">
          <a:xfrm>
            <a:off x="5261821" y="3665037"/>
            <a:ext cx="1571625" cy="1014730"/>
          </a:xfrm>
          <a:prstGeom prst="rect">
            <a:avLst/>
          </a:prstGeom>
          <a:solidFill>
            <a:srgbClr val="FFFF99"/>
          </a:solidFill>
          <a:ln w="19050">
            <a:solidFill>
              <a:srgbClr val="008080"/>
            </a:solidFill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初值</a:t>
            </a:r>
            <a:r>
              <a:rPr lang="zh-CN" altLang="en-US" b="1"/>
              <a:t>：</a:t>
            </a:r>
            <a:endParaRPr lang="en-US" altLang="zh-CN" b="1"/>
          </a:p>
          <a:p>
            <a:r>
              <a:rPr lang="en-US" altLang="zh-CN" sz="2000" b="1"/>
              <a:t>a=5,   b=3</a:t>
            </a:r>
          </a:p>
          <a:p>
            <a:r>
              <a:rPr lang="en-US" altLang="zh-CN" sz="2000" b="1"/>
              <a:t>c=10, d=2</a:t>
            </a:r>
            <a:endParaRPr lang="zh-CN" altLang="en-US" sz="2000" b="1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452813" y="3736430"/>
            <a:ext cx="1428750" cy="922020"/>
          </a:xfrm>
          <a:prstGeom prst="rect">
            <a:avLst/>
          </a:prstGeom>
          <a:solidFill>
            <a:srgbClr val="CCFFFF"/>
          </a:solidFill>
          <a:ln w="19050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zh-CN" altLang="en-US" b="1"/>
              <a:t>：</a:t>
            </a:r>
            <a:endParaRPr lang="en-US" altLang="zh-CN" b="1"/>
          </a:p>
          <a:p>
            <a:r>
              <a:rPr lang="en-US" altLang="zh-CN" b="1"/>
              <a:t>a=2,   b=5</a:t>
            </a:r>
          </a:p>
          <a:p>
            <a:r>
              <a:rPr lang="en-US" altLang="zh-CN" b="1"/>
              <a:t>c=3,   d=2</a:t>
            </a:r>
            <a:endParaRPr lang="zh-CN" altLang="en-US" b="1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810625" y="3729211"/>
            <a:ext cx="1428750" cy="922020"/>
          </a:xfrm>
          <a:prstGeom prst="rect">
            <a:avLst/>
          </a:prstGeom>
          <a:solidFill>
            <a:srgbClr val="CCFFFF"/>
          </a:solidFill>
          <a:ln w="19050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zh-CN" altLang="en-US" b="1"/>
              <a:t>：</a:t>
            </a:r>
            <a:endParaRPr lang="en-US" altLang="zh-CN" b="1"/>
          </a:p>
          <a:p>
            <a:r>
              <a:rPr lang="en-US" altLang="zh-CN" b="1"/>
              <a:t>a=2,   b=5</a:t>
            </a:r>
          </a:p>
          <a:p>
            <a:r>
              <a:rPr lang="en-US" altLang="zh-CN" b="1"/>
              <a:t>c=3,   d=2</a:t>
            </a:r>
            <a:endParaRPr lang="zh-CN" altLang="en-US" b="1"/>
          </a:p>
        </p:txBody>
      </p:sp>
      <p:grpSp>
        <p:nvGrpSpPr>
          <p:cNvPr id="4" name="组合 16"/>
          <p:cNvGrpSpPr/>
          <p:nvPr/>
        </p:nvGrpSpPr>
        <p:grpSpPr bwMode="auto">
          <a:xfrm>
            <a:off x="6284965" y="5189243"/>
            <a:ext cx="4929187" cy="1050028"/>
            <a:chOff x="3643306" y="5572140"/>
            <a:chExt cx="4929221" cy="592054"/>
          </a:xfrm>
        </p:grpSpPr>
        <p:sp>
          <p:nvSpPr>
            <p:cNvPr id="21520" name="圆角矩形标注 17"/>
            <p:cNvSpPr>
              <a:spLocks noChangeArrowheads="1"/>
            </p:cNvSpPr>
            <p:nvPr/>
          </p:nvSpPr>
          <p:spPr bwMode="auto">
            <a:xfrm>
              <a:off x="3643307" y="5572140"/>
              <a:ext cx="4929220" cy="592054"/>
            </a:xfrm>
            <a:prstGeom prst="wedgeRoundRectCallout">
              <a:avLst>
                <a:gd name="adj1" fmla="val 4120"/>
                <a:gd name="adj2" fmla="val -79722"/>
                <a:gd name="adj3" fmla="val 16667"/>
              </a:avLst>
            </a:prstGeom>
            <a:solidFill>
              <a:schemeClr val="tx1"/>
            </a:solidFill>
            <a:ln w="19050">
              <a:solidFill>
                <a:schemeClr val="bg1"/>
              </a:solidFill>
              <a:round/>
            </a:ln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1" name="TextBox 18"/>
            <p:cNvSpPr txBox="1">
              <a:spLocks noChangeArrowheads="1"/>
            </p:cNvSpPr>
            <p:nvPr/>
          </p:nvSpPr>
          <p:spPr bwMode="auto">
            <a:xfrm>
              <a:off x="3643306" y="5643578"/>
              <a:ext cx="4818293" cy="5206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本质上，在一个时钟沿触发里，</a:t>
              </a:r>
              <a:r>
                <a:rPr lang="en-US" altLang="zh-CN" b="1" dirty="0">
                  <a:solidFill>
                    <a:schemeClr val="bg1"/>
                  </a:solidFill>
                </a:rPr>
                <a:t>a</a:t>
              </a:r>
              <a:r>
                <a: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得到</a:t>
              </a:r>
              <a:r>
                <a:rPr lang="en-US" altLang="zh-CN" b="1" dirty="0">
                  <a:solidFill>
                    <a:schemeClr val="bg1"/>
                  </a:solidFill>
                </a:rPr>
                <a:t>d </a:t>
              </a:r>
              <a:r>
                <a: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的值，但</a:t>
              </a:r>
              <a:r>
                <a:rPr lang="en-US" altLang="zh-CN" b="1" dirty="0">
                  <a:solidFill>
                    <a:schemeClr val="bg1"/>
                  </a:solidFill>
                </a:rPr>
                <a:t>b</a:t>
              </a:r>
              <a:r>
                <a: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得到的永远是</a:t>
              </a:r>
              <a:r>
                <a:rPr lang="en-US" altLang="zh-CN" b="1" dirty="0">
                  <a:solidFill>
                    <a:schemeClr val="bg1"/>
                  </a:solidFill>
                </a:rPr>
                <a:t>a</a:t>
              </a:r>
              <a:r>
                <a: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的旧值，</a:t>
              </a:r>
              <a:r>
                <a:rPr lang="en-US" altLang="zh-CN" b="1" dirty="0">
                  <a:solidFill>
                    <a:schemeClr val="bg1"/>
                  </a:solidFill>
                </a:rPr>
                <a:t>c</a:t>
              </a:r>
              <a:r>
                <a: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得到的永远是</a:t>
              </a:r>
              <a:r>
                <a:rPr lang="en-US" altLang="zh-CN" b="1" dirty="0">
                  <a:solidFill>
                    <a:schemeClr val="bg1"/>
                  </a:solidFill>
                </a:rPr>
                <a:t>b</a:t>
              </a:r>
              <a:r>
                <a: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的旧值（原因：同步更新）</a:t>
              </a:r>
              <a:r>
                <a:rPr lang="zh-CN" altLang="en-US" b="1" dirty="0">
                  <a:solidFill>
                    <a:schemeClr val="bg1"/>
                  </a:solidFill>
                </a:rPr>
                <a:t>。</a:t>
              </a:r>
            </a:p>
          </p:txBody>
        </p:sp>
      </p:grpSp>
      <p:grpSp>
        <p:nvGrpSpPr>
          <p:cNvPr id="5" name="组合 25"/>
          <p:cNvGrpSpPr/>
          <p:nvPr/>
        </p:nvGrpSpPr>
        <p:grpSpPr bwMode="auto">
          <a:xfrm>
            <a:off x="1668974" y="5112099"/>
            <a:ext cx="2555875" cy="882196"/>
            <a:chOff x="3643306" y="5572140"/>
            <a:chExt cx="2556000" cy="408539"/>
          </a:xfrm>
        </p:grpSpPr>
        <p:sp>
          <p:nvSpPr>
            <p:cNvPr id="21523" name="圆角矩形标注 26"/>
            <p:cNvSpPr>
              <a:spLocks noChangeArrowheads="1"/>
            </p:cNvSpPr>
            <p:nvPr/>
          </p:nvSpPr>
          <p:spPr bwMode="auto">
            <a:xfrm>
              <a:off x="3643306" y="5572140"/>
              <a:ext cx="2556000" cy="408539"/>
            </a:xfrm>
            <a:prstGeom prst="wedgeRoundRectCallout">
              <a:avLst>
                <a:gd name="adj1" fmla="val 39523"/>
                <a:gd name="adj2" fmla="val -79722"/>
                <a:gd name="adj3" fmla="val 16667"/>
              </a:avLst>
            </a:prstGeom>
            <a:solidFill>
              <a:schemeClr val="tx1"/>
            </a:solidFill>
            <a:ln w="19050">
              <a:solidFill>
                <a:schemeClr val="bg1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4" name="TextBox 27"/>
            <p:cNvSpPr txBox="1">
              <a:spLocks noChangeArrowheads="1"/>
            </p:cNvSpPr>
            <p:nvPr/>
          </p:nvSpPr>
          <p:spPr bwMode="auto">
            <a:xfrm>
              <a:off x="3643306" y="5643578"/>
              <a:ext cx="2417011" cy="2993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结果与书写的顺序无关（原因：同步更新） 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10"/>
          <p:cNvGrpSpPr/>
          <p:nvPr/>
        </p:nvGrpSpPr>
        <p:grpSpPr bwMode="auto">
          <a:xfrm>
            <a:off x="5075288" y="2076499"/>
            <a:ext cx="2041578" cy="1015663"/>
            <a:chOff x="6156176" y="1988840"/>
            <a:chExt cx="1872208" cy="830997"/>
          </a:xfrm>
        </p:grpSpPr>
        <p:sp>
          <p:nvSpPr>
            <p:cNvPr id="21527" name="圆角矩形标注 8"/>
            <p:cNvSpPr>
              <a:spLocks noChangeArrowheads="1"/>
            </p:cNvSpPr>
            <p:nvPr/>
          </p:nvSpPr>
          <p:spPr bwMode="auto">
            <a:xfrm>
              <a:off x="6156176" y="2041797"/>
              <a:ext cx="1872208" cy="621151"/>
            </a:xfrm>
            <a:prstGeom prst="wedgeRoundRectCallout">
              <a:avLst>
                <a:gd name="adj1" fmla="val 29884"/>
                <a:gd name="adj2" fmla="val -64769"/>
                <a:gd name="adj3" fmla="val 16667"/>
              </a:avLst>
            </a:prstGeom>
            <a:solidFill>
              <a:srgbClr val="FFFF99"/>
            </a:solidFill>
            <a:ln w="19050">
              <a:solidFill>
                <a:srgbClr val="0000FF"/>
              </a:solidFill>
              <a:round/>
            </a:ln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8" name="TextBox 9"/>
            <p:cNvSpPr txBox="1">
              <a:spLocks noChangeArrowheads="1"/>
            </p:cNvSpPr>
            <p:nvPr/>
          </p:nvSpPr>
          <p:spPr bwMode="auto">
            <a:xfrm>
              <a:off x="6156176" y="1988840"/>
              <a:ext cx="1872208" cy="83099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时序电路特点：输出不会随输入变化而立即变化</a:t>
              </a:r>
              <a:endParaRPr lang="zh-CN" altLang="en-US" sz="1600" dirty="0"/>
            </a:p>
          </p:txBody>
        </p:sp>
      </p:grp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非阻塞赋值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块内的赋值语句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同时进行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：先同时采样，最后一起更新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如何区分阻塞赋值与非阻塞赋值？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时序逻辑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latinLnBrk="1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一定用非阻塞赋值“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&lt;=”,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只要看到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敏感列表有</a:t>
            </a:r>
            <a:r>
              <a:rPr lang="en-US" altLang="zh-CN" sz="28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就用“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&lt;=”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atinLnBrk="1"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组合逻辑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latinLnBrk="1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一定用“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，只要敏感列表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没有</a:t>
            </a:r>
            <a:r>
              <a:rPr lang="en-US" altLang="zh-CN" sz="28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就用“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时序逻辑和组合逻辑分成不同的模块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latinLnBrk="1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即一个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模块里面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只能出现非阻塞赋值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&lt;=”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57601879"/>
              </p:ext>
            </p:extLst>
          </p:nvPr>
        </p:nvGraphicFramePr>
        <p:xfrm>
          <a:off x="781051" y="1428750"/>
          <a:ext cx="10554970" cy="48641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1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8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4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62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过程赋值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连续赋值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614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+mj-lt"/>
                          <a:ea typeface="黑体" panose="02010609060101010101" pitchFamily="49" charset="-122"/>
                        </a:rPr>
                        <a:t> assign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r>
                        <a:rPr lang="zh-CN" altLang="en-US" sz="2400" b="1" dirty="0">
                          <a:solidFill>
                            <a:srgbClr val="FF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无</a:t>
                      </a:r>
                      <a:r>
                        <a:rPr lang="en-US" altLang="zh-CN" sz="2400" b="1" kern="1200" dirty="0">
                          <a:solidFill>
                            <a:srgbClr val="FF33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assign</a:t>
                      </a:r>
                    </a:p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（过程性连续赋值除外）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r>
                        <a:rPr lang="zh-CN" altLang="en-US" sz="2400" b="1" dirty="0">
                          <a:solidFill>
                            <a:srgbClr val="FF33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有</a:t>
                      </a:r>
                      <a:r>
                        <a:rPr lang="en-GB" sz="2400" b="1" kern="1200" dirty="0">
                          <a:solidFill>
                            <a:srgbClr val="FF33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assign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符号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 使用</a:t>
                      </a:r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“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=”</a:t>
                      </a:r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，“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&lt;=”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 只使用</a:t>
                      </a:r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“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=”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47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位置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 在</a:t>
                      </a:r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always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语句或</a:t>
                      </a:r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initial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语句中均可出现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不可出现于</a:t>
                      </a:r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always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语句和</a:t>
                      </a:r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initial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语句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40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执行条件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与周围其他语句有关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等号右端操作数的值发生变化时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85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用途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驱动寄存器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驱动线网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连续赋值与过程赋值的比较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HDL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模块的结构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标识符和数据类型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运算符及表达式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赋值语句和块语句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条件语句和循环语句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模块的调用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模块的测试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HDL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模块的结构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标识符和数据类型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运算符及表达式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赋值语句和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块语句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块语句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条件语句和循环语句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模块的调用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模块的测试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87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过程块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latinLnBrk="1">
              <a:lnSpc>
                <a:spcPct val="110000"/>
              </a:lnSpc>
              <a:spcAft>
                <a:spcPts val="0"/>
              </a:spcAft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过程块是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行为模型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的基础。</a:t>
            </a:r>
          </a:p>
          <a:p>
            <a:pPr latinLnBrk="1">
              <a:lnSpc>
                <a:spcPct val="110000"/>
              </a:lnSpc>
              <a:spcAft>
                <a:spcPts val="0"/>
              </a:spcAft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过程块有两种：</a:t>
            </a:r>
          </a:p>
          <a:p>
            <a:pPr lvl="1" latinLnBrk="1">
              <a:lnSpc>
                <a:spcPct val="110000"/>
              </a:lnSpc>
              <a:spcAft>
                <a:spcPts val="0"/>
              </a:spcAft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latinLnBrk="1">
              <a:lnSpc>
                <a:spcPct val="110000"/>
              </a:lnSpc>
              <a:spcAft>
                <a:spcPts val="0"/>
              </a:spcAf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只能执行一次。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latinLnBrk="1">
              <a:lnSpc>
                <a:spcPct val="110000"/>
              </a:lnSpc>
              <a:spcAft>
                <a:spcPts val="0"/>
              </a:spcAf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不带触发条件。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latinLnBrk="1">
              <a:lnSpc>
                <a:spcPct val="110000"/>
              </a:lnSpc>
              <a:spcAft>
                <a:spcPts val="0"/>
              </a:spcAf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它通常用于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仿真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模块。</a:t>
            </a:r>
          </a:p>
          <a:p>
            <a:pPr lvl="1" latinLnBrk="1">
              <a:lnSpc>
                <a:spcPct val="110000"/>
              </a:lnSpc>
              <a:spcAft>
                <a:spcPts val="0"/>
              </a:spcAft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latinLnBrk="1">
              <a:lnSpc>
                <a:spcPct val="11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latinLnBrk="1">
              <a:lnSpc>
                <a:spcPct val="110000"/>
              </a:lnSpc>
              <a:spcAft>
                <a:spcPts val="0"/>
              </a:spcAf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带触发条件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，满足触发条件则执行。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latinLnBrk="1">
              <a:lnSpc>
                <a:spcPct val="110000"/>
              </a:lnSpc>
              <a:spcAft>
                <a:spcPts val="0"/>
              </a:spcAf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一个模块中有多个always块时，可以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latinLnBrk="1">
              <a:lnSpc>
                <a:spcPct val="110000"/>
              </a:lnSpc>
              <a:spcAft>
                <a:spcPts val="0"/>
              </a:spcAft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90000"/>
              </a:lnSpc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6" name="标题 1"/>
          <p:cNvSpPr txBox="1"/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/>
        </p:nvSpPr>
        <p:spPr bwMode="auto">
          <a:xfrm>
            <a:off x="8397875" y="1553210"/>
            <a:ext cx="2178685" cy="21310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100000"/>
            </a:pPr>
            <a:r>
              <a:rPr lang="zh-CN" altLang="en-US" sz="2800" dirty="0">
                <a:ea typeface="宋体" panose="02010600030101010101" pitchFamily="2" charset="-122"/>
              </a:rPr>
              <a:t>reg c;	</a:t>
            </a:r>
          </a:p>
          <a:p>
            <a:pPr marL="342900" indent="-342900">
              <a:spcBef>
                <a:spcPct val="20000"/>
              </a:spcBef>
              <a:buSzPct val="100000"/>
            </a:pPr>
            <a:r>
              <a:rPr lang="zh-CN" altLang="en-US" sz="2800" dirty="0">
                <a:ea typeface="宋体" panose="02010600030101010101" pitchFamily="2" charset="-122"/>
              </a:rPr>
              <a:t>initial begin</a:t>
            </a:r>
          </a:p>
          <a:p>
            <a:pPr marL="342900" indent="-342900">
              <a:spcBef>
                <a:spcPct val="20000"/>
              </a:spcBef>
              <a:buSzPct val="100000"/>
            </a:pPr>
            <a:r>
              <a:rPr lang="zh-CN" altLang="en-US" sz="2800" dirty="0">
                <a:ea typeface="宋体" panose="02010600030101010101" pitchFamily="2" charset="-122"/>
              </a:rPr>
              <a:t>    c=1'b0;</a:t>
            </a:r>
          </a:p>
          <a:p>
            <a:pPr marL="342900" indent="-342900">
              <a:spcBef>
                <a:spcPct val="20000"/>
              </a:spcBef>
              <a:buSzPct val="100000"/>
            </a:pPr>
            <a:r>
              <a:rPr lang="zh-CN" altLang="en-US" sz="2800" dirty="0">
                <a:ea typeface="宋体" panose="02010600030101010101" pitchFamily="2" charset="-122"/>
              </a:rPr>
              <a:t>end	</a:t>
            </a:r>
            <a:r>
              <a:rPr lang="zh-CN" altLang="en-US" sz="3200" dirty="0">
                <a:ea typeface="宋体" panose="02010600030101010101" pitchFamily="2" charset="-122"/>
              </a:rPr>
              <a:t>    </a:t>
            </a:r>
          </a:p>
        </p:txBody>
      </p:sp>
      <p:sp>
        <p:nvSpPr>
          <p:cNvPr id="9" name="Rectangle 5"/>
          <p:cNvSpPr>
            <a:spLocks noGrp="1" noChangeArrowheads="1"/>
          </p:cNvSpPr>
          <p:nvPr/>
        </p:nvSpPr>
        <p:spPr bwMode="auto">
          <a:xfrm>
            <a:off x="8397875" y="4106545"/>
            <a:ext cx="2864485" cy="20294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100000"/>
            </a:pPr>
            <a:r>
              <a:rPr lang="zh-CN" altLang="en-US" sz="2800" dirty="0">
                <a:ea typeface="宋体" panose="02010600030101010101" pitchFamily="2" charset="-122"/>
              </a:rPr>
              <a:t>reg a,c;	</a:t>
            </a:r>
          </a:p>
          <a:p>
            <a:pPr marL="342900" indent="-342900">
              <a:spcBef>
                <a:spcPct val="20000"/>
              </a:spcBef>
              <a:buSzPct val="100000"/>
            </a:pPr>
            <a:r>
              <a:rPr lang="zh-CN" altLang="en-US" sz="2800" dirty="0">
                <a:ea typeface="宋体" panose="02010600030101010101" pitchFamily="2" charset="-122"/>
              </a:rPr>
              <a:t>always@(a) begin</a:t>
            </a:r>
          </a:p>
          <a:p>
            <a:pPr marL="342900" indent="-342900">
              <a:spcBef>
                <a:spcPct val="20000"/>
              </a:spcBef>
              <a:buSzPct val="100000"/>
            </a:pPr>
            <a:r>
              <a:rPr lang="zh-CN" altLang="en-US" sz="2800" dirty="0">
                <a:ea typeface="宋体" panose="02010600030101010101" pitchFamily="2" charset="-122"/>
              </a:rPr>
              <a:t>    c</a:t>
            </a:r>
            <a:r>
              <a:rPr lang="en-US" altLang="zh-CN" sz="2800" dirty="0">
                <a:ea typeface="宋体" panose="02010600030101010101" pitchFamily="2" charset="-122"/>
              </a:rPr>
              <a:t>&lt;</a:t>
            </a:r>
            <a:r>
              <a:rPr lang="zh-CN" altLang="en-US" sz="2800" dirty="0">
                <a:ea typeface="宋体" panose="02010600030101010101" pitchFamily="2" charset="-122"/>
              </a:rPr>
              <a:t>=c+a;</a:t>
            </a:r>
          </a:p>
          <a:p>
            <a:pPr marL="342900" indent="-342900">
              <a:spcBef>
                <a:spcPct val="20000"/>
              </a:spcBef>
              <a:buSzPct val="100000"/>
            </a:pPr>
            <a:r>
              <a:rPr lang="zh-CN" altLang="en-US" sz="2800" dirty="0">
                <a:ea typeface="宋体" panose="02010600030101010101" pitchFamily="2" charset="-122"/>
              </a:rPr>
              <a:t>end	 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initial</a:t>
            </a:r>
            <a:r>
              <a:rPr lang="zh-CN" altLang="en-US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块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4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格式如下：</a:t>
            </a:r>
            <a:endParaRPr lang="en-US" altLang="zh-C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begin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……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end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2133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84677" y="1570038"/>
            <a:ext cx="487299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initial </a:t>
            </a:r>
          </a:p>
          <a:p>
            <a:r>
              <a:rPr lang="en-US" altLang="zh-CN" sz="2400" dirty="0"/>
              <a:t>     begin    </a:t>
            </a:r>
          </a:p>
          <a:p>
            <a:r>
              <a:rPr lang="en-US" altLang="zh-CN" sz="2400" dirty="0"/>
              <a:t>          #20 begin a = 0;b = 0;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= 1;end    </a:t>
            </a:r>
          </a:p>
          <a:p>
            <a:r>
              <a:rPr lang="en-US" altLang="zh-CN" sz="2400" dirty="0"/>
              <a:t>          #20 begin a = 0;b = 1;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= 0;end   </a:t>
            </a:r>
          </a:p>
          <a:p>
            <a:r>
              <a:rPr lang="en-US" altLang="zh-CN" sz="2400" dirty="0"/>
              <a:t>          #20 begin a = 0;b = 1;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= 1;end    </a:t>
            </a:r>
          </a:p>
          <a:p>
            <a:r>
              <a:rPr lang="en-US" altLang="zh-CN" sz="2400" dirty="0"/>
              <a:t>          #20 begin a = 1;b = 0;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= 0;end    </a:t>
            </a:r>
          </a:p>
          <a:p>
            <a:r>
              <a:rPr lang="en-US" altLang="zh-CN" sz="2400" dirty="0"/>
              <a:t>          #20 begin a = 1;b = 0;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= 1;end    </a:t>
            </a:r>
          </a:p>
          <a:p>
            <a:r>
              <a:rPr lang="en-US" altLang="zh-CN" sz="2400" dirty="0"/>
              <a:t>          #20 begin a = 1;b = 1;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= 0;end    </a:t>
            </a:r>
          </a:p>
          <a:p>
            <a:r>
              <a:rPr lang="en-US" altLang="zh-CN" sz="2400" dirty="0"/>
              <a:t>      end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685800" y="5536740"/>
            <a:ext cx="8520608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begin_end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为顺序块，用来标识顺序执行的语句。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always</a:t>
            </a:r>
            <a:r>
              <a:rPr lang="zh-CN" altLang="en-US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块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格式如下：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@（&lt;敏感信号列表&gt;）</a:t>
            </a:r>
          </a:p>
          <a:p>
            <a:pPr marL="342900" lvl="2" indent="-3429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42900" lvl="2" indent="-3429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//过程赋值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//if-else、case选择语句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//for、while等循环块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5800" y="4077072"/>
            <a:ext cx="11098832" cy="2541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always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语句通常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带触发条件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，触发条件被写在敏感信号列表中，只有当触发条件满足条件或发生变化时，其后的”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begin-end”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块语句才能被执行。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敏感信号列表中可以有多个信号，用关键字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or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连接；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敏感信号可分为两种：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电平敏感、边沿敏感；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用关键字</a:t>
            </a:r>
            <a:r>
              <a:rPr kumimoji="0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posedge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negedge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限定信号敏感边沿。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2968993" y="2894073"/>
            <a:ext cx="5749957" cy="3286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600" b="1" dirty="0"/>
              <a:t>module </a:t>
            </a:r>
            <a:r>
              <a:rPr lang="en-US" altLang="zh-CN" sz="1600" b="1" dirty="0" err="1"/>
              <a:t>reg</a:t>
            </a:r>
            <a:r>
              <a:rPr lang="en-US" altLang="zh-CN" sz="1600" b="1" dirty="0"/>
              <a:t>_ adder (out, a, b, </a:t>
            </a:r>
            <a:r>
              <a:rPr lang="en-US" altLang="zh-CN" sz="1600" b="1" dirty="0" err="1"/>
              <a:t>clk</a:t>
            </a:r>
            <a:r>
              <a:rPr lang="en-US" altLang="zh-CN" sz="1600" b="1" dirty="0"/>
              <a:t>);</a:t>
            </a:r>
          </a:p>
          <a:p>
            <a:pPr>
              <a:spcBef>
                <a:spcPct val="20000"/>
              </a:spcBef>
            </a:pPr>
            <a:r>
              <a:rPr lang="en-US" altLang="zh-CN" sz="1600" b="1" dirty="0"/>
              <a:t>      input </a:t>
            </a:r>
            <a:r>
              <a:rPr lang="en-US" altLang="zh-CN" sz="1600" b="1" dirty="0" err="1"/>
              <a:t>clk</a:t>
            </a:r>
            <a:r>
              <a:rPr lang="en-US" altLang="zh-CN" sz="1600" b="1" dirty="0"/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sz="1600" b="1" dirty="0"/>
              <a:t>      input [2: 0] a, b;</a:t>
            </a:r>
          </a:p>
          <a:p>
            <a:pPr>
              <a:spcBef>
                <a:spcPct val="20000"/>
              </a:spcBef>
            </a:pPr>
            <a:r>
              <a:rPr lang="en-US" altLang="zh-CN" sz="1600" b="1" dirty="0"/>
              <a:t>      output [3: 0] out;</a:t>
            </a:r>
          </a:p>
          <a:p>
            <a:pPr>
              <a:spcBef>
                <a:spcPct val="20000"/>
              </a:spcBef>
            </a:pPr>
            <a:r>
              <a:rPr lang="en-US" altLang="zh-CN" sz="1600" b="1" dirty="0"/>
              <a:t>      </a:t>
            </a:r>
            <a:r>
              <a:rPr lang="en-US" altLang="zh-CN" sz="1600" b="1" dirty="0" err="1"/>
              <a:t>reg</a:t>
            </a:r>
            <a:r>
              <a:rPr lang="en-US" altLang="zh-CN" sz="1600" b="1" dirty="0"/>
              <a:t> [3: 0] out;</a:t>
            </a:r>
          </a:p>
          <a:p>
            <a:pPr>
              <a:spcBef>
                <a:spcPct val="20000"/>
              </a:spcBef>
            </a:pPr>
            <a:r>
              <a:rPr lang="en-US" altLang="zh-CN" sz="1600" b="1" dirty="0"/>
              <a:t>      </a:t>
            </a:r>
            <a:r>
              <a:rPr lang="en-US" altLang="zh-CN" sz="1600" b="1" dirty="0" err="1"/>
              <a:t>reg</a:t>
            </a:r>
            <a:r>
              <a:rPr lang="en-US" altLang="zh-CN" sz="1600" b="1" dirty="0"/>
              <a:t> [3: 0] sum;</a:t>
            </a:r>
          </a:p>
          <a:p>
            <a:pPr>
              <a:spcBef>
                <a:spcPct val="20000"/>
              </a:spcBef>
            </a:pPr>
            <a:r>
              <a:rPr lang="en-US" altLang="zh-CN" sz="1600" b="1" dirty="0"/>
              <a:t>   always </a:t>
            </a:r>
            <a:r>
              <a:rPr lang="en-US" altLang="zh-CN" sz="1600" b="1" dirty="0">
                <a:solidFill>
                  <a:srgbClr val="FF0000"/>
                </a:solidFill>
              </a:rPr>
              <a:t>@</a:t>
            </a:r>
            <a:r>
              <a:rPr lang="en-US" altLang="zh-CN" sz="1600" b="1" dirty="0"/>
              <a:t>( a </a:t>
            </a:r>
            <a:r>
              <a:rPr lang="en-US" altLang="zh-CN" sz="1600" b="1" dirty="0">
                <a:solidFill>
                  <a:srgbClr val="FF0000"/>
                </a:solidFill>
              </a:rPr>
              <a:t>or</a:t>
            </a:r>
            <a:r>
              <a:rPr lang="en-US" altLang="zh-CN" sz="1600" b="1" dirty="0"/>
              <a:t> b) // </a:t>
            </a:r>
            <a:r>
              <a:rPr lang="zh-CN" altLang="en-US" sz="1600" b="1" dirty="0"/>
              <a:t>若</a:t>
            </a:r>
            <a:r>
              <a:rPr lang="en-US" altLang="zh-CN" sz="1600" b="1" dirty="0"/>
              <a:t>a</a:t>
            </a:r>
            <a:r>
              <a:rPr lang="zh-CN" altLang="en-US" sz="1600" b="1" dirty="0"/>
              <a:t>或</a:t>
            </a:r>
            <a:r>
              <a:rPr lang="en-US" altLang="zh-CN" sz="1600" b="1" dirty="0"/>
              <a:t>b</a:t>
            </a:r>
            <a:r>
              <a:rPr lang="zh-CN" altLang="en-US" sz="1600" b="1" dirty="0"/>
              <a:t>发生任何变化，执行</a:t>
            </a:r>
          </a:p>
          <a:p>
            <a:pPr>
              <a:spcBef>
                <a:spcPct val="20000"/>
              </a:spcBef>
            </a:pPr>
            <a:r>
              <a:rPr lang="zh-CN" altLang="en-US" sz="1600" b="1" dirty="0"/>
              <a:t>     </a:t>
            </a:r>
            <a:r>
              <a:rPr lang="en-US" altLang="zh-CN" sz="1600" b="1" dirty="0"/>
              <a:t>      sum = a + b;</a:t>
            </a:r>
          </a:p>
          <a:p>
            <a:pPr>
              <a:spcBef>
                <a:spcPct val="20000"/>
              </a:spcBef>
            </a:pPr>
            <a:r>
              <a:rPr lang="en-US" altLang="zh-CN" sz="1600" b="1" dirty="0"/>
              <a:t>   always </a:t>
            </a:r>
            <a:r>
              <a:rPr lang="en-US" altLang="zh-CN" sz="1600" b="1" dirty="0">
                <a:solidFill>
                  <a:srgbClr val="FF0000"/>
                </a:solidFill>
              </a:rPr>
              <a:t>@</a:t>
            </a:r>
            <a:r>
              <a:rPr lang="en-US" altLang="zh-CN" sz="1600" b="1" dirty="0"/>
              <a:t>( </a:t>
            </a:r>
            <a:r>
              <a:rPr lang="en-US" altLang="zh-CN" sz="1600" b="1" dirty="0" err="1">
                <a:solidFill>
                  <a:srgbClr val="FF0000"/>
                </a:solidFill>
              </a:rPr>
              <a:t>negedge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clk</a:t>
            </a:r>
            <a:r>
              <a:rPr lang="en-US" altLang="zh-CN" sz="1600" b="1" dirty="0"/>
              <a:t>) // </a:t>
            </a:r>
            <a:r>
              <a:rPr lang="zh-CN" altLang="en-US" sz="1600" b="1" dirty="0"/>
              <a:t>在</a:t>
            </a:r>
            <a:r>
              <a:rPr lang="en-US" altLang="zh-CN" sz="1600" b="1" dirty="0" err="1"/>
              <a:t>clk</a:t>
            </a:r>
            <a:r>
              <a:rPr lang="zh-CN" altLang="en-US" sz="1600" b="1" dirty="0"/>
              <a:t>下降沿执行</a:t>
            </a:r>
          </a:p>
          <a:p>
            <a:pPr>
              <a:spcBef>
                <a:spcPct val="20000"/>
              </a:spcBef>
            </a:pPr>
            <a:r>
              <a:rPr lang="zh-CN" altLang="en-US" sz="1600" b="1" dirty="0"/>
              <a:t>           </a:t>
            </a:r>
            <a:r>
              <a:rPr lang="en-US" altLang="zh-CN" sz="1600" b="1" dirty="0"/>
              <a:t>out = sum;</a:t>
            </a:r>
          </a:p>
          <a:p>
            <a:pPr>
              <a:spcBef>
                <a:spcPct val="20000"/>
              </a:spcBef>
            </a:pPr>
            <a:r>
              <a:rPr lang="en-US" altLang="zh-CN" sz="1600" b="1" dirty="0" err="1"/>
              <a:t>endmodule</a:t>
            </a:r>
            <a:endParaRPr lang="en-US" altLang="zh-CN" sz="1600" b="1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lnSpc>
                <a:spcPct val="90000"/>
              </a:lnSpc>
            </a:pPr>
            <a:endParaRPr lang="en-US" altLang="zh-CN" sz="2400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always</a:t>
            </a:r>
            <a:r>
              <a:rPr lang="zh-CN" altLang="en-US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块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电平触发的always块通常用于描述组合逻辑和带锁存器的组合逻辑；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边沿触发的always块通常用于描述时序逻辑。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HDL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模块的结构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标识符和数据类型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运算符及表达式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赋值语句和块语句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条件语句和循环语句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模块的调用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模块的测试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条件语句和循环语句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都必须在过程块中使用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条件语句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循环语句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forever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 descr="蓝色砂纸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条件语句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即使用不到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分支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，语句中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分支也最好加上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，否则电路有可能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生成不稳定的电路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造成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结果的错误。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编译器认为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条件不满足时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，会引进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触发器保持原值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时序电路可利用上述特性来保持状态。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222885" y="4275455"/>
            <a:ext cx="4366895" cy="2430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000" b="1" i="1" dirty="0">
                <a:latin typeface="Courier-Bold" charset="0"/>
              </a:rPr>
              <a:t>always @ ( </a:t>
            </a:r>
            <a:r>
              <a:rPr lang="en-US" altLang="zh-CN" sz="2000" b="1" i="1" dirty="0" err="1">
                <a:latin typeface="Courier-Bold" charset="0"/>
              </a:rPr>
              <a:t>some_event</a:t>
            </a:r>
            <a:r>
              <a:rPr lang="en-US" altLang="zh-CN" sz="2000" b="1" i="1" dirty="0">
                <a:latin typeface="Courier-Bold" charset="0"/>
              </a:rPr>
              <a:t> )</a:t>
            </a:r>
          </a:p>
          <a:p>
            <a:pPr>
              <a:spcBef>
                <a:spcPct val="10000"/>
              </a:spcBef>
            </a:pPr>
            <a:r>
              <a:rPr lang="en-US" altLang="zh-CN" sz="2000" b="1" i="1" dirty="0">
                <a:latin typeface="Courier-Bold" charset="0"/>
              </a:rPr>
              <a:t>    begin</a:t>
            </a:r>
          </a:p>
          <a:p>
            <a:pPr>
              <a:spcBef>
                <a:spcPct val="1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Courier-Bold" charset="0"/>
              </a:rPr>
              <a:t>        </a:t>
            </a:r>
            <a:r>
              <a:rPr lang="en-US" altLang="zh-CN" sz="2000" b="1" dirty="0">
                <a:latin typeface="Courier-Bold" charset="0"/>
              </a:rPr>
              <a:t>if (a&gt;b)       out1=int1;</a:t>
            </a:r>
          </a:p>
          <a:p>
            <a:pPr>
              <a:spcBef>
                <a:spcPct val="10000"/>
              </a:spcBef>
            </a:pPr>
            <a:r>
              <a:rPr lang="en-US" altLang="zh-CN" sz="2000" b="1" dirty="0">
                <a:latin typeface="Courier-Bold" charset="0"/>
              </a:rPr>
              <a:t>        else </a:t>
            </a:r>
          </a:p>
          <a:p>
            <a:pPr>
              <a:spcBef>
                <a:spcPct val="10000"/>
              </a:spcBef>
            </a:pPr>
            <a:r>
              <a:rPr lang="en-US" altLang="zh-CN" sz="2000" b="1" dirty="0">
                <a:latin typeface="Courier-Bold" charset="0"/>
              </a:rPr>
              <a:t>            if(a==b)   out1=int2;</a:t>
            </a:r>
          </a:p>
          <a:p>
            <a:pPr>
              <a:spcBef>
                <a:spcPct val="10000"/>
              </a:spcBef>
            </a:pPr>
            <a:r>
              <a:rPr lang="en-US" altLang="zh-CN" sz="2000" b="1" dirty="0">
                <a:latin typeface="Courier-Bold" charset="0"/>
              </a:rPr>
              <a:t>            else       out1=int3;     </a:t>
            </a:r>
          </a:p>
          <a:p>
            <a:pPr>
              <a:spcBef>
                <a:spcPct val="10000"/>
              </a:spcBef>
            </a:pPr>
            <a:r>
              <a:rPr lang="en-US" altLang="zh-CN" sz="2000" b="1" i="1" dirty="0">
                <a:latin typeface="Courier-Bold" charset="0"/>
              </a:rPr>
              <a:t>    end</a:t>
            </a:r>
          </a:p>
        </p:txBody>
      </p:sp>
      <p:sp>
        <p:nvSpPr>
          <p:cNvPr id="254983" name="Text Box 7"/>
          <p:cNvSpPr txBox="1">
            <a:spLocks noChangeArrowheads="1"/>
          </p:cNvSpPr>
          <p:nvPr/>
        </p:nvSpPr>
        <p:spPr bwMode="auto">
          <a:xfrm>
            <a:off x="4943872" y="3808095"/>
            <a:ext cx="7334200" cy="236410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/>
              <a:t>if(</a:t>
            </a:r>
            <a:r>
              <a:rPr lang="zh-CN" altLang="en-US" sz="2400" b="1" dirty="0"/>
              <a:t>表达式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       语句              例：</a:t>
            </a:r>
            <a:r>
              <a:rPr lang="en-US" altLang="zh-CN" sz="2400" b="1" dirty="0"/>
              <a:t>if(a&gt;b)      out1=int1;</a:t>
            </a:r>
            <a:endParaRPr lang="zh-CN" altLang="en-US" sz="2400" b="1" dirty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1100" b="1" dirty="0"/>
          </a:p>
          <a:p>
            <a:pPr marL="342900" indent="-34290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/>
              <a:t>If(</a:t>
            </a:r>
            <a:r>
              <a:rPr lang="zh-CN" altLang="en-US" sz="2400" b="1" dirty="0"/>
              <a:t>表达式</a:t>
            </a:r>
            <a:r>
              <a:rPr lang="en-US" altLang="zh-CN" sz="2400" b="1" dirty="0"/>
              <a:t>)                              </a:t>
            </a:r>
            <a:r>
              <a:rPr lang="zh-CN" altLang="en-US" sz="2400" b="1" dirty="0"/>
              <a:t>例：</a:t>
            </a:r>
            <a:r>
              <a:rPr lang="en-US" altLang="zh-CN" sz="2400" b="1" dirty="0"/>
              <a:t>if(a&gt;b)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2400" b="1" dirty="0"/>
              <a:t>	</a:t>
            </a:r>
            <a:r>
              <a:rPr lang="zh-CN" altLang="en-US" sz="2400" b="1" dirty="0"/>
              <a:t>语句</a:t>
            </a:r>
            <a:r>
              <a:rPr lang="en-US" altLang="zh-CN" sz="2400" b="1" dirty="0"/>
              <a:t>1                                                out1=int1;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2400" b="1" dirty="0"/>
              <a:t>     else                                                   </a:t>
            </a:r>
            <a:r>
              <a:rPr lang="en-US" altLang="zh-CN" sz="2400" b="1" dirty="0" err="1"/>
              <a:t>else</a:t>
            </a:r>
            <a:endParaRPr lang="en-US" altLang="zh-CN" sz="2400" b="1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2400" b="1" dirty="0"/>
              <a:t>	</a:t>
            </a:r>
            <a:r>
              <a:rPr lang="zh-CN" altLang="en-US" sz="2400" b="1" dirty="0"/>
              <a:t>语句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                                                </a:t>
            </a:r>
            <a:r>
              <a:rPr lang="en-US" altLang="zh-CN" sz="2400" b="1" dirty="0"/>
              <a:t>out1=int2;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2C937AA-D504-4AFF-87AB-8B4750AC8DC1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Rectangle 2" descr="蓝色砂纸"/>
          <p:cNvSpPr txBox="1">
            <a:spLocks noChangeArrowheads="1"/>
          </p:cNvSpPr>
          <p:nvPr/>
        </p:nvSpPr>
        <p:spPr>
          <a:xfrm>
            <a:off x="685800" y="322580"/>
            <a:ext cx="10882808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条件语句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-if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81200" y="1828800"/>
            <a:ext cx="8229600" cy="440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3333FF"/>
                </a:solidFill>
                <a:latin typeface="Calibri"/>
                <a:ea typeface="宋体" panose="02010600030101010101" pitchFamily="2" charset="-122"/>
              </a:rPr>
              <a:t>module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</a:t>
            </a:r>
            <a:r>
              <a:rPr lang="en-US" altLang="zh-CN" sz="2000" i="1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buried_ff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(</a:t>
            </a:r>
            <a:r>
              <a:rPr lang="en-US" altLang="zh-CN" sz="2000" i="1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c,b,a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)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3333FF"/>
                </a:solidFill>
                <a:latin typeface="Calibri"/>
                <a:ea typeface="宋体" panose="02010600030101010101" pitchFamily="2" charset="-122"/>
              </a:rPr>
              <a:t>input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</a:t>
            </a:r>
            <a:r>
              <a:rPr lang="en-US" altLang="zh-CN" sz="2000" i="1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a,b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3333FF"/>
                </a:solidFill>
                <a:latin typeface="Calibri"/>
                <a:ea typeface="宋体" panose="02010600030101010101" pitchFamily="2" charset="-122"/>
              </a:rPr>
              <a:t>output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</a:t>
            </a:r>
            <a:r>
              <a:rPr lang="en-US" altLang="zh-CN" sz="2000" i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err="1">
                <a:solidFill>
                  <a:srgbClr val="3333FF"/>
                </a:solidFill>
                <a:latin typeface="Calibri"/>
                <a:ea typeface="宋体" panose="02010600030101010101" pitchFamily="2" charset="-122"/>
              </a:rPr>
              <a:t>reg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c;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3333FF"/>
                </a:solidFill>
                <a:latin typeface="Calibri"/>
                <a:ea typeface="宋体" panose="02010600030101010101" pitchFamily="2" charset="-122"/>
              </a:rPr>
              <a:t>always @(a or b)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  </a:t>
            </a:r>
            <a:r>
              <a:rPr lang="en-US" altLang="zh-CN" sz="2000" dirty="0">
                <a:solidFill>
                  <a:srgbClr val="3333FF"/>
                </a:solidFill>
                <a:latin typeface="Calibri"/>
                <a:ea typeface="宋体" panose="02010600030101010101" pitchFamily="2" charset="-122"/>
              </a:rPr>
              <a:t>begin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     </a:t>
            </a:r>
            <a:r>
              <a:rPr lang="en-US" altLang="zh-CN" sz="2000" i="1" dirty="0">
                <a:solidFill>
                  <a:srgbClr val="3333FF"/>
                </a:solidFill>
                <a:latin typeface="Calibri"/>
                <a:ea typeface="宋体" panose="02010600030101010101" pitchFamily="2" charset="-122"/>
              </a:rPr>
              <a:t>if</a:t>
            </a:r>
            <a:r>
              <a:rPr lang="en-US" altLang="zh-CN" sz="2000" i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((b=1)&amp;&amp;(a==1))   c=1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  </a:t>
            </a:r>
            <a:r>
              <a:rPr lang="en-US" altLang="zh-CN" sz="2000" dirty="0">
                <a:solidFill>
                  <a:srgbClr val="3333FF"/>
                </a:solidFill>
                <a:latin typeface="Calibri"/>
                <a:ea typeface="宋体" panose="02010600030101010101" pitchFamily="2" charset="-122"/>
              </a:rPr>
              <a:t>end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err="1">
                <a:solidFill>
                  <a:srgbClr val="3333FF"/>
                </a:solidFill>
                <a:latin typeface="Calibri"/>
                <a:ea typeface="宋体" panose="02010600030101010101" pitchFamily="2" charset="-122"/>
              </a:rPr>
              <a:t>endmodule</a:t>
            </a:r>
            <a:endParaRPr lang="en-US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027106" y="3199552"/>
            <a:ext cx="2872317" cy="960898"/>
            <a:chOff x="7027106" y="3199552"/>
            <a:chExt cx="2872317" cy="960898"/>
          </a:xfrm>
        </p:grpSpPr>
        <p:sp>
          <p:nvSpPr>
            <p:cNvPr id="7" name="矩形 6"/>
            <p:cNvSpPr/>
            <p:nvPr/>
          </p:nvSpPr>
          <p:spPr>
            <a:xfrm>
              <a:off x="7536160" y="3284984"/>
              <a:ext cx="72008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7104112" y="3501008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104112" y="3933056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7680176" y="350100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&amp;</a:t>
              </a:r>
              <a:endPara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867967" y="3296354"/>
              <a:ext cx="72008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8873480" y="3429000"/>
                  <a:ext cx="4628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3480" y="3429000"/>
                  <a:ext cx="46288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连接符 13"/>
            <p:cNvCxnSpPr/>
            <p:nvPr/>
          </p:nvCxnSpPr>
          <p:spPr>
            <a:xfrm>
              <a:off x="8256240" y="3501008"/>
              <a:ext cx="6117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12" idx="3"/>
            </p:cNvCxnSpPr>
            <p:nvPr/>
          </p:nvCxnSpPr>
          <p:spPr>
            <a:xfrm flipH="1">
              <a:off x="8579936" y="3728402"/>
              <a:ext cx="1008111" cy="204654"/>
            </a:xfrm>
            <a:prstGeom prst="bentConnector5">
              <a:avLst>
                <a:gd name="adj1" fmla="val -22676"/>
                <a:gd name="adj2" fmla="val 478578"/>
                <a:gd name="adj3" fmla="val 9944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579935" y="3933056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7032104" y="319955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</a:t>
              </a:r>
              <a:endPara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027106" y="362970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b</a:t>
              </a:r>
              <a:endPara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611391" y="33865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</a:t>
              </a:r>
              <a:endPara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26" name="云形标注 25"/>
          <p:cNvSpPr/>
          <p:nvPr/>
        </p:nvSpPr>
        <p:spPr>
          <a:xfrm>
            <a:off x="8904312" y="2056716"/>
            <a:ext cx="1455576" cy="1008112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隐含触发器</a:t>
            </a:r>
          </a:p>
        </p:txBody>
      </p:sp>
      <p:sp>
        <p:nvSpPr>
          <p:cNvPr id="27" name="云形标注 26"/>
          <p:cNvSpPr/>
          <p:nvPr/>
        </p:nvSpPr>
        <p:spPr>
          <a:xfrm>
            <a:off x="5015880" y="5013176"/>
            <a:ext cx="3024336" cy="1008112"/>
          </a:xfrm>
          <a:prstGeom prst="cloudCallout">
            <a:avLst>
              <a:gd name="adj1" fmla="val -84518"/>
              <a:gd name="adj2" fmla="val -402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如何改正错误？</a:t>
            </a:r>
          </a:p>
        </p:txBody>
      </p:sp>
    </p:spTree>
    <p:extLst>
      <p:ext uri="{BB962C8B-B14F-4D97-AF65-F5344CB8AC3E}">
        <p14:creationId xmlns:p14="http://schemas.microsoft.com/office/powerpoint/2010/main" val="110858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条件语句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（条件表达式）</a:t>
            </a:r>
          </a:p>
          <a:p>
            <a:pPr marL="0" indent="0"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：语句块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：语句块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</a:t>
            </a:r>
          </a:p>
          <a:p>
            <a:pPr marL="0" indent="0"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语句块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n;</a:t>
            </a:r>
          </a:p>
          <a:p>
            <a:pPr marL="0" indent="0"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endcase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68008" y="1556792"/>
            <a:ext cx="4572000" cy="26758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2400" b="1" dirty="0"/>
              <a:t>例：</a:t>
            </a:r>
            <a:r>
              <a:rPr lang="en-US" altLang="zh-CN" sz="2400" b="1" dirty="0" err="1"/>
              <a:t>reg</a:t>
            </a:r>
            <a:r>
              <a:rPr lang="en-US" altLang="zh-CN" sz="2400" b="1" dirty="0"/>
              <a:t> [2:0] </a:t>
            </a:r>
            <a:r>
              <a:rPr lang="en-US" altLang="zh-CN" sz="2400" b="1" dirty="0" err="1"/>
              <a:t>cnt</a:t>
            </a:r>
            <a:r>
              <a:rPr lang="en-US" altLang="zh-CN" sz="2400" b="1" dirty="0"/>
              <a:t>;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2400" b="1" dirty="0"/>
              <a:t>         case(</a:t>
            </a:r>
            <a:r>
              <a:rPr lang="en-US" altLang="zh-CN" sz="2400" b="1" dirty="0" err="1"/>
              <a:t>cnt</a:t>
            </a:r>
            <a:r>
              <a:rPr lang="en-US" altLang="zh-CN" sz="2400" b="1" dirty="0"/>
              <a:t>)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2400" b="1" dirty="0"/>
              <a:t>                  3'b000:q=q+1;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2400" b="1" dirty="0"/>
              <a:t>                  3'b001:q=q+2;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2400" b="1" dirty="0"/>
              <a:t>                  </a:t>
            </a:r>
            <a:r>
              <a:rPr lang="en-US" altLang="zh-CN" sz="2400" b="1" dirty="0" err="1"/>
              <a:t>default:q</a:t>
            </a:r>
            <a:r>
              <a:rPr lang="en-US" altLang="zh-CN" sz="2400" b="1" dirty="0"/>
              <a:t>=q;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2400" b="1" dirty="0"/>
              <a:t>         </a:t>
            </a:r>
            <a:r>
              <a:rPr lang="en-US" altLang="zh-CN" sz="2400" b="1" dirty="0" err="1"/>
              <a:t>endcase</a:t>
            </a:r>
            <a:endParaRPr lang="en-US" altLang="zh-CN" sz="2400" b="1" dirty="0"/>
          </a:p>
        </p:txBody>
      </p:sp>
      <p:sp>
        <p:nvSpPr>
          <p:cNvPr id="6" name="矩形 5"/>
          <p:cNvSpPr/>
          <p:nvPr/>
        </p:nvSpPr>
        <p:spPr>
          <a:xfrm>
            <a:off x="763100" y="4422980"/>
            <a:ext cx="10801200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case</a:t>
            </a:r>
            <a:r>
              <a:rPr lang="zh-CN" altLang="en-US" sz="2400" dirty="0"/>
              <a:t>语句的所有表达式值的</a:t>
            </a:r>
            <a:r>
              <a:rPr lang="zh-CN" altLang="en-US" sz="2400" b="1" dirty="0">
                <a:solidFill>
                  <a:srgbClr val="FF3300"/>
                </a:solidFill>
              </a:rPr>
              <a:t>位宽必须相等</a:t>
            </a:r>
            <a:endParaRPr lang="en-US" altLang="zh-CN" sz="2400" b="1" dirty="0">
              <a:solidFill>
                <a:srgbClr val="FF3300"/>
              </a:solidFill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语句中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default一般不要缺省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。在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”always”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块内，如果给定条件下变量没有赋值，这个变量将保持原值（生成一个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锁存器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）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分支表达式中可以存在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不定值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和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高阻值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z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400" dirty="0"/>
              <a:t>如</a:t>
            </a:r>
            <a:r>
              <a:rPr lang="en-US" altLang="zh-CN" sz="2400" dirty="0"/>
              <a:t>2</a:t>
            </a:r>
            <a:r>
              <a:rPr lang="en-US" altLang="zh-CN" sz="2400" b="1" dirty="0"/>
              <a:t>‘b0x</a:t>
            </a:r>
            <a:r>
              <a:rPr lang="zh-CN" altLang="en-US" sz="2400" b="1" dirty="0"/>
              <a:t>，或</a:t>
            </a:r>
            <a:r>
              <a:rPr lang="en-US" altLang="zh-CN" sz="2400" b="1" dirty="0"/>
              <a:t>2’b0z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Verilog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实现三态输出</a:t>
            </a:r>
            <a:endParaRPr lang="zh-CN" altLang="en-US" dirty="0"/>
          </a:p>
        </p:txBody>
      </p:sp>
      <p:sp>
        <p:nvSpPr>
          <p:cNvPr id="109571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+mn-ea"/>
              </a:rPr>
              <a:t>Verilog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为高阻态内设了位数据值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”z”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，所以它很容易指定三态输出</a:t>
            </a:r>
            <a:endParaRPr lang="zh-CN" altLang="en-US" dirty="0"/>
          </a:p>
        </p:txBody>
      </p:sp>
      <p:sp>
        <p:nvSpPr>
          <p:cNvPr id="109572" name="灯片编号占位符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zh-CN" sz="1400" dirty="0">
                <a:solidFill>
                  <a:srgbClr val="E7E6E6"/>
                </a:solidFill>
                <a:latin typeface="Times New Roman" panose="02020603050405020304" pitchFamily="18" charset="0"/>
              </a:rPr>
              <a:pPr algn="r"/>
              <a:t>3</a:t>
            </a:fld>
            <a:endParaRPr lang="zh-CN" altLang="zh-CN" sz="1400" dirty="0">
              <a:solidFill>
                <a:srgbClr val="E7E6E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574" name="文本框 2"/>
          <p:cNvSpPr txBox="1"/>
          <p:nvPr/>
        </p:nvSpPr>
        <p:spPr>
          <a:xfrm>
            <a:off x="838200" y="4941888"/>
            <a:ext cx="5186363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与</a:t>
            </a: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74*541</a:t>
            </a:r>
            <a:r>
              <a:rPr lang="zh-CN" altLang="en-US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类似的</a:t>
            </a: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位三态驱动器的</a:t>
            </a: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Verilog</a:t>
            </a:r>
            <a:r>
              <a:rPr lang="zh-CN" altLang="en-US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模块，只是把三态端口用作输出</a:t>
            </a:r>
          </a:p>
        </p:txBody>
      </p:sp>
      <p:sp>
        <p:nvSpPr>
          <p:cNvPr id="109576" name="矩形 7"/>
          <p:cNvSpPr/>
          <p:nvPr/>
        </p:nvSpPr>
        <p:spPr>
          <a:xfrm>
            <a:off x="1055688" y="2492375"/>
            <a:ext cx="4824412" cy="22479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module Vr74x541(G1_L, G2_L, A, Y);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input G1_L, G2_L;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input [1:8] A;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output [1:8] Y;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zh-CN" sz="20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assign Y = (~G1_L &amp; ~G2_L) ? A : 8'bz;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endmodule</a:t>
            </a:r>
            <a:endParaRPr lang="zh-CN" altLang="en-US" sz="20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9577" name="矩形 7"/>
          <p:cNvSpPr/>
          <p:nvPr/>
        </p:nvSpPr>
        <p:spPr>
          <a:xfrm>
            <a:off x="6097588" y="2420938"/>
            <a:ext cx="5110162" cy="2246312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module Vr74x245(G_L, DIR, A, B);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input G_L, DIR;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inout [1:8] A, B;	//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输出端口可作输入</a:t>
            </a:r>
            <a:endParaRPr lang="es-ES" altLang="zh-CN" sz="20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zh-CN" sz="20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assign A = (~G_L &amp; ~DIR) ? B : 8'bz;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assign B = (~G_L &amp;  DIR) ? A : 8'bz;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endmodule</a:t>
            </a:r>
            <a:endParaRPr lang="zh-CN" altLang="en-US" sz="20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9578" name="文本框 2"/>
          <p:cNvSpPr txBox="1"/>
          <p:nvPr/>
        </p:nvSpPr>
        <p:spPr>
          <a:xfrm>
            <a:off x="6376988" y="4941888"/>
            <a:ext cx="4830762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与</a:t>
            </a: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74*245</a:t>
            </a:r>
            <a:r>
              <a:rPr lang="zh-CN" altLang="en-US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类似的</a:t>
            </a: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位三态驱动器的</a:t>
            </a: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Verilog</a:t>
            </a:r>
            <a:r>
              <a:rPr lang="zh-CN" altLang="en-US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模块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97" y="1844824"/>
            <a:ext cx="5859666" cy="391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1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条件语句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生成的电路是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串行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的，是有优先级的编码逻辑；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生成的电路是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并行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的，各种判定情况的优先级相同。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生成的电路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延时较大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，占用硬件资源少；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生成的电路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延时较短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，占用硬件资源多。</a:t>
            </a:r>
          </a:p>
          <a:p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的循环语句是依靠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电路的重复生成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实现的。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种循环语句：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循环：执行给定的循环次数；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循环：执行语句直到某个条件不满足；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循环：连续执行语句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forever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循环：连续执行某条语句，多余于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块中，以生成周期性波形。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可综合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的，但循环的次数需要在编译之前就确定，动态改变循环次数的语句则是不可综合的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语句在有些工具中可综合，有些不可综合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forever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语句是不可综合的，常用于产生各类仿真激励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Verilog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实现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2-4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译码器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——1</a:t>
            </a:r>
          </a:p>
        </p:txBody>
      </p:sp>
      <p:sp>
        <p:nvSpPr>
          <p:cNvPr id="38916" name="文本框 6"/>
          <p:cNvSpPr txBox="1"/>
          <p:nvPr/>
        </p:nvSpPr>
        <p:spPr>
          <a:xfrm>
            <a:off x="434975" y="1219200"/>
            <a:ext cx="612838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Verilog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设计译码器方法有很多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最原始的方法是编写等效于译码器逻辑电路的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结构性程序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38917" name="文本框 8"/>
          <p:cNvSpPr txBox="1"/>
          <p:nvPr/>
        </p:nvSpPr>
        <p:spPr>
          <a:xfrm>
            <a:off x="434975" y="6199188"/>
            <a:ext cx="60483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缺点：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不易于理解和维护</a:t>
            </a:r>
          </a:p>
        </p:txBody>
      </p:sp>
      <p:sp>
        <p:nvSpPr>
          <p:cNvPr id="38919" name="文本框 10"/>
          <p:cNvSpPr txBox="1"/>
          <p:nvPr/>
        </p:nvSpPr>
        <p:spPr>
          <a:xfrm>
            <a:off x="625158" y="2508250"/>
            <a:ext cx="5848350" cy="3786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module Vr2to4dec_s(A0, A1, EN, Y0, Y1, Y2, Y3);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input A0, A1, EN;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output Y0, Y1, Y2, Y3;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wire NOTA0, NOTA1;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zh-CN" sz="20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not U1 (NOTA0, A0);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not U2 (NOTA1, A1);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and U3 (Y0, NOTA0, NOTA1, EN);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and U4 (Y1,    A0, NOTA1, EN);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and U5 (Y2, NOTA0,    A1, EN);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and U6 (Y3,    A0,    A1, EN);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endmodule</a:t>
            </a:r>
            <a:endParaRPr lang="zh-CN" altLang="en-US" sz="20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Picture 3" descr="The circuit has input ports Ay 0, Ay 1, and E N, and output ports Y 0 to Y 3. In addition, the circuit has inverters U 1 and U 2 on the input side and AND gates U 3, U 4, U 5, and U 6 on the output side, with internal wires connecting the inverters to the gates. The signals flow as follows through the circuit. Inverter U 1 receives Ay 0 and sends NOT Ay 0. Inverter U 2 receives Ay 1 and sends NOT Ay 1. The following list provides the inputs and outputs for each AND gate. Gate U 3. Input, NOT Ay 0, NOT Ay 1, E N. Output, Y 0. Gate U 4. Inputs, Ay 0, NOT Ay 1, E N. Output, Y 1. Gate U 5. Inputs, NOT Ay 0, Ay 1, E N. Output, Y 2. Gate U 6. Inputs, Ay 0, Ay 1, E N. Output, Y 3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175" y="1368425"/>
            <a:ext cx="3113405" cy="233045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9D8C69E-12AB-49DB-996A-4E47F9869E94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3" name="Picture 3" descr="The section header for E N, Ay 1, Ay 0 is Inputs and the section header for Y 3, Y 2, Y 1, Y 0 is Outputs. A table has 5 rows and 7 columns. The columns have the following headings from left to right. E N, Ay 1, Ay 0, Y 3, Y 2, Y 1, Y 0. The row entries are As follows. Row 1. E N, 0. Ay 1, X. Ay 0, X. Y 3, 0. Y 2, 0. Y 1, 0. Y 0, 0. Row 2. E N, 1. Ay 1, 0. Ay 0, 0. Y 3, 0. Y 2, 0. Y 1, 0. Y 0, 1. Row 3. E N, 1. Ay 1, 0. Ay 0, 1. Y 3, 0. Y 2, 0. Y 1, 1. Y 0, 0. Row 4. E N, 1. Ay 1, 1. Ay 0, 0. Y 3, 0. Y 2, 1. Y 1, 0. Y 0, 0. Row 5. E N, 1. Ay 1, 1. Ay 0, 1. Y 3, 1. Y 2, 0. Y 1, 0. Y 0, 0. 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60" y="3796482"/>
            <a:ext cx="4966160" cy="281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4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Verilog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实现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2-4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译码器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——2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838200" y="1310640"/>
            <a:ext cx="6447790" cy="4866640"/>
          </a:xfrm>
          <a:noFill/>
          <a:ln>
            <a:noFill/>
          </a:ln>
        </p:spPr>
        <p:txBody>
          <a:bodyPr/>
          <a:lstStyle/>
          <a:p>
            <a:r>
              <a:rPr lang="zh-CN" altLang="en-US" sz="3100" dirty="0">
                <a:latin typeface="Arial" panose="020B0604020202020204" pitchFamily="34" charset="0"/>
                <a:sym typeface="+mn-ea"/>
              </a:rPr>
              <a:t>使用</a:t>
            </a:r>
            <a:r>
              <a:rPr lang="en-US" altLang="zh-CN" sz="3100" dirty="0">
                <a:latin typeface="Arial" panose="020B0604020202020204" pitchFamily="34" charset="0"/>
                <a:sym typeface="+mn-ea"/>
              </a:rPr>
              <a:t>Verilog</a:t>
            </a:r>
            <a:r>
              <a:rPr lang="zh-CN" altLang="en-US" sz="3100" dirty="0">
                <a:latin typeface="Arial" panose="020B0604020202020204" pitchFamily="34" charset="0"/>
                <a:sym typeface="+mn-ea"/>
              </a:rPr>
              <a:t>的</a:t>
            </a:r>
            <a:r>
              <a:rPr lang="zh-CN" altLang="en-US" sz="31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行为化描述</a:t>
            </a:r>
            <a:r>
              <a:rPr lang="zh-CN" altLang="en-US" sz="3100" dirty="0">
                <a:latin typeface="Arial" panose="020B0604020202020204" pitchFamily="34" charset="0"/>
                <a:sym typeface="+mn-ea"/>
              </a:rPr>
              <a:t>。</a:t>
            </a:r>
          </a:p>
          <a:p>
            <a:r>
              <a:rPr lang="zh-CN" altLang="en-US" sz="3100" dirty="0">
                <a:cs typeface="Arial" panose="020B0604020202020204" pitchFamily="34" charset="0"/>
                <a:sym typeface="+mn-ea"/>
              </a:rPr>
              <a:t>采用了一个</a:t>
            </a:r>
            <a:r>
              <a:rPr lang="en-US" altLang="zh-CN" sz="31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always</a:t>
            </a:r>
            <a:r>
              <a:rPr lang="zh-CN" altLang="en-US" sz="3100" dirty="0">
                <a:cs typeface="Arial" panose="020B0604020202020204" pitchFamily="34" charset="0"/>
                <a:sym typeface="+mn-ea"/>
              </a:rPr>
              <a:t>语句，其</a:t>
            </a:r>
            <a:r>
              <a:rPr lang="zh-CN" altLang="en-US" sz="3100" dirty="0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敏感信号列表</a:t>
            </a:r>
            <a:r>
              <a:rPr lang="zh-CN" altLang="en-US" sz="3100" dirty="0">
                <a:cs typeface="Arial" panose="020B0604020202020204" pitchFamily="34" charset="0"/>
                <a:sym typeface="+mn-ea"/>
              </a:rPr>
              <a:t>包括译码器所有输入。</a:t>
            </a:r>
          </a:p>
          <a:p>
            <a:r>
              <a:rPr lang="zh-CN" altLang="en-US" sz="3100" dirty="0">
                <a:cs typeface="Arial" panose="020B0604020202020204" pitchFamily="34" charset="0"/>
                <a:sym typeface="+mn-ea"/>
              </a:rPr>
              <a:t>将输出变量声明为</a:t>
            </a:r>
            <a:r>
              <a:rPr lang="en-US" altLang="zh-CN" sz="3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reg</a:t>
            </a:r>
            <a:r>
              <a:rPr lang="zh-CN" altLang="en-US" sz="3100" dirty="0">
                <a:cs typeface="Arial" panose="020B0604020202020204" pitchFamily="34" charset="0"/>
                <a:sym typeface="+mn-ea"/>
              </a:rPr>
              <a:t>类型，故而可以在过程块中对输出变量赋值。</a:t>
            </a:r>
          </a:p>
          <a:p>
            <a:r>
              <a:rPr lang="zh-CN" altLang="en-US" sz="3100" dirty="0">
                <a:cs typeface="Arial" panose="020B0604020202020204" pitchFamily="34" charset="0"/>
                <a:sym typeface="+mn-ea"/>
              </a:rPr>
              <a:t>用一个</a:t>
            </a:r>
            <a:r>
              <a:rPr lang="en-US" altLang="zh-CN" sz="31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if</a:t>
            </a:r>
            <a:r>
              <a:rPr lang="zh-CN" altLang="en-US" sz="3100" dirty="0">
                <a:cs typeface="Arial" panose="020B0604020202020204" pitchFamily="34" charset="0"/>
                <a:sym typeface="+mn-ea"/>
              </a:rPr>
              <a:t>语句来测试使能输入。</a:t>
            </a:r>
          </a:p>
          <a:p>
            <a:pPr lvl="1"/>
            <a:r>
              <a:rPr lang="zh-CN" altLang="en-US" sz="2710" dirty="0">
                <a:cs typeface="Arial" panose="020B0604020202020204" pitchFamily="34" charset="0"/>
                <a:sym typeface="+mn-ea"/>
              </a:rPr>
              <a:t>如果</a:t>
            </a:r>
            <a:r>
              <a:rPr lang="en-US" altLang="zh-CN" sz="271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EN</a:t>
            </a:r>
            <a:r>
              <a:rPr lang="zh-CN" altLang="en-US" sz="2710" dirty="0">
                <a:cs typeface="Arial" panose="020B0604020202020204" pitchFamily="34" charset="0"/>
                <a:sym typeface="+mn-ea"/>
              </a:rPr>
              <a:t>为</a:t>
            </a:r>
            <a:r>
              <a:rPr lang="en-US" altLang="zh-CN" sz="271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</a:t>
            </a:r>
            <a:r>
              <a:rPr lang="zh-CN" altLang="en-US" sz="2710" dirty="0">
                <a:cs typeface="Arial" panose="020B0604020202020204" pitchFamily="34" charset="0"/>
                <a:sym typeface="+mn-ea"/>
              </a:rPr>
              <a:t>，所有输出都设置为</a:t>
            </a:r>
            <a:r>
              <a:rPr lang="en-US" altLang="zh-CN" sz="271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</a:t>
            </a:r>
            <a:r>
              <a:rPr lang="zh-CN" altLang="en-US" sz="271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；</a:t>
            </a:r>
          </a:p>
          <a:p>
            <a:pPr lvl="1"/>
            <a:r>
              <a:rPr lang="zh-CN" altLang="en-US" sz="2710" dirty="0">
                <a:cs typeface="Arial" panose="020B0604020202020204" pitchFamily="34" charset="0"/>
                <a:sym typeface="+mn-ea"/>
              </a:rPr>
              <a:t>当</a:t>
            </a:r>
            <a:r>
              <a:rPr lang="en-US" altLang="zh-CN" sz="271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EN</a:t>
            </a:r>
            <a:r>
              <a:rPr lang="zh-CN" altLang="en-US" sz="2710" dirty="0">
                <a:cs typeface="Arial" panose="020B0604020202020204" pitchFamily="34" charset="0"/>
                <a:sym typeface="+mn-ea"/>
              </a:rPr>
              <a:t>有效时，译码器的功能。</a:t>
            </a:r>
            <a:endParaRPr lang="zh-CN" altLang="en-US" sz="271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sz="3100" dirty="0"/>
          </a:p>
        </p:txBody>
      </p:sp>
      <p:sp>
        <p:nvSpPr>
          <p:cNvPr id="39940" name="灯片编号占位符 1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zh-CN" sz="1400" dirty="0">
                <a:solidFill>
                  <a:srgbClr val="E7E6E6"/>
                </a:solidFill>
                <a:latin typeface="Times New Roman" panose="02020603050405020304" pitchFamily="18" charset="0"/>
              </a:rPr>
              <a:pPr algn="r"/>
              <a:t>33</a:t>
            </a:fld>
            <a:endParaRPr lang="zh-CN" altLang="zh-CN" sz="1400" dirty="0">
              <a:solidFill>
                <a:srgbClr val="E7E6E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3" name="矩形 6"/>
          <p:cNvSpPr/>
          <p:nvPr/>
        </p:nvSpPr>
        <p:spPr>
          <a:xfrm>
            <a:off x="7224395" y="1465580"/>
            <a:ext cx="4634230" cy="5015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module Vr2to4dec_b1(A0, A1, EN, Y0, Y1, Y2, Y3);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input A0, A1, EN;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output </a:t>
            </a:r>
            <a:r>
              <a:rPr lang="es-ES" altLang="zh-CN" sz="2000" dirty="0">
                <a:solidFill>
                  <a:prstClr val="black"/>
                </a:solidFill>
                <a:highlight>
                  <a:srgbClr val="FFFF00"/>
                </a:highlight>
                <a:latin typeface="Arial" panose="020B0604020202020204" pitchFamily="34" charset="0"/>
                <a:ea typeface="宋体" panose="02010600030101010101" pitchFamily="2" charset="-122"/>
              </a:rPr>
              <a:t>reg</a:t>
            </a: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Y0, Y1, Y2, Y3;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zh-CN" sz="20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always @ (A0, A1, EN)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if (EN==0) {Y3,Y2,Y1,Y0} = 4'b0000;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else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case ({A1,A0})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2'b00: {Y3,Y2,Y1,Y0} = 4'b0001;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2'b01: {Y3,Y2,Y1,Y0} = 4'b0010;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2'b10: {Y3,Y2,Y1,Y0} = 4'b0100;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2'b11: {Y3,Y2,Y1,Y0} = 4'b1000;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default: {Y3,Y2,Y1,Y0} = 4'b0000;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endcase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endmodule</a:t>
            </a:r>
            <a:endParaRPr lang="zh-CN" altLang="en-US" sz="20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4891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Verilog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实现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2-4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译码器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——3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zh-CN" altLang="en-US" sz="2800" dirty="0">
                <a:latin typeface="Arial" panose="020B0604020202020204" pitchFamily="34" charset="0"/>
                <a:sym typeface="+mn-ea"/>
              </a:rPr>
              <a:t>使用</a:t>
            </a:r>
            <a:r>
              <a:rPr lang="en-US" altLang="zh-CN" sz="2800" dirty="0">
                <a:latin typeface="Arial" panose="020B0604020202020204" pitchFamily="34" charset="0"/>
                <a:sym typeface="+mn-ea"/>
              </a:rPr>
              <a:t>2-4</a:t>
            </a:r>
            <a:r>
              <a:rPr lang="zh-CN" altLang="en-US" sz="2800" dirty="0">
                <a:latin typeface="Arial" panose="020B0604020202020204" pitchFamily="34" charset="0"/>
                <a:sym typeface="+mn-ea"/>
              </a:rPr>
              <a:t>二进制译码器的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行为化</a:t>
            </a:r>
            <a:r>
              <a:rPr lang="zh-CN" altLang="en-US" sz="2800" dirty="0">
                <a:latin typeface="Arial" panose="020B0604020202020204" pitchFamily="34" charset="0"/>
                <a:sym typeface="+mn-ea"/>
              </a:rPr>
              <a:t>风格</a:t>
            </a:r>
            <a:r>
              <a:rPr lang="en-US" altLang="zh-CN" sz="2800" dirty="0">
                <a:latin typeface="Arial" panose="020B0604020202020204" pitchFamily="34" charset="0"/>
                <a:sym typeface="+mn-ea"/>
              </a:rPr>
              <a:t>Verilog</a:t>
            </a:r>
            <a:r>
              <a:rPr lang="zh-CN" altLang="en-US" sz="2800" dirty="0">
                <a:latin typeface="Arial" panose="020B0604020202020204" pitchFamily="34" charset="0"/>
                <a:sym typeface="+mn-ea"/>
              </a:rPr>
              <a:t>模块</a:t>
            </a:r>
          </a:p>
          <a:p>
            <a:pPr lvl="1"/>
            <a:r>
              <a:rPr lang="zh-CN" altLang="en-US" sz="2450" dirty="0">
                <a:latin typeface="Arial" panose="020B0604020202020204" pitchFamily="34" charset="0"/>
                <a:sym typeface="+mn-ea"/>
              </a:rPr>
              <a:t>能够能更好地捕捉到译码器的行为特性。</a:t>
            </a:r>
            <a:endParaRPr lang="zh-CN" altLang="en-US" sz="245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40964" name="灯片编号占位符 1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zh-CN" sz="1400" dirty="0">
                <a:solidFill>
                  <a:srgbClr val="E7E6E6"/>
                </a:solidFill>
                <a:latin typeface="Times New Roman" panose="02020603050405020304" pitchFamily="18" charset="0"/>
              </a:rPr>
              <a:pPr algn="r"/>
              <a:t>34</a:t>
            </a:fld>
            <a:endParaRPr lang="zh-CN" altLang="zh-CN" sz="1400" dirty="0">
              <a:solidFill>
                <a:srgbClr val="E7E6E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7" name="矩形 6"/>
          <p:cNvSpPr/>
          <p:nvPr/>
        </p:nvSpPr>
        <p:spPr>
          <a:xfrm>
            <a:off x="1201420" y="2049145"/>
            <a:ext cx="10652125" cy="4892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module Vr2to4dec_b2(A0, A1, EN, Y0, Y1, Y2, Y3);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input A0, A1, EN;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output reg Y0, Y1, Y2, Y3;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reg [3:0] IY;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integer i;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always @ (A0 or A1 or EN) begin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IY = 4'b0000;        // Default outputs all 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if (EN==1)           // If enabled...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for (i=0; i&lt;=3; i=i+1)   // set out bit i where i equals {A1,A0}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if (i == {A1,A0}) IY[i] = 1;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{Y3,Y2,Y1,Y0} = IY;  // Copy internal bit-vector variable to outputs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end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endmodule</a:t>
            </a:r>
          </a:p>
        </p:txBody>
      </p:sp>
    </p:spTree>
    <p:extLst>
      <p:ext uri="{BB962C8B-B14F-4D97-AF65-F5344CB8AC3E}">
        <p14:creationId xmlns:p14="http://schemas.microsoft.com/office/powerpoint/2010/main" val="367919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pPr algn="ctr"/>
            <a:r>
              <a:rPr lang="en-US" altLang="zh-CN" sz="4000" dirty="0">
                <a:latin typeface="Arial" panose="020B0604020202020204" pitchFamily="34" charset="0"/>
                <a:sym typeface="+mn-ea"/>
              </a:rPr>
              <a:t>2</a:t>
            </a:r>
            <a:r>
              <a:rPr lang="zh-CN" altLang="en-US" sz="4000" dirty="0">
                <a:latin typeface="Arial" panose="020B0604020202020204" pitchFamily="34" charset="0"/>
                <a:sym typeface="+mn-ea"/>
              </a:rPr>
              <a:t>输入</a:t>
            </a:r>
            <a:r>
              <a:rPr lang="en-US" altLang="zh-CN" sz="4000" dirty="0">
                <a:latin typeface="Arial" panose="020B0604020202020204" pitchFamily="34" charset="0"/>
                <a:sym typeface="+mn-ea"/>
              </a:rPr>
              <a:t>8</a:t>
            </a:r>
            <a:r>
              <a:rPr lang="zh-CN" altLang="en-US" sz="4000" dirty="0">
                <a:latin typeface="Arial" panose="020B0604020202020204" pitchFamily="34" charset="0"/>
                <a:sym typeface="+mn-ea"/>
              </a:rPr>
              <a:t>位多路复用器的数据流型</a:t>
            </a:r>
            <a:r>
              <a:rPr lang="en-US" altLang="zh-CN" sz="4000" dirty="0">
                <a:latin typeface="Arial" panose="020B0604020202020204" pitchFamily="34" charset="0"/>
                <a:sym typeface="+mn-ea"/>
              </a:rPr>
              <a:t>Verilog</a:t>
            </a:r>
            <a:r>
              <a:rPr lang="zh-CN" altLang="en-US" sz="4000" dirty="0">
                <a:latin typeface="Arial" panose="020B0604020202020204" pitchFamily="34" charset="0"/>
                <a:sym typeface="+mn-ea"/>
              </a:rPr>
              <a:t>模块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89091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+mn-ea"/>
              </a:rPr>
              <a:t>多路复用器在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数据流形式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中，可以使用一系列条件操作符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(?:)</a:t>
            </a:r>
            <a:r>
              <a:rPr lang="zh-CN" altLang="en-US" dirty="0">
                <a:latin typeface="Arial" panose="020B0604020202020204" pitchFamily="34" charset="0"/>
                <a:sym typeface="Wingdings" panose="05000000000000000000" pitchFamily="2" charset="2"/>
              </a:rPr>
              <a:t>来提供所要求的功能。</a:t>
            </a:r>
            <a:endParaRPr lang="zh-CN" altLang="en-US" dirty="0"/>
          </a:p>
        </p:txBody>
      </p:sp>
      <p:sp>
        <p:nvSpPr>
          <p:cNvPr id="89092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zh-CN" sz="1400" dirty="0">
                <a:solidFill>
                  <a:srgbClr val="E7E6E6"/>
                </a:solidFill>
                <a:latin typeface="Times New Roman" panose="02020603050405020304" pitchFamily="18" charset="0"/>
              </a:rPr>
              <a:pPr algn="r"/>
              <a:t>35</a:t>
            </a:fld>
            <a:endParaRPr lang="zh-CN" altLang="zh-CN" sz="1400" dirty="0">
              <a:solidFill>
                <a:srgbClr val="E7E6E6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094" name="文本框 2"/>
          <p:cNvSpPr txBox="1"/>
          <p:nvPr/>
        </p:nvSpPr>
        <p:spPr>
          <a:xfrm>
            <a:off x="2968625" y="5894388"/>
            <a:ext cx="611981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6" name="矩形 7"/>
          <p:cNvSpPr/>
          <p:nvPr/>
        </p:nvSpPr>
        <p:spPr>
          <a:xfrm>
            <a:off x="2221230" y="2354580"/>
            <a:ext cx="835787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8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module Vrmux2in8b_d(EN_L, S, D0, D1, Y);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8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input EN_L, 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8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input [1:8] D0, D1;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8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output [1:8] Y;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zh-CN" sz="28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8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assign Y = (~EN_L == 1'b0) ? 8'b0 : (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8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(S == 1'd0) ? D0 : (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8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(S == 1'd1) ? D1 : 8'bx));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8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endmodule</a:t>
            </a:r>
          </a:p>
        </p:txBody>
      </p:sp>
    </p:spTree>
    <p:extLst>
      <p:ext uri="{BB962C8B-B14F-4D97-AF65-F5344CB8AC3E}">
        <p14:creationId xmlns:p14="http://schemas.microsoft.com/office/powerpoint/2010/main" val="392344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采用多重if语句实现多路复用器</a:t>
            </a:r>
            <a:endParaRPr lang="zh-CN" altLang="en-US" dirty="0"/>
          </a:p>
        </p:txBody>
      </p:sp>
      <p:sp>
        <p:nvSpPr>
          <p:cNvPr id="90115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+mn-ea"/>
              </a:rPr>
              <a:t>多路复用器的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行为化描述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。</a:t>
            </a:r>
          </a:p>
          <a:p>
            <a:r>
              <a:rPr lang="zh-CN" altLang="en-US" dirty="0">
                <a:latin typeface="Arial" panose="020B0604020202020204" pitchFamily="34" charset="0"/>
                <a:sym typeface="+mn-ea"/>
              </a:rPr>
              <a:t>采用一系列多重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if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语句，一个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if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语句对应一个选择输入值</a:t>
            </a:r>
            <a:endParaRPr lang="zh-CN" altLang="en-US" dirty="0"/>
          </a:p>
        </p:txBody>
      </p:sp>
      <p:sp>
        <p:nvSpPr>
          <p:cNvPr id="90116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zh-CN" sz="1400" dirty="0">
                <a:solidFill>
                  <a:srgbClr val="E7E6E6"/>
                </a:solidFill>
                <a:latin typeface="Times New Roman" panose="02020603050405020304" pitchFamily="18" charset="0"/>
              </a:rPr>
              <a:pPr algn="r"/>
              <a:t>36</a:t>
            </a:fld>
            <a:endParaRPr lang="zh-CN" altLang="zh-CN" sz="1400" dirty="0">
              <a:solidFill>
                <a:srgbClr val="E7E6E6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18" name="文本框 2"/>
          <p:cNvSpPr txBox="1"/>
          <p:nvPr/>
        </p:nvSpPr>
        <p:spPr>
          <a:xfrm>
            <a:off x="2968625" y="6207125"/>
            <a:ext cx="611981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120" name="矩形 7"/>
          <p:cNvSpPr/>
          <p:nvPr/>
        </p:nvSpPr>
        <p:spPr>
          <a:xfrm>
            <a:off x="2968625" y="2733675"/>
            <a:ext cx="6096000" cy="3908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module Vrmux2in8b_b(EN_L, S, D0, D1, Y);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input EN_L, 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input [1:8] D0, D1;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output reg [1:8] Y;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always @ (*) begin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if (~EN_L == 1'b0) Y = 8'b0;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else if (S == 1'b0) Y = D0;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else if (S == 1'b1) Y = D1;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else Y = 8'bx;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end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endmodule</a:t>
            </a:r>
            <a:endParaRPr lang="zh-CN" altLang="en-US" sz="20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02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HDL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模块的结构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标识符和数据类型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运算符及表达式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赋值语句和块语句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条件语句和循环语句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模块的调用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模块的测试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模块的调用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无论多么复杂的系统，总能划分成多个小的功能模块。系统的设计可以按照下面三个步骤进行：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）把系统划分成模块；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）规划各模块的接口；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）对模块编程并连接各模块完成系统设计。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5800" y="4166524"/>
            <a:ext cx="10751696" cy="883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模块是分层的。各模块连接完成整个系统需要一个顶层模块（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top-module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）。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高层模块通过调用、连接低层模块的实例来实现复杂的功能，即模块实例化。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4" b="3626"/>
          <a:stretch>
            <a:fillRect/>
          </a:stretch>
        </p:blipFill>
        <p:spPr bwMode="auto">
          <a:xfrm>
            <a:off x="757555" y="1320800"/>
            <a:ext cx="10581640" cy="5204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模块基本结构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模块声明：</a:t>
            </a:r>
            <a:endParaRPr lang="en-US" altLang="zh-CN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module</a:t>
            </a: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module_name</a:t>
            </a: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port_list</a:t>
            </a: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模块名（端口声明列表）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端口定义：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input[</a:t>
            </a: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信号位宽</a:t>
            </a: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          //</a:t>
            </a: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输入声明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output [</a:t>
            </a: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信号位宽</a:t>
            </a: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;      //</a:t>
            </a: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输出声明</a:t>
            </a:r>
            <a:endParaRPr lang="en-US" altLang="zh-CN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…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数据类型说明：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reg [</a:t>
            </a: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信号位宽</a:t>
            </a: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;             //</a:t>
            </a: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寄存器类型声明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wire [</a:t>
            </a: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信号位宽</a:t>
            </a: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;          //</a:t>
            </a: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线网类型声明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parameter;                      //</a:t>
            </a: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参数声明</a:t>
            </a:r>
            <a:endParaRPr lang="en-US" altLang="zh-CN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…</a:t>
            </a:r>
            <a:endParaRPr lang="zh-CN" alt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功能描述：                    </a:t>
            </a: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主程序代码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assign   </a:t>
            </a:r>
            <a:r>
              <a:rPr lang="en-US" altLang="zh-CN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  <a:r>
              <a:rPr lang="en-US" altLang="zh-CN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b+c</a:t>
            </a:r>
            <a:endParaRPr lang="en-US" altLang="zh-CN" sz="1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always@(</a:t>
            </a:r>
            <a:r>
              <a:rPr lang="en-US" altLang="zh-CN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zh-CN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negedge</a:t>
            </a: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reset)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task</a:t>
            </a:r>
            <a:endParaRPr lang="en-US" altLang="zh-CN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…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1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altLang="zh-CN" sz="19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39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636817" y="1986563"/>
            <a:ext cx="857256" cy="1588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45937" y="6597858"/>
            <a:ext cx="1143008" cy="1564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66520"/>
            <a:ext cx="10882808" cy="474091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模块声明：</a:t>
            </a:r>
            <a:endParaRPr lang="en-US" altLang="zh-CN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module</a:t>
            </a: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module_name</a:t>
            </a: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port_list</a:t>
            </a: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模块名（端口声明列表）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端口定义：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input[</a:t>
            </a: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信号位宽</a:t>
            </a: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          //</a:t>
            </a: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输入声明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output [</a:t>
            </a: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信号位宽</a:t>
            </a: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;      //</a:t>
            </a: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输出声明</a:t>
            </a:r>
            <a:endParaRPr lang="en-US" altLang="zh-CN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…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数据类型说明：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reg [</a:t>
            </a: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信号位宽</a:t>
            </a: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;             //</a:t>
            </a: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寄存器类型声明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wire [</a:t>
            </a: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信号位宽</a:t>
            </a: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;          //</a:t>
            </a: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线网类型声明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parameter;                      //</a:t>
            </a: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参数声明</a:t>
            </a:r>
            <a:endParaRPr lang="en-US" altLang="zh-CN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…</a:t>
            </a:r>
            <a:endParaRPr lang="zh-CN" alt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功能描述：                    </a:t>
            </a: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主程序代码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assign   </a:t>
            </a:r>
            <a:r>
              <a:rPr lang="en-US" altLang="zh-CN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  <a:r>
              <a:rPr lang="en-US" altLang="zh-CN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b+c</a:t>
            </a:r>
            <a:endParaRPr lang="en-US" altLang="zh-CN" sz="1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always@(</a:t>
            </a:r>
            <a:r>
              <a:rPr lang="en-US" altLang="zh-CN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zh-CN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negedge</a:t>
            </a: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reset)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task</a:t>
            </a:r>
            <a:endParaRPr lang="en-US" altLang="zh-CN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…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1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altLang="zh-CN" sz="19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5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模块基本结构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4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708572" y="1986563"/>
            <a:ext cx="857256" cy="1588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08802" y="6609923"/>
            <a:ext cx="1143008" cy="1564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模块实例化方法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3200"/>
              </a:lnSpc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调用模块实例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的一般形式为：</a:t>
            </a:r>
          </a:p>
          <a:p>
            <a:pPr lvl="1">
              <a:lnSpc>
                <a:spcPts val="32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模块名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参数列表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实例名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端口列表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ts val="3200"/>
              </a:lnSpc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module_name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instance_name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port_associations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;</a:t>
            </a:r>
          </a:p>
          <a:p>
            <a:pPr>
              <a:lnSpc>
                <a:spcPts val="32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参数列表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是传递到子模块的参数值。</a:t>
            </a:r>
          </a:p>
          <a:p>
            <a:pPr>
              <a:lnSpc>
                <a:spcPts val="32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信号端口可以通过位置或名称关联，但是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关联方式不能够混合使用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ts val="3200"/>
              </a:lnSpc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定义模块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Design(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，端口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，端口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3……);</a:t>
            </a:r>
          </a:p>
          <a:p>
            <a:pPr marL="914400" lvl="1" indent="-457200">
              <a:lnSpc>
                <a:spcPts val="3200"/>
              </a:lnSpc>
              <a:buFont typeface="+mj-lt"/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引用时，严格按照</a:t>
            </a:r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模块定义的端口顺序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来连接，不用标明原模块定义时规定的端口名。</a:t>
            </a:r>
          </a:p>
          <a:p>
            <a:pPr lvl="1">
              <a:lnSpc>
                <a:spcPts val="32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u_1(u_1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的端口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u_1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的端口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</a:t>
            </a:r>
          </a:p>
          <a:p>
            <a:pPr marL="914400" lvl="1" indent="-457200">
              <a:lnSpc>
                <a:spcPts val="3200"/>
              </a:lnSpc>
              <a:buFont typeface="+mj-lt"/>
              <a:buAutoNum type="arabicPeriod" startAt="2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引用时，用</a:t>
            </a:r>
            <a:r>
              <a:rPr lang="en-US" altLang="zh-CN" sz="2000" dirty="0">
                <a:cs typeface="Times New Roman" panose="02020603050405020304" pitchFamily="18" charset="0"/>
              </a:rPr>
              <a:t>”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dirty="0">
                <a:cs typeface="Times New Roman" panose="02020603050405020304" pitchFamily="18" charset="0"/>
              </a:rPr>
              <a:t>”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符号，标明原模块定义时规定的端口名。</a:t>
            </a:r>
          </a:p>
          <a:p>
            <a:pPr lvl="1">
              <a:lnSpc>
                <a:spcPts val="32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u_2(    .(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1(u_1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的端口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1), .(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2(u_1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的端口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2),……  );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模块实例化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module    and1 (C,A,B);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 A,B;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output C;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and1  A1 (T3,A,B); //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实例化时采用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位置关联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and1  A2 (.C(T3), .A(A),.B(B) 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实例化时采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名字关联</a:t>
            </a:r>
            <a:endParaRPr lang="en-US" altLang="zh-CN" b="1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port_expr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可以是以下的任何类型：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标识符（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 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）如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 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 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型标识符。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位选择，如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D[0]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端口接到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 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信号的第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0bit 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位。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部分选择，如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.Bus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Din[5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上述类型的合并，如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A1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A2[1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0]}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表达式（只适用于输入端口），如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例化名不能为</a:t>
            </a:r>
            <a:r>
              <a:rPr lang="zh-CN" altLang="en-US" sz="31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元模块名</a:t>
            </a:r>
            <a:r>
              <a:rPr lang="zh-CN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31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关键字</a:t>
            </a:r>
            <a:r>
              <a:rPr lang="zh-CN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位全加器设计实例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半加器模块：半加器由两个一位输入相加，输出一个结果位和进位。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位全加器模块：由两个半加器和一个或门实现。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位全加器模块：由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位全加器串联形成。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42</a:t>
            </a:fld>
            <a:endParaRPr lang="zh-CN" altLang="en-US"/>
          </a:p>
        </p:txBody>
      </p:sp>
      <p:grpSp>
        <p:nvGrpSpPr>
          <p:cNvPr id="39" name="Group 83"/>
          <p:cNvGrpSpPr/>
          <p:nvPr/>
        </p:nvGrpSpPr>
        <p:grpSpPr bwMode="auto">
          <a:xfrm>
            <a:off x="2630760" y="3422170"/>
            <a:ext cx="6705600" cy="2198688"/>
            <a:chOff x="912" y="1728"/>
            <a:chExt cx="4224" cy="1385"/>
          </a:xfrm>
        </p:grpSpPr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3344" y="2592"/>
              <a:ext cx="0" cy="45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Line 14"/>
            <p:cNvSpPr>
              <a:spLocks noChangeShapeType="1"/>
            </p:cNvSpPr>
            <p:nvPr/>
          </p:nvSpPr>
          <p:spPr bwMode="auto">
            <a:xfrm>
              <a:off x="3632" y="2592"/>
              <a:ext cx="0" cy="45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>
              <a:off x="3488" y="1755"/>
              <a:ext cx="0" cy="45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Line 20"/>
            <p:cNvSpPr>
              <a:spLocks noChangeShapeType="1"/>
            </p:cNvSpPr>
            <p:nvPr/>
          </p:nvSpPr>
          <p:spPr bwMode="auto">
            <a:xfrm>
              <a:off x="2400" y="2592"/>
              <a:ext cx="0" cy="45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Line 21"/>
            <p:cNvSpPr>
              <a:spLocks noChangeShapeType="1"/>
            </p:cNvSpPr>
            <p:nvPr/>
          </p:nvSpPr>
          <p:spPr bwMode="auto">
            <a:xfrm>
              <a:off x="2688" y="2592"/>
              <a:ext cx="0" cy="45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>
              <a:off x="4416" y="1755"/>
              <a:ext cx="0" cy="45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Rectangle 24"/>
            <p:cNvSpPr>
              <a:spLocks noChangeArrowheads="1"/>
            </p:cNvSpPr>
            <p:nvPr/>
          </p:nvSpPr>
          <p:spPr bwMode="auto">
            <a:xfrm>
              <a:off x="1248" y="2208"/>
              <a:ext cx="576" cy="384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</a:rPr>
                <a:t>FA3</a:t>
              </a:r>
            </a:p>
          </p:txBody>
        </p:sp>
        <p:sp>
          <p:nvSpPr>
            <p:cNvPr id="47" name="Line 30"/>
            <p:cNvSpPr>
              <a:spLocks noChangeShapeType="1"/>
            </p:cNvSpPr>
            <p:nvPr/>
          </p:nvSpPr>
          <p:spPr bwMode="auto">
            <a:xfrm>
              <a:off x="1392" y="2592"/>
              <a:ext cx="0" cy="45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Line 31"/>
            <p:cNvSpPr>
              <a:spLocks noChangeShapeType="1"/>
            </p:cNvSpPr>
            <p:nvPr/>
          </p:nvSpPr>
          <p:spPr bwMode="auto">
            <a:xfrm>
              <a:off x="1536" y="1755"/>
              <a:ext cx="0" cy="45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Line 36"/>
            <p:cNvSpPr>
              <a:spLocks noChangeShapeType="1"/>
            </p:cNvSpPr>
            <p:nvPr/>
          </p:nvSpPr>
          <p:spPr bwMode="auto">
            <a:xfrm>
              <a:off x="4336" y="2592"/>
              <a:ext cx="0" cy="45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Line 37"/>
            <p:cNvSpPr>
              <a:spLocks noChangeShapeType="1"/>
            </p:cNvSpPr>
            <p:nvPr/>
          </p:nvSpPr>
          <p:spPr bwMode="auto">
            <a:xfrm>
              <a:off x="4624" y="2592"/>
              <a:ext cx="0" cy="45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Line 38"/>
            <p:cNvSpPr>
              <a:spLocks noChangeShapeType="1"/>
            </p:cNvSpPr>
            <p:nvPr/>
          </p:nvSpPr>
          <p:spPr bwMode="auto">
            <a:xfrm>
              <a:off x="2560" y="1755"/>
              <a:ext cx="0" cy="45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Line 40"/>
            <p:cNvSpPr>
              <a:spLocks noChangeShapeType="1"/>
            </p:cNvSpPr>
            <p:nvPr/>
          </p:nvSpPr>
          <p:spPr bwMode="auto">
            <a:xfrm>
              <a:off x="1680" y="2592"/>
              <a:ext cx="0" cy="45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 Box 44"/>
            <p:cNvSpPr txBox="1">
              <a:spLocks noChangeArrowheads="1"/>
            </p:cNvSpPr>
            <p:nvPr/>
          </p:nvSpPr>
          <p:spPr bwMode="auto">
            <a:xfrm>
              <a:off x="4800" y="2064"/>
              <a:ext cx="336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kern="0" baseline="-2500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-1</a:t>
              </a:r>
              <a:endParaRPr lang="en-US" altLang="zh-CN" sz="2000" b="1" ker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54" name="Text Box 51"/>
            <p:cNvSpPr txBox="1">
              <a:spLocks noChangeArrowheads="1"/>
            </p:cNvSpPr>
            <p:nvPr/>
          </p:nvSpPr>
          <p:spPr bwMode="auto">
            <a:xfrm>
              <a:off x="4464" y="1728"/>
              <a:ext cx="528" cy="23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</a:t>
              </a:r>
              <a:r>
                <a:rPr lang="en-US" altLang="zh-CN" b="1" kern="0" baseline="-2500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  <a:endParaRPr lang="en-US" altLang="zh-CN" b="1" ker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55" name="Text Box 52"/>
            <p:cNvSpPr txBox="1">
              <a:spLocks noChangeArrowheads="1"/>
            </p:cNvSpPr>
            <p:nvPr/>
          </p:nvSpPr>
          <p:spPr bwMode="auto">
            <a:xfrm>
              <a:off x="3504" y="1728"/>
              <a:ext cx="528" cy="23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</a:t>
              </a:r>
              <a:r>
                <a:rPr lang="en-US" altLang="zh-CN" b="1" kern="0" baseline="-2500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  <a:endParaRPr lang="en-US" altLang="zh-CN" b="1" ker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56" name="Text Box 53"/>
            <p:cNvSpPr txBox="1">
              <a:spLocks noChangeArrowheads="1"/>
            </p:cNvSpPr>
            <p:nvPr/>
          </p:nvSpPr>
          <p:spPr bwMode="auto">
            <a:xfrm>
              <a:off x="2544" y="1728"/>
              <a:ext cx="528" cy="23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</a:t>
              </a:r>
              <a:r>
                <a:rPr lang="en-US" altLang="zh-CN" b="1" kern="0" baseline="-2500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  <a:endParaRPr lang="en-US" altLang="zh-CN" b="1" ker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57" name="Text Box 54"/>
            <p:cNvSpPr txBox="1">
              <a:spLocks noChangeArrowheads="1"/>
            </p:cNvSpPr>
            <p:nvPr/>
          </p:nvSpPr>
          <p:spPr bwMode="auto">
            <a:xfrm>
              <a:off x="1536" y="1728"/>
              <a:ext cx="528" cy="23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</a:t>
              </a:r>
              <a:r>
                <a:rPr lang="en-US" altLang="zh-CN" b="1" kern="0" baseline="-2500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  <a:endParaRPr lang="en-US" altLang="zh-CN" b="1" ker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58" name="Text Box 56"/>
            <p:cNvSpPr txBox="1">
              <a:spLocks noChangeArrowheads="1"/>
            </p:cNvSpPr>
            <p:nvPr/>
          </p:nvSpPr>
          <p:spPr bwMode="auto">
            <a:xfrm>
              <a:off x="1392" y="2880"/>
              <a:ext cx="720" cy="23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</a:t>
              </a:r>
              <a:r>
                <a:rPr lang="en-US" altLang="zh-CN" b="1" kern="0" baseline="-2500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 </a:t>
              </a:r>
              <a:r>
                <a:rPr lang="en-US" altLang="zh-CN" b="1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B</a:t>
              </a:r>
              <a:r>
                <a:rPr lang="en-US" altLang="zh-CN" b="1" kern="0" baseline="-2500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  <a:endParaRPr lang="en-US" altLang="zh-CN" b="1" ker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59" name="Text Box 57"/>
            <p:cNvSpPr txBox="1">
              <a:spLocks noChangeArrowheads="1"/>
            </p:cNvSpPr>
            <p:nvPr/>
          </p:nvSpPr>
          <p:spPr bwMode="auto">
            <a:xfrm>
              <a:off x="4320" y="2880"/>
              <a:ext cx="720" cy="23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</a:t>
              </a:r>
              <a:r>
                <a:rPr lang="en-US" altLang="zh-CN" b="1" kern="0" baseline="-2500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 </a:t>
              </a:r>
              <a:r>
                <a:rPr lang="en-US" altLang="zh-CN" b="1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B</a:t>
              </a:r>
              <a:r>
                <a:rPr lang="en-US" altLang="zh-CN" b="1" kern="0" baseline="-2500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  <a:endParaRPr lang="en-US" altLang="zh-CN" b="1" ker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60" name="Text Box 58"/>
            <p:cNvSpPr txBox="1">
              <a:spLocks noChangeArrowheads="1"/>
            </p:cNvSpPr>
            <p:nvPr/>
          </p:nvSpPr>
          <p:spPr bwMode="auto">
            <a:xfrm>
              <a:off x="3312" y="2880"/>
              <a:ext cx="720" cy="23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kern="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</a:t>
              </a:r>
              <a:r>
                <a:rPr lang="en-US" altLang="zh-CN" b="1" kern="0" baseline="-2500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  <a:r>
                <a:rPr lang="en-US" altLang="zh-CN" b="1" kern="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B</a:t>
              </a:r>
              <a:r>
                <a:rPr lang="en-US" altLang="zh-CN" b="1" kern="0" baseline="-2500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  <a:endParaRPr lang="en-US" altLang="zh-CN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61" name="Text Box 59"/>
            <p:cNvSpPr txBox="1">
              <a:spLocks noChangeArrowheads="1"/>
            </p:cNvSpPr>
            <p:nvPr/>
          </p:nvSpPr>
          <p:spPr bwMode="auto">
            <a:xfrm>
              <a:off x="2352" y="2880"/>
              <a:ext cx="720" cy="23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</a:t>
              </a:r>
              <a:r>
                <a:rPr lang="en-US" altLang="zh-CN" b="1" kern="0" baseline="-2500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  <a:r>
                <a:rPr lang="en-US" altLang="zh-CN" b="1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B</a:t>
              </a:r>
              <a:r>
                <a:rPr lang="en-US" altLang="zh-CN" b="1" kern="0" baseline="-2500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  <a:endParaRPr lang="en-US" altLang="zh-CN" b="1" ker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62" name="Rectangle 70"/>
            <p:cNvSpPr>
              <a:spLocks noChangeArrowheads="1"/>
            </p:cNvSpPr>
            <p:nvPr/>
          </p:nvSpPr>
          <p:spPr bwMode="auto">
            <a:xfrm>
              <a:off x="2256" y="2208"/>
              <a:ext cx="576" cy="384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</a:rPr>
                <a:t>FA2</a:t>
              </a:r>
            </a:p>
          </p:txBody>
        </p:sp>
        <p:sp>
          <p:nvSpPr>
            <p:cNvPr id="63" name="Rectangle 71"/>
            <p:cNvSpPr>
              <a:spLocks noChangeArrowheads="1"/>
            </p:cNvSpPr>
            <p:nvPr/>
          </p:nvSpPr>
          <p:spPr bwMode="auto">
            <a:xfrm>
              <a:off x="3216" y="2208"/>
              <a:ext cx="576" cy="384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</a:rPr>
                <a:t>FA1</a:t>
              </a:r>
            </a:p>
          </p:txBody>
        </p:sp>
        <p:sp>
          <p:nvSpPr>
            <p:cNvPr id="64" name="Rectangle 72"/>
            <p:cNvSpPr>
              <a:spLocks noChangeArrowheads="1"/>
            </p:cNvSpPr>
            <p:nvPr/>
          </p:nvSpPr>
          <p:spPr bwMode="auto">
            <a:xfrm>
              <a:off x="4176" y="2208"/>
              <a:ext cx="576" cy="384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</a:rPr>
                <a:t>FA0</a:t>
              </a:r>
            </a:p>
          </p:txBody>
        </p:sp>
        <p:sp>
          <p:nvSpPr>
            <p:cNvPr id="65" name="Line 73"/>
            <p:cNvSpPr>
              <a:spLocks noChangeShapeType="1"/>
            </p:cNvSpPr>
            <p:nvPr/>
          </p:nvSpPr>
          <p:spPr bwMode="auto">
            <a:xfrm flipH="1">
              <a:off x="3792" y="2388"/>
              <a:ext cx="35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Line 74"/>
            <p:cNvSpPr>
              <a:spLocks noChangeShapeType="1"/>
            </p:cNvSpPr>
            <p:nvPr/>
          </p:nvSpPr>
          <p:spPr bwMode="auto">
            <a:xfrm flipH="1">
              <a:off x="2832" y="2400"/>
              <a:ext cx="35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Line 75"/>
            <p:cNvSpPr>
              <a:spLocks noChangeShapeType="1"/>
            </p:cNvSpPr>
            <p:nvPr/>
          </p:nvSpPr>
          <p:spPr bwMode="auto">
            <a:xfrm flipH="1">
              <a:off x="1824" y="2400"/>
              <a:ext cx="35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Text Box 76"/>
            <p:cNvSpPr txBox="1">
              <a:spLocks noChangeArrowheads="1"/>
            </p:cNvSpPr>
            <p:nvPr/>
          </p:nvSpPr>
          <p:spPr bwMode="auto">
            <a:xfrm>
              <a:off x="1872" y="2016"/>
              <a:ext cx="336" cy="23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C</a:t>
              </a:r>
              <a:r>
                <a:rPr lang="en-US" altLang="zh-CN" b="1" kern="0" baseline="-2500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  <a:endParaRPr lang="en-US" altLang="zh-CN" b="1" ker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69" name="Text Box 77"/>
            <p:cNvSpPr txBox="1">
              <a:spLocks noChangeArrowheads="1"/>
            </p:cNvSpPr>
            <p:nvPr/>
          </p:nvSpPr>
          <p:spPr bwMode="auto">
            <a:xfrm>
              <a:off x="2928" y="2016"/>
              <a:ext cx="336" cy="23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C</a:t>
              </a:r>
              <a:r>
                <a:rPr lang="en-US" altLang="zh-CN" b="1" kern="0" baseline="-2500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  <a:endParaRPr lang="en-US" altLang="zh-CN" b="1" ker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70" name="Text Box 78"/>
            <p:cNvSpPr txBox="1">
              <a:spLocks noChangeArrowheads="1"/>
            </p:cNvSpPr>
            <p:nvPr/>
          </p:nvSpPr>
          <p:spPr bwMode="auto">
            <a:xfrm>
              <a:off x="3888" y="2016"/>
              <a:ext cx="336" cy="23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kern="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C</a:t>
              </a:r>
              <a:r>
                <a:rPr lang="en-US" altLang="zh-CN" b="1" kern="0" baseline="-2500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  <a:endParaRPr lang="en-US" altLang="zh-CN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71" name="Line 79"/>
            <p:cNvSpPr>
              <a:spLocks noChangeShapeType="1"/>
            </p:cNvSpPr>
            <p:nvPr/>
          </p:nvSpPr>
          <p:spPr bwMode="auto">
            <a:xfrm flipH="1">
              <a:off x="4752" y="2400"/>
              <a:ext cx="384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Text Box 80"/>
            <p:cNvSpPr txBox="1">
              <a:spLocks noChangeArrowheads="1"/>
            </p:cNvSpPr>
            <p:nvPr/>
          </p:nvSpPr>
          <p:spPr bwMode="auto">
            <a:xfrm>
              <a:off x="912" y="2016"/>
              <a:ext cx="336" cy="23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C</a:t>
              </a:r>
              <a:r>
                <a:rPr lang="en-US" altLang="zh-CN" b="1" kern="0" baseline="-2500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  <a:endParaRPr lang="en-US" altLang="zh-CN" b="1" ker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73" name="Line 81"/>
            <p:cNvSpPr>
              <a:spLocks noChangeShapeType="1"/>
            </p:cNvSpPr>
            <p:nvPr/>
          </p:nvSpPr>
          <p:spPr bwMode="auto">
            <a:xfrm flipH="1">
              <a:off x="912" y="2400"/>
              <a:ext cx="35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位全加器设计实例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half_adder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a,input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b, output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sum,output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c_out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半加器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assign sum =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a^b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assign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c_out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a&amp;b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full_adder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a,input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b,input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c_in,output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sum,output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c_out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wire  sum1;                                                                                //1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位全加器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wire  c_out1,c_out2;</a:t>
            </a: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half_adder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half_adder1(.a(a),.b(b),.sum(sum1),.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c_out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(c_out1));</a:t>
            </a: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half_adder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half_adder2(.a(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c_in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),.b(sum1),.sum(sum),.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c_out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(c_out2));</a:t>
            </a: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assign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c_out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c_out1|c_out2;</a:t>
            </a:r>
          </a:p>
          <a:p>
            <a:pPr marL="0" indent="0">
              <a:buNone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43</a:t>
            </a:fld>
            <a:endParaRPr lang="zh-CN" altLang="en-US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644" y="1844824"/>
            <a:ext cx="2635547" cy="1712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图片 154" descr="图片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458" y="1861628"/>
            <a:ext cx="3024581" cy="163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71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957" y="5692096"/>
            <a:ext cx="39528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位全加器设计实例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add_4 ( input [3:0] a, input [3:0]b, input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c_in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output [3:0] sum, output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c_out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 //4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位全加器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wire [3:0]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c_tmp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full_adder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i0 ( a[0], b[0],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c_in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sum[0],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c_tmp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full_adder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i1 ( a[1], b[1],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c_tmp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[0], sum[1],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c_tmp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);  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full_adder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i2 ( a[2], b[2],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c_tmp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[1], sum[2],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c_tmp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);  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full_adder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i3 ( a[3], b[3],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c_tmp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[2], sum[3],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c_tmp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);  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assign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c_out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c_tmp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[3];</a:t>
            </a:r>
          </a:p>
          <a:p>
            <a:pPr marL="0" indent="0">
              <a:buNone/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HDL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模块的结构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标识符和数据类型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运算符及表达式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赋值语句和块语句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条件语句和循环语句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模块的调用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模块的测试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测试平台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test bench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测试平台是一个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无输入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有输出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的顶层调用模块。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一个简单的测试平台包括：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产生</a:t>
            </a:r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激励信号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实例化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待测模块，并将激励信号加入到待测模块中。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46</a:t>
            </a:fld>
            <a:endParaRPr lang="zh-CN" altLang="en-US"/>
          </a:p>
        </p:txBody>
      </p:sp>
      <p:grpSp>
        <p:nvGrpSpPr>
          <p:cNvPr id="34" name="Group 13"/>
          <p:cNvGrpSpPr/>
          <p:nvPr/>
        </p:nvGrpSpPr>
        <p:grpSpPr bwMode="auto">
          <a:xfrm>
            <a:off x="2681808" y="4149080"/>
            <a:ext cx="4648200" cy="1676400"/>
            <a:chOff x="1104" y="816"/>
            <a:chExt cx="2928" cy="1056"/>
          </a:xfrm>
        </p:grpSpPr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1104" y="864"/>
              <a:ext cx="816" cy="10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/>
                <a:t>stimulus</a:t>
              </a:r>
            </a:p>
          </p:txBody>
        </p:sp>
        <p:sp>
          <p:nvSpPr>
            <p:cNvPr id="36" name="Rectangle 8"/>
            <p:cNvSpPr>
              <a:spLocks noChangeArrowheads="1"/>
            </p:cNvSpPr>
            <p:nvPr/>
          </p:nvSpPr>
          <p:spPr bwMode="auto">
            <a:xfrm>
              <a:off x="2592" y="816"/>
              <a:ext cx="1440" cy="1056"/>
            </a:xfrm>
            <a:prstGeom prst="rect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 dirty="0"/>
                <a:t>要验证的设计</a:t>
              </a:r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1968" y="1344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7546032" y="4725145"/>
            <a:ext cx="2438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简单的</a:t>
            </a:r>
            <a:r>
              <a:rPr lang="en-US" altLang="zh-CN" sz="2400" b="1" dirty="0" err="1"/>
              <a:t>TestBench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TestBench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55090"/>
            <a:ext cx="10882630" cy="5274310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激励模块通常是</a:t>
            </a:r>
            <a:r>
              <a:rPr lang="zh-CN" altLang="en-US" sz="2400" b="1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顶层模块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激励信号数据类型要求为</a:t>
            </a:r>
            <a:r>
              <a:rPr lang="en-US" altLang="zh-CN" sz="2400" b="1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reg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，以便保持</a:t>
            </a:r>
            <a:r>
              <a:rPr lang="zh-CN" altLang="en-US" sz="2400" b="1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激励值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不变，直至执行到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下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一跳激励语句为止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输出信号的数据类型要求为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wire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，以便能随时跟踪激励信号的变化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'timescale  1ns/1ns       //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时间单位为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1ns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，精度为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1ns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module_name_sim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模块名（无端口声明列表）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reg [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信号位宽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;             //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激励信号声明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wire [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信号位宽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;           //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输出信号声明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5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module_name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instance_name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port_associations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;     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实例化设计模块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initial 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begin       //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激励信号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PS=1’b0;PD1=1’b1;      //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#5 PS=1’b0;PD1=1’b1;      //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……	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end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位全加器模块测试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`timescale 1ns / 1ps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add_4_sim();</a:t>
            </a:r>
            <a:endParaRPr lang="zh-CN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[3:0] A,B;</a:t>
            </a:r>
            <a:endParaRPr lang="zh-CN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6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CI;</a:t>
            </a:r>
            <a:endParaRPr lang="zh-CN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wire [3:0] S;</a:t>
            </a:r>
            <a:endParaRPr lang="zh-CN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wire CO;</a:t>
            </a:r>
            <a:endParaRPr lang="zh-CN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add_4 A1(A,B,CI,S,CO);</a:t>
            </a:r>
            <a:endParaRPr lang="zh-CN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initial</a:t>
            </a:r>
            <a:endParaRPr lang="zh-CN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begin</a:t>
            </a:r>
            <a:endParaRPr lang="zh-CN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A=4'd0;B=4'd0;CI=1'b0;</a:t>
            </a:r>
            <a:endParaRPr lang="zh-CN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#5 A=4'd3;B=4'd4;CI=1'B0;</a:t>
            </a:r>
            <a:endParaRPr lang="zh-CN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#5 A=4'd2;B=4'd5;CI=1'b1;</a:t>
            </a:r>
            <a:endParaRPr lang="zh-CN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#5 A=4'd9;B=4'd9;CI=1'b1;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#5 A=4'd0;B=4'd0;CI=1'b0;</a:t>
            </a:r>
            <a:endParaRPr lang="zh-CN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end</a:t>
            </a:r>
            <a:endParaRPr lang="zh-CN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4" name="内容占位符 2"/>
          <p:cNvSpPr txBox="1"/>
          <p:nvPr/>
        </p:nvSpPr>
        <p:spPr>
          <a:xfrm>
            <a:off x="5807968" y="1373495"/>
            <a:ext cx="4896544" cy="4958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endParaRPr lang="en-US" altLang="zh-CN" sz="2000" b="1" dirty="0"/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 b="1" dirty="0"/>
              <a:t>module add_4 ( input [3:0] a, input [3:0]b, 		              input </a:t>
            </a:r>
            <a:r>
              <a:rPr lang="en-US" altLang="zh-CN" sz="2000" b="1" dirty="0" err="1"/>
              <a:t>c_in</a:t>
            </a:r>
            <a:r>
              <a:rPr lang="en-US" altLang="zh-CN" sz="2000" b="1" dirty="0"/>
              <a:t>, output [3:0] sum,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 b="1" dirty="0"/>
              <a:t>                              output </a:t>
            </a:r>
            <a:r>
              <a:rPr lang="en-US" altLang="zh-CN" sz="2000" b="1" dirty="0" err="1"/>
              <a:t>c_out</a:t>
            </a:r>
            <a:r>
              <a:rPr lang="en-US" altLang="zh-CN" sz="2000" b="1" dirty="0"/>
              <a:t> );  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 b="1" dirty="0"/>
              <a:t>     wire [3:0] </a:t>
            </a:r>
            <a:r>
              <a:rPr lang="en-US" altLang="zh-CN" sz="2000" b="1" dirty="0" err="1"/>
              <a:t>c_tmp</a:t>
            </a:r>
            <a:r>
              <a:rPr lang="en-US" altLang="zh-CN" sz="2000" b="1" dirty="0"/>
              <a:t>;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 b="1" dirty="0"/>
              <a:t>     </a:t>
            </a:r>
            <a:r>
              <a:rPr lang="en-US" altLang="zh-CN" sz="2000" b="1" dirty="0" err="1"/>
              <a:t>full_adder</a:t>
            </a:r>
            <a:r>
              <a:rPr lang="en-US" altLang="zh-CN" sz="2000" b="1" dirty="0"/>
              <a:t> i0 ( a[0], b[0], </a:t>
            </a:r>
            <a:r>
              <a:rPr lang="en-US" altLang="zh-CN" sz="2000" b="1" dirty="0" err="1"/>
              <a:t>c_in</a:t>
            </a:r>
            <a:r>
              <a:rPr lang="en-US" altLang="zh-CN" sz="2000" b="1" dirty="0"/>
              <a:t>, sum[0], 			</a:t>
            </a:r>
            <a:r>
              <a:rPr lang="en-US" altLang="zh-CN" sz="2000" b="1" dirty="0" err="1"/>
              <a:t>c_tmp</a:t>
            </a:r>
            <a:r>
              <a:rPr lang="en-US" altLang="zh-CN" sz="2000" b="1" dirty="0"/>
              <a:t>[0]);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 b="1" dirty="0"/>
              <a:t>     </a:t>
            </a:r>
            <a:r>
              <a:rPr lang="en-US" altLang="zh-CN" sz="2000" b="1" dirty="0" err="1"/>
              <a:t>full_adder</a:t>
            </a:r>
            <a:r>
              <a:rPr lang="en-US" altLang="zh-CN" sz="2000" b="1" dirty="0"/>
              <a:t> i1 ( a[1], b[1], </a:t>
            </a:r>
            <a:r>
              <a:rPr lang="en-US" altLang="zh-CN" sz="2000" b="1" dirty="0" err="1"/>
              <a:t>c_tmp</a:t>
            </a:r>
            <a:r>
              <a:rPr lang="en-US" altLang="zh-CN" sz="2000" b="1" dirty="0"/>
              <a:t>[0], 			sum[1], </a:t>
            </a:r>
            <a:r>
              <a:rPr lang="en-US" altLang="zh-CN" sz="2000" b="1" dirty="0" err="1"/>
              <a:t>c_tmp</a:t>
            </a:r>
            <a:r>
              <a:rPr lang="en-US" altLang="zh-CN" sz="2000" b="1" dirty="0"/>
              <a:t>[1] );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 b="1" dirty="0"/>
              <a:t>     </a:t>
            </a:r>
            <a:r>
              <a:rPr lang="en-US" altLang="zh-CN" sz="2000" b="1" dirty="0" err="1"/>
              <a:t>full_adder</a:t>
            </a:r>
            <a:r>
              <a:rPr lang="en-US" altLang="zh-CN" sz="2000" b="1" dirty="0"/>
              <a:t> i2 ( a[2], b[2], </a:t>
            </a:r>
            <a:r>
              <a:rPr lang="en-US" altLang="zh-CN" sz="2000" b="1" dirty="0" err="1"/>
              <a:t>c_tmp</a:t>
            </a:r>
            <a:r>
              <a:rPr lang="en-US" altLang="zh-CN" sz="2000" b="1" dirty="0"/>
              <a:t>[1], 			sum[2], </a:t>
            </a:r>
            <a:r>
              <a:rPr lang="en-US" altLang="zh-CN" sz="2000" b="1" dirty="0" err="1"/>
              <a:t>c_tmp</a:t>
            </a:r>
            <a:r>
              <a:rPr lang="en-US" altLang="zh-CN" sz="2000" b="1" dirty="0"/>
              <a:t>[2] );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 b="1" dirty="0"/>
              <a:t>     </a:t>
            </a:r>
            <a:r>
              <a:rPr lang="en-US" altLang="zh-CN" sz="2000" b="1" dirty="0" err="1"/>
              <a:t>full_adder</a:t>
            </a:r>
            <a:r>
              <a:rPr lang="en-US" altLang="zh-CN" sz="2000" b="1" dirty="0"/>
              <a:t> i3 ( a[3], b[3], </a:t>
            </a:r>
            <a:r>
              <a:rPr lang="en-US" altLang="zh-CN" sz="2000" b="1" dirty="0" err="1"/>
              <a:t>c_tmp</a:t>
            </a:r>
            <a:r>
              <a:rPr lang="en-US" altLang="zh-CN" sz="2000" b="1" dirty="0"/>
              <a:t>[2], 			sum[3], </a:t>
            </a:r>
            <a:r>
              <a:rPr lang="en-US" altLang="zh-CN" sz="2000" b="1" dirty="0" err="1"/>
              <a:t>c_tmp</a:t>
            </a:r>
            <a:r>
              <a:rPr lang="en-US" altLang="zh-CN" sz="2000" b="1" dirty="0"/>
              <a:t>[3] );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 b="1" dirty="0"/>
              <a:t>     assign </a:t>
            </a:r>
            <a:r>
              <a:rPr lang="en-US" altLang="zh-CN" sz="2000" b="1" dirty="0" err="1"/>
              <a:t>c_out</a:t>
            </a:r>
            <a:r>
              <a:rPr lang="en-US" altLang="zh-CN" sz="2000" b="1" dirty="0"/>
              <a:t> = </a:t>
            </a:r>
            <a:r>
              <a:rPr lang="en-US" altLang="zh-CN" sz="2000" b="1" dirty="0" err="1"/>
              <a:t>c_tmp</a:t>
            </a:r>
            <a:r>
              <a:rPr lang="en-US" altLang="zh-CN" sz="2000" b="1" dirty="0"/>
              <a:t>[3];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 b="1" dirty="0" err="1"/>
              <a:t>endmodule</a:t>
            </a:r>
            <a:endParaRPr lang="en-US" altLang="zh-CN" sz="2000" b="1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位全加器结果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49</a:t>
            </a:fld>
            <a:endParaRPr lang="zh-CN" alt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556792"/>
            <a:ext cx="8041472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HDL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模块的结构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标识符和数据类型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运算符及表达式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赋值语句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和块语句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连续赋值语句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过程赋值语句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条件语句和循环语句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模块的调用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模块的测试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81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HDL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语言的最大区别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43472" y="1700808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Verilog HDL</a:t>
            </a:r>
            <a:r>
              <a:rPr lang="zh-CN" altLang="en-US" sz="2400" dirty="0"/>
              <a:t>语言是</a:t>
            </a:r>
            <a:r>
              <a:rPr lang="zh-CN" altLang="en-US" sz="2400" dirty="0">
                <a:solidFill>
                  <a:srgbClr val="FF0000"/>
                </a:solidFill>
              </a:rPr>
              <a:t>并行的</a:t>
            </a:r>
            <a:r>
              <a:rPr lang="zh-CN" altLang="en-US" sz="2400" dirty="0"/>
              <a:t>，即具有在同一时刻执行多任务的能力，因为在实际硬件中许多操作都是在同一时刻发生的。一般来讲，</a:t>
            </a:r>
            <a:r>
              <a:rPr lang="zh-CN" altLang="en-US" sz="2400" dirty="0">
                <a:solidFill>
                  <a:srgbClr val="FF0000"/>
                </a:solidFill>
              </a:rPr>
              <a:t>计算机编程语言是非并行的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Verilog HDL</a:t>
            </a:r>
            <a:r>
              <a:rPr lang="zh-CN" altLang="en-US" sz="2400" dirty="0"/>
              <a:t>语言</a:t>
            </a:r>
            <a:r>
              <a:rPr lang="zh-CN" altLang="en-US" sz="2400" dirty="0">
                <a:solidFill>
                  <a:srgbClr val="FF0000"/>
                </a:solidFill>
              </a:rPr>
              <a:t>有时序</a:t>
            </a:r>
            <a:r>
              <a:rPr lang="zh-CN" altLang="en-US" sz="2400" dirty="0"/>
              <a:t>的概念，因为在硬件电路中从输入到输出总是有延迟存在的。</a:t>
            </a:r>
          </a:p>
        </p:txBody>
      </p:sp>
    </p:spTree>
    <p:extLst>
      <p:ext uri="{BB962C8B-B14F-4D97-AF65-F5344CB8AC3E}">
        <p14:creationId xmlns:p14="http://schemas.microsoft.com/office/powerpoint/2010/main" val="14795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赋值语句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中，变量是不能随意赋值的，需要使用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连续赋值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语句和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过程赋值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连续赋值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，对应于线网类型变量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过程赋值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，对应于寄存器类型变量</a:t>
            </a:r>
            <a:r>
              <a:rPr lang="en-US" altLang="zh-CN" sz="32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5B4502-5570-4FB2-86C0-5BAFA47D358D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fld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2"/>
          </p:nvPr>
        </p:nvSpPr>
        <p:spPr>
          <a:xfrm>
            <a:off x="3407834" y="6477001"/>
            <a:ext cx="4993217" cy="244475"/>
          </a:xfrm>
        </p:spPr>
        <p:txBody>
          <a:bodyPr/>
          <a:lstStyle/>
          <a:p>
            <a:r>
              <a:rPr lang="en-US" altLang="zh-CN"/>
              <a:t>verilog2009--TJU. ASIC Center---Arnold Shi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343472" y="1694180"/>
            <a:ext cx="9227939" cy="2952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ea typeface="楷体_GB2312" pitchFamily="49" charset="-122"/>
              </a:rPr>
              <a:t>连续赋值语句用于把值赋给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线网型变量</a:t>
            </a:r>
            <a:r>
              <a:rPr lang="en-US" altLang="zh-CN" sz="2400" dirty="0">
                <a:ea typeface="楷体_GB2312" pitchFamily="49" charset="-122"/>
              </a:rPr>
              <a:t>(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不能为寄存器型变量赋值</a:t>
            </a:r>
            <a:r>
              <a:rPr lang="en-US" altLang="zh-CN" sz="2400" dirty="0">
                <a:ea typeface="楷体_GB2312" pitchFamily="49" charset="-122"/>
              </a:rPr>
              <a:t>)</a:t>
            </a:r>
          </a:p>
          <a:p>
            <a:r>
              <a:rPr lang="zh-CN" altLang="en-US" sz="2400" dirty="0">
                <a:ea typeface="楷体_GB2312" pitchFamily="49" charset="-122"/>
              </a:rPr>
              <a:t>语句形式为：</a:t>
            </a:r>
            <a:r>
              <a:rPr lang="en-US" altLang="zh-CN" sz="2400" dirty="0">
                <a:solidFill>
                  <a:srgbClr val="1B3CE3"/>
                </a:solidFill>
                <a:ea typeface="楷体_GB2312" pitchFamily="49" charset="-122"/>
              </a:rPr>
              <a:t>assign</a:t>
            </a:r>
            <a:r>
              <a:rPr lang="en-US" altLang="zh-CN" sz="2400" dirty="0">
                <a:ea typeface="楷体_GB2312" pitchFamily="49" charset="-122"/>
              </a:rPr>
              <a:t>   A = B &amp; C;</a:t>
            </a:r>
          </a:p>
          <a:p>
            <a:pPr lvl="1"/>
            <a:r>
              <a:rPr lang="zh-CN" altLang="en-US" dirty="0">
                <a:ea typeface="楷体_GB2312" pitchFamily="49" charset="-122"/>
              </a:rPr>
              <a:t>只要在右端表达式的操作数上有事件</a:t>
            </a:r>
            <a:r>
              <a:rPr lang="en-US" altLang="zh-CN" dirty="0">
                <a:ea typeface="楷体_GB2312" pitchFamily="49" charset="-122"/>
              </a:rPr>
              <a:t>(</a:t>
            </a:r>
            <a:r>
              <a:rPr lang="zh-CN" altLang="en-US" dirty="0">
                <a:ea typeface="楷体_GB2312" pitchFamily="49" charset="-122"/>
              </a:rPr>
              <a:t>事件为值的变化</a:t>
            </a:r>
            <a:r>
              <a:rPr lang="en-US" altLang="zh-CN" dirty="0">
                <a:ea typeface="楷体_GB2312" pitchFamily="49" charset="-122"/>
              </a:rPr>
              <a:t>)</a:t>
            </a:r>
            <a:r>
              <a:rPr lang="zh-CN" altLang="en-US" dirty="0">
                <a:ea typeface="楷体_GB2312" pitchFamily="49" charset="-122"/>
              </a:rPr>
              <a:t>发生时，表达式即被计算；</a:t>
            </a:r>
          </a:p>
          <a:p>
            <a:pPr lvl="1"/>
            <a:r>
              <a:rPr lang="zh-CN" altLang="en-US" dirty="0">
                <a:ea typeface="楷体_GB2312" pitchFamily="49" charset="-122"/>
              </a:rPr>
              <a:t>如果计算的结果值有变化，新结果就赋给左边的线网。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76051"/>
              </p:ext>
            </p:extLst>
          </p:nvPr>
        </p:nvGraphicFramePr>
        <p:xfrm>
          <a:off x="3863976" y="4508501"/>
          <a:ext cx="4608513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03" name="Visio" r:id="rId3" imgW="3283915" imgH="979627" progId="Visio.Drawing.11">
                  <p:embed/>
                </p:oleObj>
              </mc:Choice>
              <mc:Fallback>
                <p:oleObj name="Visio" r:id="rId3" imgW="3283915" imgH="97962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6" y="4508501"/>
                        <a:ext cx="4608513" cy="137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685800" y="322580"/>
            <a:ext cx="10882808" cy="777875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连续赋值语句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78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连续赋值语句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latinLnBrk="1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 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latinLnBrk="1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					    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latinLnBrk="1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assign a=1’b1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atinLnBrk="1"/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语法格式：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线网型变量名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赋值表达式； 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等号右端赋值表达式的值会持续对被赋值变量产生连续驱动，而且只要等号右端赋值表达式的值改变，左端被赋值变量的值就会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立即改变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对应到电路中去，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就是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导线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连续赋值语句</a:t>
            </a:r>
            <a:r>
              <a:rPr lang="en-US" altLang="zh-C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assign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左侧数据类型必须是线网型数据（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）；</a:t>
            </a:r>
          </a:p>
          <a:p>
            <a:pPr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所有右值都是敏感信号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，右侧任何信号的变化都会激活该语句，使其被立即执行一次；</a:t>
            </a:r>
          </a:p>
          <a:p>
            <a:pPr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每条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赋值语句相当于一个</a:t>
            </a:r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逻辑单元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，等价于</a:t>
            </a:r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门级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描述；</a:t>
            </a:r>
          </a:p>
          <a:p>
            <a:pPr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各个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赋值语句之间是</a:t>
            </a:r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并发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的关系；</a:t>
            </a:r>
          </a:p>
          <a:p>
            <a:pPr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在过程块（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initial/always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）外面；</a:t>
            </a:r>
          </a:p>
          <a:p>
            <a:pPr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组合电路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2F54-C19B-4022-AC36-B7CACD2E530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9f003b0-c353-4829-bc16-b4151b631d6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1615</TotalTime>
  <Words>5264</Words>
  <Application>Microsoft Office PowerPoint</Application>
  <PresentationFormat>宽屏</PresentationFormat>
  <Paragraphs>691</Paragraphs>
  <Slides>50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5" baseType="lpstr">
      <vt:lpstr>Arial Unicode MS</vt:lpstr>
      <vt:lpstr>Courier-Bold</vt:lpstr>
      <vt:lpstr>等线</vt:lpstr>
      <vt:lpstr>等线 Light</vt:lpstr>
      <vt:lpstr>黑体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2_Office 主题​​</vt:lpstr>
      <vt:lpstr>Visio</vt:lpstr>
      <vt:lpstr>数字设计实践与 Verilog硬件描述语言</vt:lpstr>
      <vt:lpstr>Verilog HDL语法</vt:lpstr>
      <vt:lpstr>用Verilog实现三态输出</vt:lpstr>
      <vt:lpstr>模块基本结构</vt:lpstr>
      <vt:lpstr>Verilog HDL语法</vt:lpstr>
      <vt:lpstr>赋值语句</vt:lpstr>
      <vt:lpstr>连续赋值语句</vt:lpstr>
      <vt:lpstr>连续赋值语句</vt:lpstr>
      <vt:lpstr>连续赋值语句assign</vt:lpstr>
      <vt:lpstr>连续赋值语句</vt:lpstr>
      <vt:lpstr>连续赋值语句举例</vt:lpstr>
      <vt:lpstr>过程赋值语句</vt:lpstr>
      <vt:lpstr>过程赋值语句</vt:lpstr>
      <vt:lpstr>阻塞赋值与非阻塞赋值</vt:lpstr>
      <vt:lpstr>阻塞赋值与非阻塞赋值</vt:lpstr>
      <vt:lpstr>非阻塞赋值示例</vt:lpstr>
      <vt:lpstr>非阻塞赋值</vt:lpstr>
      <vt:lpstr>如何区分阻塞赋值与非阻塞赋值？</vt:lpstr>
      <vt:lpstr>连续赋值与过程赋值的比较</vt:lpstr>
      <vt:lpstr>Verilog HDL语法</vt:lpstr>
      <vt:lpstr>过程块</vt:lpstr>
      <vt:lpstr>initial块</vt:lpstr>
      <vt:lpstr>always块</vt:lpstr>
      <vt:lpstr>always块</vt:lpstr>
      <vt:lpstr>Verilog HDL语法</vt:lpstr>
      <vt:lpstr>条件语句和循环语句</vt:lpstr>
      <vt:lpstr>条件语句-if语句</vt:lpstr>
      <vt:lpstr>PowerPoint 演示文稿</vt:lpstr>
      <vt:lpstr>条件语句-case语句</vt:lpstr>
      <vt:lpstr>条件语句if与case的区别</vt:lpstr>
      <vt:lpstr>循环语句</vt:lpstr>
      <vt:lpstr>用Verilog实现2-4译码器——1</vt:lpstr>
      <vt:lpstr>用Verilog实现2-4译码器——2</vt:lpstr>
      <vt:lpstr>用Verilog实现2-4译码器——3</vt:lpstr>
      <vt:lpstr>2输入8位多路复用器的数据流型Verilog模块</vt:lpstr>
      <vt:lpstr>采用多重if语句实现多路复用器</vt:lpstr>
      <vt:lpstr>Verilog HDL语法</vt:lpstr>
      <vt:lpstr>模块的调用</vt:lpstr>
      <vt:lpstr>模块基本结构</vt:lpstr>
      <vt:lpstr>模块实例化方法</vt:lpstr>
      <vt:lpstr>模块实例化</vt:lpstr>
      <vt:lpstr>4位全加器设计实例</vt:lpstr>
      <vt:lpstr>4位全加器设计实例</vt:lpstr>
      <vt:lpstr>4位全加器设计实例</vt:lpstr>
      <vt:lpstr>Verilog HDL语法</vt:lpstr>
      <vt:lpstr>测试平台（test bench）</vt:lpstr>
      <vt:lpstr>TestBench模块</vt:lpstr>
      <vt:lpstr>4位全加器模块测试</vt:lpstr>
      <vt:lpstr>4位全加器结果</vt:lpstr>
      <vt:lpstr>Verilog HDL与C语言的最大区别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组合电路的Verilog语言描述</dc:title>
  <dc:creator>XUERUI</dc:creator>
  <cp:lastModifiedBy>何 为</cp:lastModifiedBy>
  <cp:revision>584</cp:revision>
  <dcterms:created xsi:type="dcterms:W3CDTF">2017-10-06T11:10:00Z</dcterms:created>
  <dcterms:modified xsi:type="dcterms:W3CDTF">2020-11-01T15:33:35Z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