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4" r:id="rId3"/>
    <p:sldMasterId id="2147483656" r:id="rId4"/>
  </p:sldMasterIdLst>
  <p:notesMasterIdLst>
    <p:notesMasterId r:id="rId39"/>
  </p:notesMasterIdLst>
  <p:handoutMasterIdLst>
    <p:handoutMasterId r:id="rId40"/>
  </p:handoutMasterIdLst>
  <p:sldIdLst>
    <p:sldId id="1005" r:id="rId5"/>
    <p:sldId id="1044" r:id="rId6"/>
    <p:sldId id="1045" r:id="rId7"/>
    <p:sldId id="1046" r:id="rId8"/>
    <p:sldId id="1047" r:id="rId9"/>
    <p:sldId id="1049" r:id="rId10"/>
    <p:sldId id="1050" r:id="rId11"/>
    <p:sldId id="1051" r:id="rId12"/>
    <p:sldId id="1052" r:id="rId13"/>
    <p:sldId id="1053" r:id="rId14"/>
    <p:sldId id="1054" r:id="rId15"/>
    <p:sldId id="1055" r:id="rId16"/>
    <p:sldId id="1056" r:id="rId17"/>
    <p:sldId id="1057" r:id="rId18"/>
    <p:sldId id="1058" r:id="rId19"/>
    <p:sldId id="1059" r:id="rId20"/>
    <p:sldId id="1060" r:id="rId21"/>
    <p:sldId id="1061" r:id="rId22"/>
    <p:sldId id="1062" r:id="rId23"/>
    <p:sldId id="1063" r:id="rId24"/>
    <p:sldId id="1064" r:id="rId25"/>
    <p:sldId id="1065" r:id="rId26"/>
    <p:sldId id="1066" r:id="rId27"/>
    <p:sldId id="1069" r:id="rId28"/>
    <p:sldId id="1071" r:id="rId29"/>
    <p:sldId id="1072" r:id="rId30"/>
    <p:sldId id="1080" r:id="rId31"/>
    <p:sldId id="1067" r:id="rId32"/>
    <p:sldId id="1074" r:id="rId33"/>
    <p:sldId id="1075" r:id="rId34"/>
    <p:sldId id="1076" r:id="rId35"/>
    <p:sldId id="1077" r:id="rId36"/>
    <p:sldId id="1078" r:id="rId37"/>
    <p:sldId id="1079" r:id="rId3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E7FFFF"/>
    <a:srgbClr val="006600"/>
    <a:srgbClr val="FFFFCC"/>
    <a:srgbClr val="CC0099"/>
    <a:srgbClr val="FF99FF"/>
    <a:srgbClr val="CCCC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2"/>
    <p:restoredTop sz="85507" autoAdjust="0"/>
  </p:normalViewPr>
  <p:slideViewPr>
    <p:cSldViewPr snapToGrid="0" showGuides="1">
      <p:cViewPr varScale="1">
        <p:scale>
          <a:sx n="80" d="100"/>
          <a:sy n="80" d="100"/>
        </p:scale>
        <p:origin x="2396" y="52"/>
      </p:cViewPr>
      <p:guideLst>
        <p:guide orient="horz" pos="2290"/>
        <p:guide pos="3840"/>
      </p:guideLst>
    </p:cSldViewPr>
  </p:slideViewPr>
  <p:outlineViewPr>
    <p:cViewPr>
      <p:scale>
        <a:sx n="33" d="100"/>
        <a:sy n="33" d="100"/>
      </p:scale>
      <p:origin x="0" y="-2832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866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‹#›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08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E6D141-B431-4856-820E-FB0ABDA590C4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2020/9/24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183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春慨第</a:t>
            </a:r>
            <a:r>
              <a:rPr lang="en-US" altLang="zh-CN" dirty="0"/>
              <a:t>9</a:t>
            </a:r>
            <a:r>
              <a:rPr lang="zh-CN" altLang="en-US" dirty="0"/>
              <a:t>次课从这里开始</a:t>
            </a:r>
          </a:p>
        </p:txBody>
      </p:sp>
      <p:sp>
        <p:nvSpPr>
          <p:cNvPr id="11268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325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44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666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春慨第</a:t>
            </a:r>
            <a:r>
              <a:rPr lang="en-US" altLang="zh-CN" dirty="0"/>
              <a:t>9</a:t>
            </a:r>
            <a:r>
              <a:rPr lang="zh-CN" altLang="en-US" dirty="0"/>
              <a:t>次课从这里开始</a:t>
            </a:r>
          </a:p>
        </p:txBody>
      </p:sp>
      <p:sp>
        <p:nvSpPr>
          <p:cNvPr id="22532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437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学时讲到这里</a:t>
            </a:r>
          </a:p>
        </p:txBody>
      </p:sp>
      <p:sp>
        <p:nvSpPr>
          <p:cNvPr id="2458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869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前面讨论各种逻辑门电路的逻辑功能时，约定用高电平表示逻辑</a:t>
            </a:r>
            <a:r>
              <a:rPr lang="en-US" altLang="zh-CN" dirty="0"/>
              <a:t>1</a:t>
            </a:r>
            <a:r>
              <a:rPr lang="zh-CN" altLang="en-US" dirty="0"/>
              <a:t>、低电平表示逻辑</a:t>
            </a:r>
            <a:r>
              <a:rPr lang="en-US" altLang="zh-CN" dirty="0"/>
              <a:t>0</a:t>
            </a:r>
            <a:r>
              <a:rPr lang="zh-CN" altLang="en-US" dirty="0"/>
              <a:t>。事实上，既可以规定用高电平表示逻辑</a:t>
            </a:r>
            <a:r>
              <a:rPr lang="en-US" altLang="zh-CN" dirty="0"/>
              <a:t>1</a:t>
            </a:r>
            <a:r>
              <a:rPr lang="zh-CN" altLang="en-US" dirty="0"/>
              <a:t>、低电平表示逻辑</a:t>
            </a:r>
            <a:r>
              <a:rPr lang="en-US" altLang="zh-CN" dirty="0"/>
              <a:t>0</a:t>
            </a:r>
            <a:r>
              <a:rPr lang="zh-CN" altLang="en-US" dirty="0"/>
              <a:t>，也可以规定用高电平表示逻辑</a:t>
            </a:r>
            <a:r>
              <a:rPr lang="en-US" altLang="zh-CN" dirty="0"/>
              <a:t>0</a:t>
            </a:r>
            <a:r>
              <a:rPr lang="zh-CN" altLang="en-US" dirty="0"/>
              <a:t>，低电平表示逻辑</a:t>
            </a:r>
            <a:r>
              <a:rPr lang="en-US" altLang="zh-CN" dirty="0"/>
              <a:t>1</a:t>
            </a:r>
            <a:r>
              <a:rPr lang="zh-CN" altLang="en-US" dirty="0"/>
              <a:t>。这就引出了正逻辑和负逻辑的概念。</a:t>
            </a:r>
            <a:br>
              <a:rPr lang="zh-CN" altLang="en-US" dirty="0"/>
            </a:br>
            <a:r>
              <a:rPr lang="zh-CN" altLang="en-US" dirty="0"/>
              <a:t> </a:t>
            </a:r>
            <a:br>
              <a:rPr lang="zh-CN" altLang="en-US" dirty="0"/>
            </a:br>
            <a:r>
              <a:rPr lang="zh-CN" altLang="en-US" dirty="0"/>
              <a:t>正逻辑：用高电平表示逻辑</a:t>
            </a:r>
            <a:r>
              <a:rPr lang="en-US" altLang="zh-CN" dirty="0"/>
              <a:t>1</a:t>
            </a:r>
            <a:r>
              <a:rPr lang="zh-CN" altLang="en-US" dirty="0"/>
              <a:t>，低电平表示逻辑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负逻辑：用高电平表示逻辑</a:t>
            </a:r>
            <a:r>
              <a:rPr lang="en-US" altLang="zh-CN" dirty="0"/>
              <a:t>0</a:t>
            </a:r>
            <a:r>
              <a:rPr lang="zh-CN" altLang="en-US" dirty="0"/>
              <a:t>，低电平表示逻辑</a:t>
            </a:r>
            <a:r>
              <a:rPr lang="en-US" altLang="zh-CN" dirty="0"/>
              <a:t>1</a:t>
            </a:r>
            <a:r>
              <a:rPr lang="zh-CN" altLang="en-US" dirty="0"/>
              <a:t>。</a:t>
            </a: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386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前面讨论各种逻辑门电路的逻辑功能时，约定用高电平表示逻辑</a:t>
            </a:r>
            <a:r>
              <a:rPr lang="en-US" altLang="zh-CN" dirty="0"/>
              <a:t>1</a:t>
            </a:r>
            <a:r>
              <a:rPr lang="zh-CN" altLang="en-US" dirty="0"/>
              <a:t>、低电平表示逻辑</a:t>
            </a:r>
            <a:r>
              <a:rPr lang="en-US" altLang="zh-CN" dirty="0"/>
              <a:t>0</a:t>
            </a:r>
            <a:r>
              <a:rPr lang="zh-CN" altLang="en-US" dirty="0"/>
              <a:t>。事实上，既可以规定用高电平表示逻辑</a:t>
            </a:r>
            <a:r>
              <a:rPr lang="en-US" altLang="zh-CN" dirty="0"/>
              <a:t>1</a:t>
            </a:r>
            <a:r>
              <a:rPr lang="zh-CN" altLang="en-US" dirty="0"/>
              <a:t>、低电平表示逻辑</a:t>
            </a:r>
            <a:r>
              <a:rPr lang="en-US" altLang="zh-CN" dirty="0"/>
              <a:t>0</a:t>
            </a:r>
            <a:r>
              <a:rPr lang="zh-CN" altLang="en-US" dirty="0"/>
              <a:t>，也可以规定用高电平表示逻辑</a:t>
            </a:r>
            <a:r>
              <a:rPr lang="en-US" altLang="zh-CN" dirty="0"/>
              <a:t>0</a:t>
            </a:r>
            <a:r>
              <a:rPr lang="zh-CN" altLang="en-US" dirty="0"/>
              <a:t>，低电平表示逻辑</a:t>
            </a:r>
            <a:r>
              <a:rPr lang="en-US" altLang="zh-CN" dirty="0"/>
              <a:t>1</a:t>
            </a:r>
            <a:r>
              <a:rPr lang="zh-CN" altLang="en-US" dirty="0"/>
              <a:t>。这就引出了正逻辑和负逻辑的概念。</a:t>
            </a:r>
            <a:br>
              <a:rPr lang="zh-CN" altLang="en-US" dirty="0"/>
            </a:br>
            <a:r>
              <a:rPr lang="zh-CN" altLang="en-US" dirty="0"/>
              <a:t> </a:t>
            </a:r>
            <a:br>
              <a:rPr lang="zh-CN" altLang="en-US" dirty="0"/>
            </a:br>
            <a:r>
              <a:rPr lang="zh-CN" altLang="en-US" dirty="0"/>
              <a:t>正逻辑：用高电平表示逻辑</a:t>
            </a:r>
            <a:r>
              <a:rPr lang="en-US" altLang="zh-CN" dirty="0"/>
              <a:t>1</a:t>
            </a:r>
            <a:r>
              <a:rPr lang="zh-CN" altLang="en-US" dirty="0"/>
              <a:t>，低电平表示逻辑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负逻辑：用高电平表示逻辑</a:t>
            </a:r>
            <a:r>
              <a:rPr lang="en-US" altLang="zh-CN" dirty="0"/>
              <a:t>0</a:t>
            </a:r>
            <a:r>
              <a:rPr lang="zh-CN" altLang="en-US" dirty="0"/>
              <a:t>，低电平表示逻辑</a:t>
            </a:r>
            <a:r>
              <a:rPr lang="en-US" altLang="zh-CN" dirty="0"/>
              <a:t>1</a:t>
            </a:r>
            <a:r>
              <a:rPr lang="zh-CN" altLang="en-US" dirty="0"/>
              <a:t>。</a:t>
            </a: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70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德摩根定律</a:t>
            </a:r>
            <a:endParaRPr lang="en-US" altLang="zh-CN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085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春慨第</a:t>
            </a:r>
            <a:r>
              <a:rPr lang="en-US" altLang="zh-CN" dirty="0"/>
              <a:t>9</a:t>
            </a:r>
            <a:r>
              <a:rPr lang="zh-CN" altLang="en-US" dirty="0"/>
              <a:t>次课从这里开始</a:t>
            </a:r>
          </a:p>
        </p:txBody>
      </p:sp>
      <p:sp>
        <p:nvSpPr>
          <p:cNvPr id="4096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24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281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春慨第</a:t>
            </a:r>
            <a:r>
              <a:rPr lang="en-US" altLang="zh-CN" dirty="0"/>
              <a:t>9</a:t>
            </a:r>
            <a:r>
              <a:rPr lang="zh-CN" altLang="en-US" dirty="0"/>
              <a:t>次课从这里开始</a:t>
            </a:r>
          </a:p>
        </p:txBody>
      </p:sp>
      <p:sp>
        <p:nvSpPr>
          <p:cNvPr id="46084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28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20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ELEG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575" y="1268413"/>
            <a:ext cx="10363200" cy="9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7315"/>
            <a:ext cx="10363200" cy="1081055"/>
          </a:xfrm>
        </p:spPr>
        <p:txBody>
          <a:bodyPr/>
          <a:lstStyle>
            <a:lvl1pPr>
              <a:defRPr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6749"/>
            <a:ext cx="10363200" cy="464925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‹#›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pic>
        <p:nvPicPr>
          <p:cNvPr id="6147" name="Picture 17" descr="ELEG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575" y="836613"/>
            <a:ext cx="10363200" cy="9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88639"/>
            <a:ext cx="10363200" cy="60165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1" name="Rectangle 9"/>
          <p:cNvSpPr>
            <a:spLocks noGrp="1" noChangeArrowheads="1"/>
          </p:cNvSpPr>
          <p:nvPr>
            <p:ph idx="4294967295"/>
          </p:nvPr>
        </p:nvSpPr>
        <p:spPr bwMode="auto">
          <a:xfrm>
            <a:off x="914400" y="980728"/>
            <a:ext cx="10363200" cy="51152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idx="4294967295"/>
          </p:nvPr>
        </p:nvSpPr>
        <p:spPr bwMode="auto">
          <a:xfrm>
            <a:off x="914400" y="980728"/>
            <a:ext cx="10363200" cy="51152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10363200" cy="654684"/>
          </a:xfrm>
        </p:spPr>
        <p:txBody>
          <a:bodyPr/>
          <a:lstStyle>
            <a:lvl1pPr>
              <a:defRPr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52736"/>
            <a:ext cx="10363200" cy="504326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82028"/>
            <a:ext cx="10363200" cy="654684"/>
          </a:xfrm>
        </p:spPr>
        <p:txBody>
          <a:bodyPr/>
          <a:lstStyle>
            <a:lvl1pPr>
              <a:defRPr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8576" y="1052737"/>
            <a:ext cx="3813448" cy="31683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531024" y="1052736"/>
            <a:ext cx="3813448" cy="31683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4"/>
          </p:nvPr>
        </p:nvSpPr>
        <p:spPr>
          <a:xfrm>
            <a:off x="2505472" y="4437112"/>
            <a:ext cx="7839000" cy="158417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0" name="Rectangle 9"/>
          <p:cNvSpPr>
            <a:spLocks noGrp="1"/>
          </p:cNvSpPr>
          <p:nvPr>
            <p:ph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/>
          </p:cNvSpPr>
          <p:nvPr>
            <p:ph type="title"/>
          </p:nvPr>
        </p:nvSpPr>
        <p:spPr>
          <a:xfrm>
            <a:off x="914400" y="188913"/>
            <a:ext cx="10363200" cy="647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54" name="Rectangle 9"/>
          <p:cNvSpPr>
            <a:spLocks noGrp="1"/>
          </p:cNvSpPr>
          <p:nvPr>
            <p:ph type="body"/>
          </p:nvPr>
        </p:nvSpPr>
        <p:spPr>
          <a:xfrm>
            <a:off x="914400" y="981075"/>
            <a:ext cx="10363200" cy="51149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055" name="Picture 17" descr="ELEGLIN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575" y="836613"/>
            <a:ext cx="10363200" cy="98425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/>
          </p:cNvSpPr>
          <p:nvPr>
            <p:ph type="title"/>
          </p:nvPr>
        </p:nvSpPr>
        <p:spPr>
          <a:xfrm>
            <a:off x="914400" y="188913"/>
            <a:ext cx="10363200" cy="647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8" name="Rectangle 9"/>
          <p:cNvSpPr>
            <a:spLocks noGrp="1"/>
          </p:cNvSpPr>
          <p:nvPr>
            <p:ph type="body"/>
          </p:nvPr>
        </p:nvSpPr>
        <p:spPr>
          <a:xfrm>
            <a:off x="914400" y="981075"/>
            <a:ext cx="10363200" cy="51149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079" name="Picture 17" descr="ELEGLIN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575" y="836613"/>
            <a:ext cx="10363200" cy="98425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</a:t>
            </a:fld>
            <a:endParaRPr lang="en-US" altLang="zh-CN" sz="1400" dirty="0"/>
          </a:p>
        </p:txBody>
      </p:sp>
      <p:sp>
        <p:nvSpPr>
          <p:cNvPr id="10" name="标题 3"/>
          <p:cNvSpPr txBox="1"/>
          <p:nvPr/>
        </p:nvSpPr>
        <p:spPr bwMode="auto">
          <a:xfrm>
            <a:off x="911225" y="1341438"/>
            <a:ext cx="10363200" cy="1665288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黑体" panose="02010609060101010101" pitchFamily="49" charset="-122"/>
                <a:cs typeface="+mj-cs"/>
              </a:rPr>
              <a:t>数字逻辑设计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4425" y="4797425"/>
            <a:ext cx="446405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高翠芸</a:t>
            </a:r>
            <a:endParaRPr kumimoji="1" lang="en-US" altLang="zh-CN" sz="2800" dirty="0">
              <a:latin typeface="+mn-ea"/>
              <a:ea typeface="+mn-ea"/>
            </a:endParaRPr>
          </a:p>
          <a:p>
            <a:pPr>
              <a:defRPr/>
            </a:pPr>
            <a:r>
              <a:rPr kumimoji="1" lang="en-US" altLang="zh-CN" sz="2800" dirty="0">
                <a:ea typeface="黑体" panose="02010609060101010101" pitchFamily="2" charset="-122"/>
                <a:cs typeface="Times New Roman" panose="02020603050405020304" pitchFamily="18" charset="0"/>
              </a:rPr>
              <a:t>School of Computer Science </a:t>
            </a:r>
          </a:p>
          <a:p>
            <a:pPr>
              <a:defRPr/>
            </a:pPr>
            <a:r>
              <a:rPr kumimoji="1" lang="en-US" altLang="zh-CN" sz="2800" dirty="0">
                <a:ea typeface="黑体" panose="02010609060101010101" pitchFamily="2" charset="-122"/>
                <a:cs typeface="Times New Roman" panose="02020603050405020304" pitchFamily="18" charset="0"/>
              </a:rPr>
              <a:t>gaocuiyun@hit.edu.cn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/>
          <p:nvPr/>
        </p:nvGrpSpPr>
        <p:grpSpPr>
          <a:xfrm>
            <a:off x="6383338" y="1773238"/>
            <a:ext cx="3990975" cy="527050"/>
            <a:chOff x="1488" y="1740"/>
            <a:chExt cx="2514" cy="442"/>
          </a:xfrm>
        </p:grpSpPr>
        <p:sp>
          <p:nvSpPr>
            <p:cNvPr id="20495" name="Text Box 48"/>
            <p:cNvSpPr txBox="1"/>
            <p:nvPr/>
          </p:nvSpPr>
          <p:spPr>
            <a:xfrm>
              <a:off x="1488" y="1795"/>
              <a:ext cx="2514" cy="387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 =  (X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) (X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) (X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X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) </a:t>
              </a:r>
              <a:endParaRPr lang="en-US" altLang="zh-CN" sz="2400" dirty="0"/>
            </a:p>
          </p:txBody>
        </p:sp>
        <p:sp>
          <p:nvSpPr>
            <p:cNvPr id="20496" name="Line 50"/>
            <p:cNvSpPr/>
            <p:nvPr/>
          </p:nvSpPr>
          <p:spPr>
            <a:xfrm flipV="1">
              <a:off x="1854" y="1740"/>
              <a:ext cx="199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7" name="Line 51"/>
            <p:cNvSpPr/>
            <p:nvPr/>
          </p:nvSpPr>
          <p:spPr>
            <a:xfrm>
              <a:off x="3636" y="1864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8" name="Line 52"/>
            <p:cNvSpPr/>
            <p:nvPr/>
          </p:nvSpPr>
          <p:spPr>
            <a:xfrm>
              <a:off x="2862" y="1861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9" name="Line 53"/>
            <p:cNvSpPr/>
            <p:nvPr/>
          </p:nvSpPr>
          <p:spPr>
            <a:xfrm>
              <a:off x="2669" y="1861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0" name="Line 54"/>
            <p:cNvSpPr/>
            <p:nvPr/>
          </p:nvSpPr>
          <p:spPr>
            <a:xfrm>
              <a:off x="2085" y="1845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1" name="Line 58"/>
            <p:cNvSpPr/>
            <p:nvPr/>
          </p:nvSpPr>
          <p:spPr>
            <a:xfrm>
              <a:off x="3183" y="1808"/>
              <a:ext cx="658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2" name="Line 42"/>
            <p:cNvSpPr/>
            <p:nvPr/>
          </p:nvSpPr>
          <p:spPr>
            <a:xfrm>
              <a:off x="2414" y="1800"/>
              <a:ext cx="658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03" name="Line 43"/>
            <p:cNvSpPr/>
            <p:nvPr/>
          </p:nvSpPr>
          <p:spPr>
            <a:xfrm>
              <a:off x="1858" y="1800"/>
              <a:ext cx="454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59" name="Picture 58" descr="C:\Documents and Settings\Administrator\Application Data\Tencent\Users\1346459106\QQ\WinTemp\RichOle\[}D0PC~]X0J9MW]E4@XM{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38" y="2708275"/>
            <a:ext cx="4125912" cy="2533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84" name="Group 52"/>
          <p:cNvGrpSpPr/>
          <p:nvPr/>
        </p:nvGrpSpPr>
        <p:grpSpPr>
          <a:xfrm>
            <a:off x="1487488" y="1870075"/>
            <a:ext cx="4103687" cy="460375"/>
            <a:chOff x="975" y="1253"/>
            <a:chExt cx="2585" cy="387"/>
          </a:xfrm>
        </p:grpSpPr>
        <p:sp>
          <p:nvSpPr>
            <p:cNvPr id="20490" name="Text Box 53"/>
            <p:cNvSpPr txBox="1"/>
            <p:nvPr/>
          </p:nvSpPr>
          <p:spPr>
            <a:xfrm>
              <a:off x="975" y="1253"/>
              <a:ext cx="2585" cy="38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2400" b="1" dirty="0"/>
                <a:t> F =  X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 +X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 +X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X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 </a:t>
              </a:r>
            </a:p>
          </p:txBody>
        </p:sp>
        <p:sp>
          <p:nvSpPr>
            <p:cNvPr id="20491" name="Line 54"/>
            <p:cNvSpPr/>
            <p:nvPr/>
          </p:nvSpPr>
          <p:spPr>
            <a:xfrm>
              <a:off x="3310" y="1304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2" name="Line 55"/>
            <p:cNvSpPr/>
            <p:nvPr/>
          </p:nvSpPr>
          <p:spPr>
            <a:xfrm>
              <a:off x="2535" y="1312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3" name="Line 56"/>
            <p:cNvSpPr/>
            <p:nvPr/>
          </p:nvSpPr>
          <p:spPr>
            <a:xfrm>
              <a:off x="2348" y="1312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494" name="Line 57"/>
            <p:cNvSpPr/>
            <p:nvPr/>
          </p:nvSpPr>
          <p:spPr>
            <a:xfrm>
              <a:off x="1785" y="1304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20485" name="Picture 49" descr="C:\Documents and Settings\Administrator\Application Data\Tencent\Users\1346459106\QQ\WinTemp\RichOle\@2_YZZ[7FQMUIVON5HHOO5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13" y="2921000"/>
            <a:ext cx="3667125" cy="2163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" name="右箭头 66"/>
          <p:cNvSpPr/>
          <p:nvPr/>
        </p:nvSpPr>
        <p:spPr bwMode="auto">
          <a:xfrm>
            <a:off x="5880100" y="3717925"/>
            <a:ext cx="360363" cy="2159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6600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27125" y="1068388"/>
            <a:ext cx="5613400" cy="488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采用单一逻辑门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与非门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设计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8" name="标题 8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多级门电路</a:t>
            </a:r>
          </a:p>
        </p:txBody>
      </p:sp>
      <p:sp>
        <p:nvSpPr>
          <p:cNvPr id="20489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目  录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071813" y="1484313"/>
            <a:ext cx="7200900" cy="4649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多级门电路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Multi-Level Circuits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两级门电路的设计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多输出电路的设计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多级门电路实例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二级门电路的设计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914400" y="1446213"/>
            <a:ext cx="10363200" cy="687387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dirty="0"/>
              <a:t>任何逻辑都可以用二级门电路实现</a:t>
            </a:r>
          </a:p>
        </p:txBody>
      </p:sp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2711450" y="2565400"/>
          <a:ext cx="6172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r:id="rId4" imgW="2692400" imgH="266700" progId="Equation.3">
                  <p:embed/>
                </p:oleObj>
              </mc:Choice>
              <mc:Fallback>
                <p:oleObj r:id="rId4" imgW="2692400" imgH="266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450" y="2565400"/>
                        <a:ext cx="6172200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ChangeAspect="1"/>
          </p:cNvGraphicFramePr>
          <p:nvPr/>
        </p:nvGraphicFramePr>
        <p:xfrm>
          <a:off x="2782888" y="3573463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r:id="rId6" imgW="2717800" imgH="266700" progId="Equation.3">
                  <p:embed/>
                </p:oleObj>
              </mc:Choice>
              <mc:Fallback>
                <p:oleObj r:id="rId6" imgW="2717800" imgH="266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2888" y="3573463"/>
                        <a:ext cx="59436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/>
          <p:nvPr/>
        </p:nvSpPr>
        <p:spPr>
          <a:xfrm>
            <a:off x="1571625" y="4724400"/>
            <a:ext cx="10306685" cy="953135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NAND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NOR </a:t>
            </a:r>
            <a:r>
              <a:rPr lang="en-US" altLang="zh-CN" sz="2800" dirty="0"/>
              <a:t>gates: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相比与门、或门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速度更快；价格便宜；使用的器件更少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9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二级门电路的设计方法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96988" y="1033463"/>
            <a:ext cx="7712075" cy="590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使用单一逻辑门（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与非门）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设计最简二级电路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4" name="Text Box 2"/>
          <p:cNvSpPr txBox="1"/>
          <p:nvPr/>
        </p:nvSpPr>
        <p:spPr>
          <a:xfrm>
            <a:off x="1741488" y="1708150"/>
            <a:ext cx="46085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给定</a:t>
            </a:r>
            <a:r>
              <a:rPr lang="en-US" altLang="zh-CN" sz="2800" b="1" dirty="0">
                <a:latin typeface="Arial" panose="020B0604020202020204" pitchFamily="34" charset="0"/>
              </a:rPr>
              <a:t>: </a:t>
            </a:r>
            <a:r>
              <a:rPr lang="zh-CN" altLang="en-US" sz="2800" b="1" dirty="0">
                <a:latin typeface="Arial" panose="020B0604020202020204" pitchFamily="34" charset="0"/>
              </a:rPr>
              <a:t>最简与或式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2024063" y="3092450"/>
            <a:ext cx="2209800" cy="457200"/>
            <a:chOff x="816" y="2093"/>
            <a:chExt cx="1392" cy="288"/>
          </a:xfrm>
        </p:grpSpPr>
        <p:grpSp>
          <p:nvGrpSpPr>
            <p:cNvPr id="25645" name="Group 5"/>
            <p:cNvGrpSpPr/>
            <p:nvPr/>
          </p:nvGrpSpPr>
          <p:grpSpPr>
            <a:xfrm>
              <a:off x="816" y="2093"/>
              <a:ext cx="1392" cy="288"/>
              <a:chOff x="48" y="1632"/>
              <a:chExt cx="1392" cy="288"/>
            </a:xfrm>
          </p:grpSpPr>
          <p:sp>
            <p:nvSpPr>
              <p:cNvPr id="25647" name="Text Box 6"/>
              <p:cNvSpPr txBox="1"/>
              <p:nvPr/>
            </p:nvSpPr>
            <p:spPr>
              <a:xfrm>
                <a:off x="48" y="1632"/>
                <a:ext cx="139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F=AB+AB</a:t>
                </a:r>
              </a:p>
            </p:txBody>
          </p:sp>
          <p:sp>
            <p:nvSpPr>
              <p:cNvPr id="25648" name="Line 7"/>
              <p:cNvSpPr/>
              <p:nvPr/>
            </p:nvSpPr>
            <p:spPr>
              <a:xfrm>
                <a:off x="864" y="1680"/>
                <a:ext cx="100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5646" name="Line 33"/>
            <p:cNvSpPr/>
            <p:nvPr/>
          </p:nvSpPr>
          <p:spPr>
            <a:xfrm>
              <a:off x="1104" y="2136"/>
              <a:ext cx="10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37"/>
          <p:cNvGrpSpPr/>
          <p:nvPr/>
        </p:nvGrpSpPr>
        <p:grpSpPr>
          <a:xfrm>
            <a:off x="2252663" y="3729038"/>
            <a:ext cx="1828800" cy="533400"/>
            <a:chOff x="1248" y="2496"/>
            <a:chExt cx="1152" cy="336"/>
          </a:xfrm>
        </p:grpSpPr>
        <p:grpSp>
          <p:nvGrpSpPr>
            <p:cNvPr id="25639" name="Group 8"/>
            <p:cNvGrpSpPr/>
            <p:nvPr/>
          </p:nvGrpSpPr>
          <p:grpSpPr>
            <a:xfrm>
              <a:off x="1248" y="2496"/>
              <a:ext cx="1152" cy="336"/>
              <a:chOff x="240" y="2208"/>
              <a:chExt cx="1152" cy="336"/>
            </a:xfrm>
          </p:grpSpPr>
          <p:sp>
            <p:nvSpPr>
              <p:cNvPr id="25641" name="Text Box 9"/>
              <p:cNvSpPr txBox="1"/>
              <p:nvPr/>
            </p:nvSpPr>
            <p:spPr>
              <a:xfrm>
                <a:off x="240" y="2256"/>
                <a:ext cx="115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=AB+AB</a:t>
                </a:r>
              </a:p>
            </p:txBody>
          </p:sp>
          <p:sp>
            <p:nvSpPr>
              <p:cNvPr id="25642" name="Line 10"/>
              <p:cNvSpPr/>
              <p:nvPr/>
            </p:nvSpPr>
            <p:spPr>
              <a:xfrm>
                <a:off x="956" y="2304"/>
                <a:ext cx="100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5643" name="Line 11"/>
              <p:cNvSpPr/>
              <p:nvPr/>
            </p:nvSpPr>
            <p:spPr>
              <a:xfrm>
                <a:off x="384" y="2256"/>
                <a:ext cx="76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5644" name="Line 12"/>
              <p:cNvSpPr/>
              <p:nvPr/>
            </p:nvSpPr>
            <p:spPr>
              <a:xfrm>
                <a:off x="384" y="2208"/>
                <a:ext cx="76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5640" name="Line 36"/>
            <p:cNvSpPr/>
            <p:nvPr/>
          </p:nvSpPr>
          <p:spPr>
            <a:xfrm>
              <a:off x="1440" y="2592"/>
              <a:ext cx="93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6" name="Group 39"/>
          <p:cNvGrpSpPr/>
          <p:nvPr/>
        </p:nvGrpSpPr>
        <p:grpSpPr>
          <a:xfrm>
            <a:off x="2252663" y="4357688"/>
            <a:ext cx="1676400" cy="563562"/>
            <a:chOff x="1248" y="2892"/>
            <a:chExt cx="1056" cy="355"/>
          </a:xfrm>
        </p:grpSpPr>
        <p:sp>
          <p:nvSpPr>
            <p:cNvPr id="25633" name="Text Box 27"/>
            <p:cNvSpPr txBox="1"/>
            <p:nvPr/>
          </p:nvSpPr>
          <p:spPr>
            <a:xfrm>
              <a:off x="1248" y="2959"/>
              <a:ext cx="105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=AB • AB</a:t>
              </a:r>
            </a:p>
          </p:txBody>
        </p:sp>
        <p:sp>
          <p:nvSpPr>
            <p:cNvPr id="25634" name="Line 28"/>
            <p:cNvSpPr/>
            <p:nvPr/>
          </p:nvSpPr>
          <p:spPr>
            <a:xfrm>
              <a:off x="2004" y="2983"/>
              <a:ext cx="100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635" name="Line 29"/>
            <p:cNvSpPr/>
            <p:nvPr/>
          </p:nvSpPr>
          <p:spPr>
            <a:xfrm>
              <a:off x="1392" y="2892"/>
              <a:ext cx="768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636" name="Line 30"/>
            <p:cNvSpPr/>
            <p:nvPr/>
          </p:nvSpPr>
          <p:spPr>
            <a:xfrm>
              <a:off x="1392" y="2952"/>
              <a:ext cx="28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37" name="Line 31"/>
            <p:cNvSpPr/>
            <p:nvPr/>
          </p:nvSpPr>
          <p:spPr>
            <a:xfrm>
              <a:off x="1872" y="2940"/>
              <a:ext cx="24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38" name="Line 38"/>
            <p:cNvSpPr/>
            <p:nvPr/>
          </p:nvSpPr>
          <p:spPr>
            <a:xfrm>
              <a:off x="1424" y="3012"/>
              <a:ext cx="100" cy="0"/>
            </a:xfrm>
            <a:prstGeom prst="line">
              <a:avLst/>
            </a:prstGeom>
            <a:ln w="38100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7" name="Group 147"/>
          <p:cNvGrpSpPr/>
          <p:nvPr/>
        </p:nvGrpSpPr>
        <p:grpSpPr>
          <a:xfrm>
            <a:off x="6237288" y="2816225"/>
            <a:ext cx="3819525" cy="1981200"/>
            <a:chOff x="2562" y="2319"/>
            <a:chExt cx="2406" cy="1248"/>
          </a:xfrm>
        </p:grpSpPr>
        <p:sp>
          <p:nvSpPr>
            <p:cNvPr id="25612" name="Rectangle 138"/>
            <p:cNvSpPr/>
            <p:nvPr/>
          </p:nvSpPr>
          <p:spPr>
            <a:xfrm>
              <a:off x="2562" y="2319"/>
              <a:ext cx="2406" cy="1248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grpSp>
          <p:nvGrpSpPr>
            <p:cNvPr id="25613" name="Group 103"/>
            <p:cNvGrpSpPr/>
            <p:nvPr/>
          </p:nvGrpSpPr>
          <p:grpSpPr>
            <a:xfrm>
              <a:off x="2603" y="2319"/>
              <a:ext cx="2365" cy="1056"/>
              <a:chOff x="624" y="3216"/>
              <a:chExt cx="2365" cy="1056"/>
            </a:xfrm>
          </p:grpSpPr>
          <p:sp>
            <p:nvSpPr>
              <p:cNvPr id="25614" name="Text Box 69"/>
              <p:cNvSpPr txBox="1"/>
              <p:nvPr/>
            </p:nvSpPr>
            <p:spPr>
              <a:xfrm>
                <a:off x="624" y="3216"/>
                <a:ext cx="253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FF00"/>
                    </a:solidFill>
                  </a:rPr>
                  <a:t>A</a:t>
                </a:r>
              </a:p>
            </p:txBody>
          </p:sp>
          <p:sp>
            <p:nvSpPr>
              <p:cNvPr id="25615" name="Line 70"/>
              <p:cNvSpPr/>
              <p:nvPr/>
            </p:nvSpPr>
            <p:spPr>
              <a:xfrm>
                <a:off x="1715" y="3948"/>
                <a:ext cx="505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16" name="Line 71"/>
              <p:cNvSpPr/>
              <p:nvPr/>
            </p:nvSpPr>
            <p:spPr>
              <a:xfrm>
                <a:off x="1715" y="3421"/>
                <a:ext cx="252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17" name="Line 73"/>
              <p:cNvSpPr/>
              <p:nvPr/>
            </p:nvSpPr>
            <p:spPr>
              <a:xfrm>
                <a:off x="1967" y="3873"/>
                <a:ext cx="253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18" name="Line 76"/>
              <p:cNvSpPr/>
              <p:nvPr/>
            </p:nvSpPr>
            <p:spPr>
              <a:xfrm>
                <a:off x="1967" y="3421"/>
                <a:ext cx="0" cy="452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19" name="Line 77"/>
              <p:cNvSpPr/>
              <p:nvPr/>
            </p:nvSpPr>
            <p:spPr>
              <a:xfrm>
                <a:off x="2472" y="3948"/>
                <a:ext cx="411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0" name="Line 78"/>
              <p:cNvSpPr/>
              <p:nvPr/>
            </p:nvSpPr>
            <p:spPr>
              <a:xfrm>
                <a:off x="893" y="3383"/>
                <a:ext cx="569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1" name="Line 79"/>
              <p:cNvSpPr/>
              <p:nvPr/>
            </p:nvSpPr>
            <p:spPr>
              <a:xfrm>
                <a:off x="893" y="3496"/>
                <a:ext cx="569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2" name="Line 80"/>
              <p:cNvSpPr/>
              <p:nvPr/>
            </p:nvSpPr>
            <p:spPr>
              <a:xfrm>
                <a:off x="893" y="3948"/>
                <a:ext cx="569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3" name="Line 81"/>
              <p:cNvSpPr/>
              <p:nvPr/>
            </p:nvSpPr>
            <p:spPr>
              <a:xfrm>
                <a:off x="893" y="4023"/>
                <a:ext cx="569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4" name="Text Box 90"/>
              <p:cNvSpPr txBox="1"/>
              <p:nvPr/>
            </p:nvSpPr>
            <p:spPr>
              <a:xfrm>
                <a:off x="624" y="3456"/>
                <a:ext cx="379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FF00"/>
                    </a:solidFill>
                  </a:rPr>
                  <a:t>B </a:t>
                </a:r>
              </a:p>
            </p:txBody>
          </p:sp>
          <p:sp>
            <p:nvSpPr>
              <p:cNvPr id="25625" name="Text Box 93"/>
              <p:cNvSpPr txBox="1"/>
              <p:nvPr/>
            </p:nvSpPr>
            <p:spPr>
              <a:xfrm>
                <a:off x="2736" y="3696"/>
                <a:ext cx="253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FF00"/>
                    </a:solidFill>
                  </a:rPr>
                  <a:t>F</a:t>
                </a:r>
              </a:p>
            </p:txBody>
          </p:sp>
          <p:graphicFrame>
            <p:nvGraphicFramePr>
              <p:cNvPr id="25626" name="Object 94"/>
              <p:cNvGraphicFramePr>
                <a:graphicFrameLocks noChangeAspect="1"/>
              </p:cNvGraphicFramePr>
              <p:nvPr/>
            </p:nvGraphicFramePr>
            <p:xfrm>
              <a:off x="1430" y="3270"/>
              <a:ext cx="348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3" r:id="rId3" imgW="1083945" imgH="824230" progId="Word.Picture.8">
                      <p:embed/>
                    </p:oleObj>
                  </mc:Choice>
                  <mc:Fallback>
                    <p:oleObj r:id="rId3" imgW="1083945" imgH="824230" progId="Word.Picture.8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30" y="3270"/>
                            <a:ext cx="348" cy="3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7" name="Object 95"/>
              <p:cNvGraphicFramePr>
                <a:graphicFrameLocks noChangeAspect="1"/>
              </p:cNvGraphicFramePr>
              <p:nvPr/>
            </p:nvGraphicFramePr>
            <p:xfrm>
              <a:off x="1430" y="3760"/>
              <a:ext cx="34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4" r:id="rId5" imgW="1083945" imgH="824230" progId="Word.Picture.8">
                      <p:embed/>
                    </p:oleObj>
                  </mc:Choice>
                  <mc:Fallback>
                    <p:oleObj r:id="rId5" imgW="1083945" imgH="824230" progId="Word.Picture.8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30" y="3760"/>
                            <a:ext cx="348" cy="3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8" name="Object 97"/>
              <p:cNvGraphicFramePr>
                <a:graphicFrameLocks noChangeAspect="1"/>
              </p:cNvGraphicFramePr>
              <p:nvPr/>
            </p:nvGraphicFramePr>
            <p:xfrm>
              <a:off x="2188" y="3760"/>
              <a:ext cx="34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5" r:id="rId6" imgW="1083945" imgH="824230" progId="Word.Picture.8">
                      <p:embed/>
                    </p:oleObj>
                  </mc:Choice>
                  <mc:Fallback>
                    <p:oleObj r:id="rId6" imgW="1083945" imgH="824230" progId="Word.Picture.8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188" y="3760"/>
                            <a:ext cx="348" cy="3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9" name="Line 98"/>
              <p:cNvSpPr/>
              <p:nvPr/>
            </p:nvSpPr>
            <p:spPr>
              <a:xfrm>
                <a:off x="701" y="3492"/>
                <a:ext cx="67" cy="0"/>
              </a:xfrm>
              <a:prstGeom prst="line">
                <a:avLst/>
              </a:prstGeom>
              <a:ln w="38100" cap="sq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5630" name="Text Box 100"/>
              <p:cNvSpPr txBox="1"/>
              <p:nvPr/>
            </p:nvSpPr>
            <p:spPr>
              <a:xfrm>
                <a:off x="672" y="3792"/>
                <a:ext cx="253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FF00"/>
                    </a:solidFill>
                  </a:rPr>
                  <a:t>A</a:t>
                </a:r>
              </a:p>
            </p:txBody>
          </p:sp>
          <p:sp>
            <p:nvSpPr>
              <p:cNvPr id="25631" name="Text Box 101"/>
              <p:cNvSpPr txBox="1"/>
              <p:nvPr/>
            </p:nvSpPr>
            <p:spPr>
              <a:xfrm>
                <a:off x="672" y="3984"/>
                <a:ext cx="379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FFFF00"/>
                    </a:solidFill>
                  </a:rPr>
                  <a:t>B </a:t>
                </a:r>
              </a:p>
            </p:txBody>
          </p:sp>
          <p:sp>
            <p:nvSpPr>
              <p:cNvPr id="25632" name="Line 102"/>
              <p:cNvSpPr/>
              <p:nvPr/>
            </p:nvSpPr>
            <p:spPr>
              <a:xfrm>
                <a:off x="773" y="3828"/>
                <a:ext cx="67" cy="0"/>
              </a:xfrm>
              <a:prstGeom prst="line">
                <a:avLst/>
              </a:prstGeom>
              <a:ln w="38100" cap="sq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25609" name="Line 130"/>
          <p:cNvSpPr/>
          <p:nvPr/>
        </p:nvSpPr>
        <p:spPr>
          <a:xfrm>
            <a:off x="7315200" y="762000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610" name="Text Box 141"/>
          <p:cNvSpPr txBox="1"/>
          <p:nvPr/>
        </p:nvSpPr>
        <p:spPr>
          <a:xfrm>
            <a:off x="1741488" y="2389188"/>
            <a:ext cx="33131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</a:rPr>
              <a:t>Method 1</a:t>
            </a:r>
            <a:r>
              <a:rPr lang="zh-CN" altLang="en-US" sz="2800" dirty="0">
                <a:solidFill>
                  <a:schemeClr val="hlink"/>
                </a:solidFill>
              </a:rPr>
              <a:t>：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(F' )'</a:t>
            </a:r>
          </a:p>
        </p:txBody>
      </p:sp>
      <p:sp>
        <p:nvSpPr>
          <p:cNvPr id="25611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二级门电路设计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052513"/>
            <a:ext cx="3813175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最简与或式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487488" y="1628775"/>
            <a:ext cx="1874838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4"/>
          </p:nvPr>
        </p:nvSpPr>
        <p:spPr>
          <a:xfrm>
            <a:off x="3652838" y="1484313"/>
            <a:ext cx="6981825" cy="2608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最简积之和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画出二级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与或电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路（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AND-OR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与非门替换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所有逻辑门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将连接输出门的所有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单个变量取反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30" name="Line 5"/>
          <p:cNvSpPr/>
          <p:nvPr/>
        </p:nvSpPr>
        <p:spPr>
          <a:xfrm>
            <a:off x="7315200" y="762000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pic>
        <p:nvPicPr>
          <p:cNvPr id="2253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8" y="4365625"/>
            <a:ext cx="3743325" cy="1427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6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63" y="4365625"/>
            <a:ext cx="3671887" cy="1363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7" name="AutoShape 15"/>
          <p:cNvSpPr/>
          <p:nvPr/>
        </p:nvSpPr>
        <p:spPr>
          <a:xfrm>
            <a:off x="4656138" y="5900738"/>
            <a:ext cx="2303462" cy="458787"/>
          </a:xfrm>
          <a:prstGeom prst="curvedUpArrow">
            <a:avLst>
              <a:gd name="adj1" fmla="val 122777"/>
              <a:gd name="adj2" fmla="val 251038"/>
              <a:gd name="adj3" fmla="val 33305"/>
            </a:avLst>
          </a:prstGeom>
          <a:solidFill>
            <a:srgbClr val="FFFF99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26634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225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二级门电路设计</a:t>
            </a:r>
          </a:p>
        </p:txBody>
      </p:sp>
      <p:sp>
        <p:nvSpPr>
          <p:cNvPr id="27651" name="内容占位符 3"/>
          <p:cNvSpPr>
            <a:spLocks noGrp="1"/>
          </p:cNvSpPr>
          <p:nvPr>
            <p:ph idx="1"/>
          </p:nvPr>
        </p:nvSpPr>
        <p:spPr>
          <a:xfrm>
            <a:off x="1120775" y="1044575"/>
            <a:ext cx="9140825" cy="5111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使用单一逻辑门（</a:t>
            </a:r>
            <a:r>
              <a:rPr lang="zh-CN" altLang="en-US" sz="2800" b="1" dirty="0">
                <a:solidFill>
                  <a:schemeClr val="bg1"/>
                </a:solidFill>
              </a:rPr>
              <a:t>或非门）</a:t>
            </a:r>
            <a:r>
              <a:rPr lang="zh-CN" altLang="en-US" sz="2800" b="1" dirty="0"/>
              <a:t>设计最简二级电路</a:t>
            </a:r>
            <a:endParaRPr lang="en-US" altLang="zh-CN" sz="2800" b="1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1525588" y="1647825"/>
            <a:ext cx="3524250" cy="511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最简与或式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3" name="Line 5"/>
          <p:cNvSpPr/>
          <p:nvPr/>
        </p:nvSpPr>
        <p:spPr>
          <a:xfrm>
            <a:off x="7315200" y="762000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4" name="Text Box 9"/>
          <p:cNvSpPr txBox="1"/>
          <p:nvPr/>
        </p:nvSpPr>
        <p:spPr>
          <a:xfrm>
            <a:off x="1519238" y="2238375"/>
            <a:ext cx="44640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hlink"/>
                </a:solidFill>
              </a:rPr>
              <a:t>Method 1</a:t>
            </a:r>
            <a:r>
              <a:rPr lang="zh-CN" altLang="en-US" dirty="0">
                <a:solidFill>
                  <a:schemeClr val="hlink"/>
                </a:solidFill>
              </a:rPr>
              <a:t>：</a:t>
            </a:r>
            <a:r>
              <a:rPr lang="zh-CN" altLang="en-US" b="1" dirty="0"/>
              <a:t> </a:t>
            </a:r>
            <a:r>
              <a:rPr lang="en-US" altLang="zh-CN" b="1" dirty="0"/>
              <a:t>(</a:t>
            </a:r>
            <a:r>
              <a:rPr lang="en-US" altLang="zh-CN" b="1" i="1" dirty="0"/>
              <a:t>F</a:t>
            </a:r>
            <a:r>
              <a:rPr lang="en-US" altLang="zh-CN" b="1" i="1" baseline="30000" dirty="0"/>
              <a:t>D</a:t>
            </a:r>
            <a:r>
              <a:rPr lang="en-US" altLang="zh-CN" b="1" dirty="0"/>
              <a:t>)</a:t>
            </a:r>
            <a:r>
              <a:rPr lang="en-US" altLang="zh-CN" b="1" i="1" baseline="30000" dirty="0"/>
              <a:t>D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2135188" y="2924175"/>
            <a:ext cx="2209800" cy="457200"/>
            <a:chOff x="864" y="1584"/>
            <a:chExt cx="1392" cy="288"/>
          </a:xfrm>
        </p:grpSpPr>
        <p:grpSp>
          <p:nvGrpSpPr>
            <p:cNvPr id="27713" name="Group 13"/>
            <p:cNvGrpSpPr/>
            <p:nvPr/>
          </p:nvGrpSpPr>
          <p:grpSpPr>
            <a:xfrm>
              <a:off x="864" y="1584"/>
              <a:ext cx="1392" cy="288"/>
              <a:chOff x="816" y="2093"/>
              <a:chExt cx="1392" cy="288"/>
            </a:xfrm>
          </p:grpSpPr>
          <p:grpSp>
            <p:nvGrpSpPr>
              <p:cNvPr id="27715" name="Group 14"/>
              <p:cNvGrpSpPr/>
              <p:nvPr/>
            </p:nvGrpSpPr>
            <p:grpSpPr>
              <a:xfrm>
                <a:off x="816" y="2093"/>
                <a:ext cx="1392" cy="288"/>
                <a:chOff x="48" y="1632"/>
                <a:chExt cx="1392" cy="288"/>
              </a:xfrm>
            </p:grpSpPr>
            <p:sp>
              <p:nvSpPr>
                <p:cNvPr id="8069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" y="1632"/>
                  <a:ext cx="1392" cy="28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marR="0" defTabSz="914400" eaLnBrk="1" hangingPunct="1">
                    <a:spcBef>
                      <a:spcPct val="50000"/>
                    </a:spcBef>
                    <a:buClrTx/>
                    <a:buSzTx/>
                    <a:buFontTx/>
                    <a:defRPr/>
                  </a:pPr>
                  <a:r>
                    <a:rPr kumimoji="1" lang="en-US" altLang="zh-CN" b="1" kern="1200" cap="none" spc="0" normalizeH="0" baseline="0" noProof="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F=AC+BC+AB</a:t>
                  </a:r>
                </a:p>
              </p:txBody>
            </p:sp>
            <p:sp>
              <p:nvSpPr>
                <p:cNvPr id="27718" name="Line 16"/>
                <p:cNvSpPr/>
                <p:nvPr/>
              </p:nvSpPr>
              <p:spPr>
                <a:xfrm>
                  <a:off x="864" y="1680"/>
                  <a:ext cx="100" cy="0"/>
                </a:xfrm>
                <a:prstGeom prst="line">
                  <a:avLst/>
                </a:prstGeom>
                <a:ln w="38100" cap="sq" cmpd="sng">
                  <a:solidFill>
                    <a:schemeClr val="bg2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27716" name="Line 17"/>
              <p:cNvSpPr/>
              <p:nvPr/>
            </p:nvSpPr>
            <p:spPr>
              <a:xfrm>
                <a:off x="1104" y="2136"/>
                <a:ext cx="10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7714" name="Line 18"/>
            <p:cNvSpPr/>
            <p:nvPr/>
          </p:nvSpPr>
          <p:spPr>
            <a:xfrm>
              <a:off x="2064" y="163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Group 19"/>
          <p:cNvGrpSpPr/>
          <p:nvPr/>
        </p:nvGrpSpPr>
        <p:grpSpPr>
          <a:xfrm>
            <a:off x="2135188" y="3700463"/>
            <a:ext cx="3810000" cy="1600200"/>
            <a:chOff x="1056" y="2112"/>
            <a:chExt cx="2400" cy="1008"/>
          </a:xfrm>
        </p:grpSpPr>
        <p:grpSp>
          <p:nvGrpSpPr>
            <p:cNvPr id="27693" name="Group 20"/>
            <p:cNvGrpSpPr/>
            <p:nvPr/>
          </p:nvGrpSpPr>
          <p:grpSpPr>
            <a:xfrm>
              <a:off x="1056" y="2112"/>
              <a:ext cx="2400" cy="293"/>
              <a:chOff x="1344" y="2323"/>
              <a:chExt cx="2400" cy="293"/>
            </a:xfrm>
          </p:grpSpPr>
          <p:sp>
            <p:nvSpPr>
              <p:cNvPr id="806933" name="Text Box 21"/>
              <p:cNvSpPr txBox="1">
                <a:spLocks noChangeArrowheads="1"/>
              </p:cNvSpPr>
              <p:nvPr/>
            </p:nvSpPr>
            <p:spPr bwMode="auto">
              <a:xfrm>
                <a:off x="1344" y="232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r>
                  <a:rPr kumimoji="1" lang="en-US" altLang="zh-CN" b="1" kern="1200" cap="none" spc="0" normalizeH="0" baseline="3000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806934" name="Text Box 22"/>
              <p:cNvSpPr txBox="1">
                <a:spLocks noChangeArrowheads="1"/>
              </p:cNvSpPr>
              <p:nvPr/>
            </p:nvSpPr>
            <p:spPr bwMode="auto">
              <a:xfrm>
                <a:off x="1584" y="2323"/>
                <a:ext cx="216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 (A+B) </a:t>
                </a: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 </a:t>
                </a: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(B+C) </a:t>
                </a: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 </a:t>
                </a: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(A+C)</a:t>
                </a:r>
              </a:p>
            </p:txBody>
          </p:sp>
          <p:sp>
            <p:nvSpPr>
              <p:cNvPr id="27710" name="Line 23"/>
              <p:cNvSpPr/>
              <p:nvPr/>
            </p:nvSpPr>
            <p:spPr>
              <a:xfrm>
                <a:off x="2112" y="2371"/>
                <a:ext cx="93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7711" name="Line 24"/>
              <p:cNvSpPr/>
              <p:nvPr/>
            </p:nvSpPr>
            <p:spPr>
              <a:xfrm>
                <a:off x="2784" y="2371"/>
                <a:ext cx="93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7712" name="Line 25"/>
              <p:cNvSpPr/>
              <p:nvPr/>
            </p:nvSpPr>
            <p:spPr>
              <a:xfrm>
                <a:off x="3219" y="2371"/>
                <a:ext cx="93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27694" name="Group 26"/>
            <p:cNvGrpSpPr/>
            <p:nvPr/>
          </p:nvGrpSpPr>
          <p:grpSpPr>
            <a:xfrm>
              <a:off x="1308" y="2400"/>
              <a:ext cx="1296" cy="288"/>
              <a:chOff x="3744" y="2016"/>
              <a:chExt cx="1296" cy="288"/>
            </a:xfrm>
          </p:grpSpPr>
          <p:sp>
            <p:nvSpPr>
              <p:cNvPr id="806939" name="Text Box 27"/>
              <p:cNvSpPr txBox="1">
                <a:spLocks noChangeArrowheads="1"/>
              </p:cNvSpPr>
              <p:nvPr/>
            </p:nvSpPr>
            <p:spPr bwMode="auto">
              <a:xfrm>
                <a:off x="3744" y="2016"/>
                <a:ext cx="12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=ABC+ABC</a:t>
                </a:r>
              </a:p>
            </p:txBody>
          </p:sp>
          <p:sp>
            <p:nvSpPr>
              <p:cNvPr id="27705" name="Line 28"/>
              <p:cNvSpPr/>
              <p:nvPr/>
            </p:nvSpPr>
            <p:spPr>
              <a:xfrm>
                <a:off x="3924" y="2052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06" name="Line 29"/>
              <p:cNvSpPr/>
              <p:nvPr/>
            </p:nvSpPr>
            <p:spPr>
              <a:xfrm>
                <a:off x="4044" y="2052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707" name="Line 30"/>
              <p:cNvSpPr/>
              <p:nvPr/>
            </p:nvSpPr>
            <p:spPr>
              <a:xfrm>
                <a:off x="4188" y="2052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7695" name="Group 31"/>
            <p:cNvGrpSpPr/>
            <p:nvPr/>
          </p:nvGrpSpPr>
          <p:grpSpPr>
            <a:xfrm>
              <a:off x="1392" y="2760"/>
              <a:ext cx="1296" cy="360"/>
              <a:chOff x="1392" y="2760"/>
              <a:chExt cx="1296" cy="360"/>
            </a:xfrm>
          </p:grpSpPr>
          <p:grpSp>
            <p:nvGrpSpPr>
              <p:cNvPr id="27696" name="Group 32"/>
              <p:cNvGrpSpPr/>
              <p:nvPr/>
            </p:nvGrpSpPr>
            <p:grpSpPr>
              <a:xfrm>
                <a:off x="1392" y="2832"/>
                <a:ext cx="1296" cy="288"/>
                <a:chOff x="3744" y="2016"/>
                <a:chExt cx="1296" cy="288"/>
              </a:xfrm>
            </p:grpSpPr>
            <p:sp>
              <p:nvSpPr>
                <p:cNvPr id="8069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44" y="2016"/>
                  <a:ext cx="129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marR="0" defTabSz="914400" eaLnBrk="1" hangingPunct="1">
                    <a:spcBef>
                      <a:spcPct val="50000"/>
                    </a:spcBef>
                    <a:buClrTx/>
                    <a:buSzTx/>
                    <a:buFontTx/>
                    <a:defRPr/>
                  </a:pPr>
                  <a:r>
                    <a:rPr kumimoji="1" lang="en-US" altLang="zh-CN" b="1" kern="1200" cap="none" spc="0" normalizeH="0" baseline="0" noProof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=ABC </a:t>
                  </a:r>
                  <a:r>
                    <a:rPr kumimoji="1" lang="en-US" altLang="zh-CN" b="1" kern="1200" cap="none" spc="0" normalizeH="0" baseline="0" noProof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r>
                    <a:rPr kumimoji="1" lang="en-US" altLang="zh-CN" b="1" kern="1200" cap="none" spc="0" normalizeH="0" baseline="0" noProof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ABC</a:t>
                  </a:r>
                </a:p>
              </p:txBody>
            </p:sp>
            <p:sp>
              <p:nvSpPr>
                <p:cNvPr id="27701" name="Line 34"/>
                <p:cNvSpPr/>
                <p:nvPr/>
              </p:nvSpPr>
              <p:spPr>
                <a:xfrm>
                  <a:off x="3924" y="2052"/>
                  <a:ext cx="96" cy="0"/>
                </a:xfrm>
                <a:prstGeom prst="line">
                  <a:avLst/>
                </a:prstGeom>
                <a:ln w="3810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702" name="Line 35"/>
                <p:cNvSpPr/>
                <p:nvPr/>
              </p:nvSpPr>
              <p:spPr>
                <a:xfrm>
                  <a:off x="4044" y="2052"/>
                  <a:ext cx="96" cy="0"/>
                </a:xfrm>
                <a:prstGeom prst="line">
                  <a:avLst/>
                </a:prstGeom>
                <a:ln w="3810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703" name="Line 36"/>
                <p:cNvSpPr/>
                <p:nvPr/>
              </p:nvSpPr>
              <p:spPr>
                <a:xfrm>
                  <a:off x="4188" y="2052"/>
                  <a:ext cx="96" cy="0"/>
                </a:xfrm>
                <a:prstGeom prst="line">
                  <a:avLst/>
                </a:prstGeom>
                <a:ln w="3810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7697" name="Line 37"/>
              <p:cNvSpPr/>
              <p:nvPr/>
            </p:nvSpPr>
            <p:spPr>
              <a:xfrm>
                <a:off x="1536" y="2808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98" name="Line 38"/>
              <p:cNvSpPr/>
              <p:nvPr/>
            </p:nvSpPr>
            <p:spPr>
              <a:xfrm>
                <a:off x="2112" y="288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699" name="Line 39"/>
              <p:cNvSpPr/>
              <p:nvPr/>
            </p:nvSpPr>
            <p:spPr>
              <a:xfrm>
                <a:off x="1536" y="2760"/>
                <a:ext cx="9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" name="Group 40"/>
          <p:cNvGrpSpPr/>
          <p:nvPr/>
        </p:nvGrpSpPr>
        <p:grpSpPr>
          <a:xfrm>
            <a:off x="2208213" y="5632450"/>
            <a:ext cx="4038600" cy="533400"/>
            <a:chOff x="1104" y="3216"/>
            <a:chExt cx="2544" cy="336"/>
          </a:xfrm>
        </p:grpSpPr>
        <p:sp>
          <p:nvSpPr>
            <p:cNvPr id="806953" name="Text Box 41"/>
            <p:cNvSpPr txBox="1">
              <a:spLocks noChangeArrowheads="1"/>
            </p:cNvSpPr>
            <p:nvPr/>
          </p:nvSpPr>
          <p:spPr bwMode="auto">
            <a:xfrm>
              <a:off x="1104" y="3264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F=(F</a:t>
              </a:r>
              <a:r>
                <a:rPr kumimoji="1" lang="en-US" altLang="zh-CN" b="1" kern="1200" cap="none" spc="0" normalizeH="0" baseline="3000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en-US" altLang="zh-CN" b="1" kern="1200" cap="none" spc="0" normalizeH="0" baseline="3000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=(A+B+C)+ (A+B+C)</a:t>
              </a:r>
            </a:p>
          </p:txBody>
        </p:sp>
        <p:sp>
          <p:nvSpPr>
            <p:cNvPr id="27687" name="Line 42"/>
            <p:cNvSpPr/>
            <p:nvPr/>
          </p:nvSpPr>
          <p:spPr>
            <a:xfrm>
              <a:off x="2832" y="331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88" name="Line 43"/>
            <p:cNvSpPr/>
            <p:nvPr/>
          </p:nvSpPr>
          <p:spPr>
            <a:xfrm>
              <a:off x="3072" y="331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89" name="Line 44"/>
            <p:cNvSpPr/>
            <p:nvPr/>
          </p:nvSpPr>
          <p:spPr>
            <a:xfrm>
              <a:off x="3360" y="331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90" name="Line 45"/>
            <p:cNvSpPr/>
            <p:nvPr/>
          </p:nvSpPr>
          <p:spPr>
            <a:xfrm>
              <a:off x="1920" y="3300"/>
              <a:ext cx="67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91" name="Line 46"/>
            <p:cNvSpPr/>
            <p:nvPr/>
          </p:nvSpPr>
          <p:spPr>
            <a:xfrm>
              <a:off x="2784" y="3264"/>
              <a:ext cx="67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92" name="Line 47"/>
            <p:cNvSpPr/>
            <p:nvPr/>
          </p:nvSpPr>
          <p:spPr>
            <a:xfrm>
              <a:off x="1872" y="3216"/>
              <a:ext cx="163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1" name="组合 113"/>
          <p:cNvGrpSpPr/>
          <p:nvPr/>
        </p:nvGrpSpPr>
        <p:grpSpPr>
          <a:xfrm>
            <a:off x="7862888" y="2557463"/>
            <a:ext cx="1978025" cy="3048000"/>
            <a:chOff x="5119489" y="915566"/>
            <a:chExt cx="1324719" cy="2291089"/>
          </a:xfrm>
        </p:grpSpPr>
        <p:pic>
          <p:nvPicPr>
            <p:cNvPr id="27660" name="Picture 82" descr="C:\Documents and Settings\Administrator\Application Data\Tencent\Users\1346459106\QQ\WinTemp\RichOle\}$L7N]QL2)L`R({6ZE%(@Z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104" y="1131590"/>
              <a:ext cx="504056" cy="6472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7661" name="Picture 82" descr="C:\Documents and Settings\Administrator\Application Data\Tencent\Users\1346459106\QQ\WinTemp\RichOle\}$L7N]QL2)L`R({6ZE%(@Z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9489" y="2173610"/>
              <a:ext cx="504056" cy="6472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7662" name="Picture 82" descr="C:\Documents and Settings\Administrator\Application Data\Tencent\Users\1346459106\QQ\WinTemp\RichOle\}$L7N]QL2)L`R({6ZE%(@Z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0152" y="2173610"/>
              <a:ext cx="504056" cy="647212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27663" name="直接连接符 85"/>
            <p:cNvCxnSpPr/>
            <p:nvPr/>
          </p:nvCxnSpPr>
          <p:spPr>
            <a:xfrm>
              <a:off x="5887634" y="1698211"/>
              <a:ext cx="0" cy="203601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64" name="直接连接符 86"/>
            <p:cNvCxnSpPr/>
            <p:nvPr/>
          </p:nvCxnSpPr>
          <p:spPr>
            <a:xfrm>
              <a:off x="5636834" y="1698211"/>
              <a:ext cx="0" cy="21590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65" name="直接连接符 87"/>
            <p:cNvCxnSpPr/>
            <p:nvPr/>
          </p:nvCxnSpPr>
          <p:spPr>
            <a:xfrm>
              <a:off x="5883562" y="1895063"/>
              <a:ext cx="312708" cy="6749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66" name="直接连接符 88"/>
            <p:cNvCxnSpPr/>
            <p:nvPr/>
          </p:nvCxnSpPr>
          <p:spPr>
            <a:xfrm>
              <a:off x="5367230" y="1906079"/>
              <a:ext cx="27461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67" name="直接连接符 89"/>
            <p:cNvCxnSpPr/>
            <p:nvPr/>
          </p:nvCxnSpPr>
          <p:spPr>
            <a:xfrm>
              <a:off x="6196270" y="1895063"/>
              <a:ext cx="0" cy="287341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68" name="直接连接符 90"/>
            <p:cNvCxnSpPr/>
            <p:nvPr/>
          </p:nvCxnSpPr>
          <p:spPr>
            <a:xfrm>
              <a:off x="5373578" y="1904588"/>
              <a:ext cx="0" cy="287341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69" name="直接连接符 91"/>
            <p:cNvCxnSpPr/>
            <p:nvPr/>
          </p:nvCxnSpPr>
          <p:spPr>
            <a:xfrm>
              <a:off x="5363812" y="2715810"/>
              <a:ext cx="0" cy="21590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0" name="直接连接符 92"/>
            <p:cNvCxnSpPr/>
            <p:nvPr/>
          </p:nvCxnSpPr>
          <p:spPr>
            <a:xfrm>
              <a:off x="5766996" y="987004"/>
              <a:ext cx="0" cy="180977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1" name="直接连接符 93"/>
            <p:cNvCxnSpPr/>
            <p:nvPr/>
          </p:nvCxnSpPr>
          <p:spPr>
            <a:xfrm>
              <a:off x="5247937" y="2744385"/>
              <a:ext cx="0" cy="179389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2" name="直接连接符 94"/>
            <p:cNvCxnSpPr/>
            <p:nvPr/>
          </p:nvCxnSpPr>
          <p:spPr>
            <a:xfrm>
              <a:off x="5497148" y="2739622"/>
              <a:ext cx="0" cy="180977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3" name="直接连接符 95"/>
            <p:cNvCxnSpPr/>
            <p:nvPr/>
          </p:nvCxnSpPr>
          <p:spPr>
            <a:xfrm>
              <a:off x="6190817" y="2715810"/>
              <a:ext cx="0" cy="215902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4" name="直接连接符 96"/>
            <p:cNvCxnSpPr/>
            <p:nvPr/>
          </p:nvCxnSpPr>
          <p:spPr>
            <a:xfrm>
              <a:off x="6069310" y="2741210"/>
              <a:ext cx="0" cy="179389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7675" name="直接连接符 97"/>
            <p:cNvCxnSpPr/>
            <p:nvPr/>
          </p:nvCxnSpPr>
          <p:spPr>
            <a:xfrm>
              <a:off x="6321518" y="2739622"/>
              <a:ext cx="0" cy="192091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7676" name="TextBox 99"/>
            <p:cNvSpPr txBox="1"/>
            <p:nvPr/>
          </p:nvSpPr>
          <p:spPr>
            <a:xfrm>
              <a:off x="5132904" y="2969201"/>
              <a:ext cx="174340" cy="2314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/>
                <a:t>A</a:t>
              </a:r>
              <a:endParaRPr lang="zh-CN" altLang="en-US" sz="1400" b="1" dirty="0"/>
            </a:p>
          </p:txBody>
        </p:sp>
        <p:sp>
          <p:nvSpPr>
            <p:cNvPr id="27677" name="Line 68"/>
            <p:cNvSpPr/>
            <p:nvPr/>
          </p:nvSpPr>
          <p:spPr>
            <a:xfrm flipV="1">
              <a:off x="5185023" y="3004938"/>
              <a:ext cx="83829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78" name="TextBox 101"/>
            <p:cNvSpPr txBox="1"/>
            <p:nvPr/>
          </p:nvSpPr>
          <p:spPr>
            <a:xfrm>
              <a:off x="5280612" y="2975223"/>
              <a:ext cx="197912" cy="2314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/>
                <a:t>B</a:t>
              </a:r>
              <a:endParaRPr lang="zh-CN" altLang="en-US" sz="1400" b="1" dirty="0"/>
            </a:p>
          </p:txBody>
        </p:sp>
        <p:sp>
          <p:nvSpPr>
            <p:cNvPr id="27679" name="Line 68"/>
            <p:cNvSpPr/>
            <p:nvPr/>
          </p:nvSpPr>
          <p:spPr>
            <a:xfrm>
              <a:off x="5332731" y="3003798"/>
              <a:ext cx="90023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80" name="TextBox 103"/>
            <p:cNvSpPr txBox="1"/>
            <p:nvPr/>
          </p:nvSpPr>
          <p:spPr>
            <a:xfrm>
              <a:off x="5420203" y="2975223"/>
              <a:ext cx="214883" cy="2314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/>
                <a:t>C</a:t>
              </a:r>
              <a:endParaRPr lang="zh-CN" altLang="en-US" sz="1400" b="1" dirty="0"/>
            </a:p>
          </p:txBody>
        </p:sp>
        <p:sp>
          <p:nvSpPr>
            <p:cNvPr id="27681" name="Line 68"/>
            <p:cNvSpPr/>
            <p:nvPr/>
          </p:nvSpPr>
          <p:spPr>
            <a:xfrm>
              <a:off x="5469771" y="3003798"/>
              <a:ext cx="9164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82" name="TextBox 106"/>
            <p:cNvSpPr txBox="1"/>
            <p:nvPr/>
          </p:nvSpPr>
          <p:spPr>
            <a:xfrm>
              <a:off x="5962413" y="2966837"/>
              <a:ext cx="197912" cy="2314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/>
                <a:t>A</a:t>
              </a:r>
              <a:endParaRPr lang="zh-CN" altLang="en-US" sz="1400" b="1" dirty="0"/>
            </a:p>
          </p:txBody>
        </p:sp>
        <p:sp>
          <p:nvSpPr>
            <p:cNvPr id="27683" name="TextBox 108"/>
            <p:cNvSpPr txBox="1"/>
            <p:nvPr/>
          </p:nvSpPr>
          <p:spPr>
            <a:xfrm>
              <a:off x="6092264" y="2965698"/>
              <a:ext cx="197912" cy="2314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/>
                <a:t>B</a:t>
              </a:r>
              <a:endParaRPr lang="zh-CN" altLang="en-US" sz="1400" b="1" dirty="0"/>
            </a:p>
          </p:txBody>
        </p:sp>
        <p:sp>
          <p:nvSpPr>
            <p:cNvPr id="27684" name="TextBox 110"/>
            <p:cNvSpPr txBox="1"/>
            <p:nvPr/>
          </p:nvSpPr>
          <p:spPr>
            <a:xfrm>
              <a:off x="6224205" y="2965698"/>
              <a:ext cx="178931" cy="2314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/>
                <a:t>C</a:t>
              </a:r>
              <a:endParaRPr lang="zh-CN" altLang="en-US" sz="1400" b="1" dirty="0"/>
            </a:p>
          </p:txBody>
        </p:sp>
        <p:sp>
          <p:nvSpPr>
            <p:cNvPr id="27685" name="TextBox 112"/>
            <p:cNvSpPr txBox="1"/>
            <p:nvPr/>
          </p:nvSpPr>
          <p:spPr>
            <a:xfrm>
              <a:off x="5796136" y="915566"/>
              <a:ext cx="3600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/>
                <a:t>F </a:t>
              </a:r>
              <a:endParaRPr lang="zh-CN" altLang="en-US" sz="1400" b="1" dirty="0"/>
            </a:p>
          </p:txBody>
        </p:sp>
      </p:grpSp>
      <p:sp>
        <p:nvSpPr>
          <p:cNvPr id="27659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二级门电路设计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1163" y="1052513"/>
            <a:ext cx="3813175" cy="522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最简与或式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793875" y="1643063"/>
            <a:ext cx="1951038" cy="522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2: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4"/>
          </p:nvPr>
        </p:nvSpPr>
        <p:spPr>
          <a:xfrm>
            <a:off x="2827338" y="2317750"/>
            <a:ext cx="7839075" cy="34877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找出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最简和之积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画出二级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或与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电路（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OR-AND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或非门替换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所有逻辑门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将连接输出门的所有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单个变量取反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8" name="Line 129"/>
          <p:cNvSpPr/>
          <p:nvPr/>
        </p:nvSpPr>
        <p:spPr>
          <a:xfrm>
            <a:off x="7315200" y="762000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9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二级门电路设计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08100" y="1014413"/>
            <a:ext cx="8280400" cy="571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使用单一逻辑门（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与或非门）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设计最简二级电路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00" name="Text Box 12"/>
          <p:cNvSpPr txBox="1"/>
          <p:nvPr/>
        </p:nvSpPr>
        <p:spPr>
          <a:xfrm>
            <a:off x="1785938" y="2344738"/>
            <a:ext cx="33131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800" dirty="0">
                <a:solidFill>
                  <a:schemeClr val="bg1"/>
                </a:solidFill>
              </a:rPr>
              <a:t> Method 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(F' )'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2228850" y="3173413"/>
            <a:ext cx="2209800" cy="457200"/>
            <a:chOff x="864" y="1584"/>
            <a:chExt cx="1392" cy="288"/>
          </a:xfrm>
        </p:grpSpPr>
        <p:grpSp>
          <p:nvGrpSpPr>
            <p:cNvPr id="29798" name="Group 16"/>
            <p:cNvGrpSpPr/>
            <p:nvPr/>
          </p:nvGrpSpPr>
          <p:grpSpPr>
            <a:xfrm>
              <a:off x="864" y="1584"/>
              <a:ext cx="1392" cy="288"/>
              <a:chOff x="816" y="2093"/>
              <a:chExt cx="1392" cy="288"/>
            </a:xfrm>
          </p:grpSpPr>
          <p:grpSp>
            <p:nvGrpSpPr>
              <p:cNvPr id="29800" name="Group 17"/>
              <p:cNvGrpSpPr/>
              <p:nvPr/>
            </p:nvGrpSpPr>
            <p:grpSpPr>
              <a:xfrm>
                <a:off x="816" y="2093"/>
                <a:ext cx="1392" cy="288"/>
                <a:chOff x="48" y="1632"/>
                <a:chExt cx="1392" cy="288"/>
              </a:xfrm>
            </p:grpSpPr>
            <p:sp>
              <p:nvSpPr>
                <p:cNvPr id="8048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8" y="1632"/>
                  <a:ext cx="1392" cy="28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marR="0" defTabSz="914400" eaLnBrk="1" hangingPunct="1">
                    <a:spcBef>
                      <a:spcPct val="50000"/>
                    </a:spcBef>
                    <a:buClrTx/>
                    <a:buSzTx/>
                    <a:buFontTx/>
                    <a:defRPr/>
                  </a:pPr>
                  <a:r>
                    <a:rPr kumimoji="1" lang="en-US" altLang="zh-CN" b="1" kern="1200" cap="none" spc="0" normalizeH="0" baseline="0" noProof="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F=AC+BC+AB</a:t>
                  </a:r>
                </a:p>
              </p:txBody>
            </p:sp>
            <p:sp>
              <p:nvSpPr>
                <p:cNvPr id="29803" name="Line 19"/>
                <p:cNvSpPr/>
                <p:nvPr/>
              </p:nvSpPr>
              <p:spPr>
                <a:xfrm>
                  <a:off x="864" y="1680"/>
                  <a:ext cx="100" cy="0"/>
                </a:xfrm>
                <a:prstGeom prst="line">
                  <a:avLst/>
                </a:prstGeom>
                <a:ln w="38100" cap="sq" cmpd="sng">
                  <a:solidFill>
                    <a:schemeClr val="bg2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29801" name="Line 20"/>
              <p:cNvSpPr/>
              <p:nvPr/>
            </p:nvSpPr>
            <p:spPr>
              <a:xfrm>
                <a:off x="1104" y="2136"/>
                <a:ext cx="10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9799" name="Line 21"/>
            <p:cNvSpPr/>
            <p:nvPr/>
          </p:nvSpPr>
          <p:spPr>
            <a:xfrm>
              <a:off x="2064" y="163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Group 22"/>
          <p:cNvGrpSpPr/>
          <p:nvPr/>
        </p:nvGrpSpPr>
        <p:grpSpPr>
          <a:xfrm>
            <a:off x="2243138" y="3894138"/>
            <a:ext cx="2209800" cy="533400"/>
            <a:chOff x="1056" y="2112"/>
            <a:chExt cx="1392" cy="336"/>
          </a:xfrm>
        </p:grpSpPr>
        <p:grpSp>
          <p:nvGrpSpPr>
            <p:cNvPr id="29789" name="Group 23"/>
            <p:cNvGrpSpPr/>
            <p:nvPr/>
          </p:nvGrpSpPr>
          <p:grpSpPr>
            <a:xfrm>
              <a:off x="1056" y="2160"/>
              <a:ext cx="1392" cy="288"/>
              <a:chOff x="864" y="1584"/>
              <a:chExt cx="1392" cy="288"/>
            </a:xfrm>
          </p:grpSpPr>
          <p:grpSp>
            <p:nvGrpSpPr>
              <p:cNvPr id="29792" name="Group 24"/>
              <p:cNvGrpSpPr/>
              <p:nvPr/>
            </p:nvGrpSpPr>
            <p:grpSpPr>
              <a:xfrm>
                <a:off x="864" y="1584"/>
                <a:ext cx="1392" cy="288"/>
                <a:chOff x="816" y="2093"/>
                <a:chExt cx="1392" cy="288"/>
              </a:xfrm>
            </p:grpSpPr>
            <p:grpSp>
              <p:nvGrpSpPr>
                <p:cNvPr id="29794" name="Group 25"/>
                <p:cNvGrpSpPr/>
                <p:nvPr/>
              </p:nvGrpSpPr>
              <p:grpSpPr>
                <a:xfrm>
                  <a:off x="816" y="2093"/>
                  <a:ext cx="1392" cy="288"/>
                  <a:chOff x="48" y="1632"/>
                  <a:chExt cx="1392" cy="288"/>
                </a:xfrm>
              </p:grpSpPr>
              <p:sp>
                <p:nvSpPr>
                  <p:cNvPr id="80489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632"/>
                    <a:ext cx="1392" cy="28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R="0" defTabSz="914400" eaLnBrk="1" hangingPunct="1">
                      <a:spcBef>
                        <a:spcPct val="50000"/>
                      </a:spcBef>
                      <a:buClrTx/>
                      <a:buSzTx/>
                      <a:buFontTx/>
                      <a:defRPr/>
                    </a:pPr>
                    <a:r>
                      <a:rPr kumimoji="1" lang="en-US" altLang="zh-CN" b="1" kern="1200" cap="none" spc="0" normalizeH="0" baseline="0" noProof="0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F=AC+BC+AB</a:t>
                    </a:r>
                  </a:p>
                </p:txBody>
              </p:sp>
              <p:sp>
                <p:nvSpPr>
                  <p:cNvPr id="29797" name="Line 27"/>
                  <p:cNvSpPr/>
                  <p:nvPr/>
                </p:nvSpPr>
                <p:spPr>
                  <a:xfrm>
                    <a:off x="864" y="1680"/>
                    <a:ext cx="100" cy="0"/>
                  </a:xfrm>
                  <a:prstGeom prst="line">
                    <a:avLst/>
                  </a:prstGeom>
                  <a:ln w="38100" cap="sq" cmpd="sng">
                    <a:solidFill>
                      <a:schemeClr val="bg2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</p:grpSp>
            <p:sp>
              <p:nvSpPr>
                <p:cNvPr id="29795" name="Line 28"/>
                <p:cNvSpPr/>
                <p:nvPr/>
              </p:nvSpPr>
              <p:spPr>
                <a:xfrm>
                  <a:off x="1104" y="2136"/>
                  <a:ext cx="100" cy="0"/>
                </a:xfrm>
                <a:prstGeom prst="line">
                  <a:avLst/>
                </a:prstGeom>
                <a:ln w="3810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9793" name="Line 29"/>
              <p:cNvSpPr/>
              <p:nvPr/>
            </p:nvSpPr>
            <p:spPr>
              <a:xfrm>
                <a:off x="2064" y="1632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9790" name="Line 30"/>
            <p:cNvSpPr/>
            <p:nvPr/>
          </p:nvSpPr>
          <p:spPr>
            <a:xfrm>
              <a:off x="1248" y="2112"/>
              <a:ext cx="1104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91" name="Line 31"/>
            <p:cNvSpPr/>
            <p:nvPr/>
          </p:nvSpPr>
          <p:spPr>
            <a:xfrm>
              <a:off x="1248" y="2160"/>
              <a:ext cx="1104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" name="Group 72"/>
          <p:cNvGrpSpPr/>
          <p:nvPr/>
        </p:nvGrpSpPr>
        <p:grpSpPr>
          <a:xfrm>
            <a:off x="7194550" y="2725738"/>
            <a:ext cx="2209800" cy="457200"/>
            <a:chOff x="3600" y="1584"/>
            <a:chExt cx="1392" cy="288"/>
          </a:xfrm>
        </p:grpSpPr>
        <p:grpSp>
          <p:nvGrpSpPr>
            <p:cNvPr id="29780" name="Group 73"/>
            <p:cNvGrpSpPr/>
            <p:nvPr/>
          </p:nvGrpSpPr>
          <p:grpSpPr>
            <a:xfrm>
              <a:off x="3600" y="1584"/>
              <a:ext cx="1392" cy="288"/>
              <a:chOff x="864" y="1584"/>
              <a:chExt cx="1392" cy="288"/>
            </a:xfrm>
          </p:grpSpPr>
          <p:grpSp>
            <p:nvGrpSpPr>
              <p:cNvPr id="29783" name="Group 74"/>
              <p:cNvGrpSpPr/>
              <p:nvPr/>
            </p:nvGrpSpPr>
            <p:grpSpPr>
              <a:xfrm>
                <a:off x="864" y="1584"/>
                <a:ext cx="1392" cy="288"/>
                <a:chOff x="816" y="2093"/>
                <a:chExt cx="1392" cy="288"/>
              </a:xfrm>
            </p:grpSpPr>
            <p:grpSp>
              <p:nvGrpSpPr>
                <p:cNvPr id="29785" name="Group 75"/>
                <p:cNvGrpSpPr/>
                <p:nvPr/>
              </p:nvGrpSpPr>
              <p:grpSpPr>
                <a:xfrm>
                  <a:off x="816" y="2093"/>
                  <a:ext cx="1392" cy="288"/>
                  <a:chOff x="48" y="1632"/>
                  <a:chExt cx="1392" cy="288"/>
                </a:xfrm>
              </p:grpSpPr>
              <p:sp>
                <p:nvSpPr>
                  <p:cNvPr id="804940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" y="1632"/>
                    <a:ext cx="1392" cy="28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R="0" defTabSz="914400" eaLnBrk="1" hangingPunct="1">
                      <a:spcBef>
                        <a:spcPct val="50000"/>
                      </a:spcBef>
                      <a:buClrTx/>
                      <a:buSzTx/>
                      <a:buFontTx/>
                      <a:defRPr/>
                    </a:pPr>
                    <a:r>
                      <a:rPr kumimoji="1" lang="en-US" altLang="zh-CN" b="1" kern="1200" cap="none" spc="0" normalizeH="0" baseline="0" noProof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F=AC+BC+AB</a:t>
                    </a:r>
                  </a:p>
                </p:txBody>
              </p:sp>
              <p:sp>
                <p:nvSpPr>
                  <p:cNvPr id="29788" name="Line 77"/>
                  <p:cNvSpPr/>
                  <p:nvPr/>
                </p:nvSpPr>
                <p:spPr>
                  <a:xfrm>
                    <a:off x="864" y="1680"/>
                    <a:ext cx="100" cy="0"/>
                  </a:xfrm>
                  <a:prstGeom prst="line">
                    <a:avLst/>
                  </a:prstGeom>
                  <a:ln w="38100" cap="sq" cmpd="sng">
                    <a:solidFill>
                      <a:schemeClr val="bg2"/>
                    </a:solidFill>
                    <a:prstDash val="solid"/>
                    <a:headEnd type="none" w="sm" len="sm"/>
                    <a:tailEnd type="none" w="sm" len="sm"/>
                  </a:ln>
                </p:spPr>
              </p:sp>
            </p:grpSp>
            <p:sp>
              <p:nvSpPr>
                <p:cNvPr id="29786" name="Line 78"/>
                <p:cNvSpPr/>
                <p:nvPr/>
              </p:nvSpPr>
              <p:spPr>
                <a:xfrm>
                  <a:off x="1104" y="2136"/>
                  <a:ext cx="100" cy="0"/>
                </a:xfrm>
                <a:prstGeom prst="line">
                  <a:avLst/>
                </a:prstGeom>
                <a:ln w="38100" cap="flat" cmpd="sng">
                  <a:solidFill>
                    <a:schemeClr val="bg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9784" name="Line 79"/>
              <p:cNvSpPr/>
              <p:nvPr/>
            </p:nvSpPr>
            <p:spPr>
              <a:xfrm>
                <a:off x="2064" y="1632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9781" name="Line 80"/>
            <p:cNvSpPr/>
            <p:nvPr/>
          </p:nvSpPr>
          <p:spPr>
            <a:xfrm>
              <a:off x="3648" y="1584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82" name="Line 81"/>
            <p:cNvSpPr/>
            <p:nvPr/>
          </p:nvSpPr>
          <p:spPr>
            <a:xfrm>
              <a:off x="3888" y="1584"/>
              <a:ext cx="100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" name="Group 82"/>
          <p:cNvGrpSpPr/>
          <p:nvPr/>
        </p:nvGrpSpPr>
        <p:grpSpPr>
          <a:xfrm>
            <a:off x="7423150" y="3259138"/>
            <a:ext cx="2057400" cy="457200"/>
            <a:chOff x="3744" y="2016"/>
            <a:chExt cx="1296" cy="288"/>
          </a:xfrm>
        </p:grpSpPr>
        <p:sp>
          <p:nvSpPr>
            <p:cNvPr id="804947" name="Text Box 83"/>
            <p:cNvSpPr txBox="1">
              <a:spLocks noChangeArrowheads="1"/>
            </p:cNvSpPr>
            <p:nvPr/>
          </p:nvSpPr>
          <p:spPr bwMode="auto">
            <a:xfrm>
              <a:off x="3744" y="2016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=ABC+ABC</a:t>
              </a:r>
            </a:p>
          </p:txBody>
        </p:sp>
        <p:sp>
          <p:nvSpPr>
            <p:cNvPr id="29777" name="Line 84"/>
            <p:cNvSpPr/>
            <p:nvPr/>
          </p:nvSpPr>
          <p:spPr>
            <a:xfrm>
              <a:off x="3924" y="205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78" name="Line 85"/>
            <p:cNvSpPr/>
            <p:nvPr/>
          </p:nvSpPr>
          <p:spPr>
            <a:xfrm>
              <a:off x="4044" y="205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79" name="Line 86"/>
            <p:cNvSpPr/>
            <p:nvPr/>
          </p:nvSpPr>
          <p:spPr>
            <a:xfrm>
              <a:off x="4188" y="205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4" name="Group 87"/>
          <p:cNvGrpSpPr/>
          <p:nvPr/>
        </p:nvGrpSpPr>
        <p:grpSpPr>
          <a:xfrm>
            <a:off x="7258050" y="3860800"/>
            <a:ext cx="2438400" cy="476250"/>
            <a:chOff x="3648" y="2292"/>
            <a:chExt cx="1536" cy="300"/>
          </a:xfrm>
        </p:grpSpPr>
        <p:sp>
          <p:nvSpPr>
            <p:cNvPr id="804952" name="Text Box 88"/>
            <p:cNvSpPr txBox="1">
              <a:spLocks noChangeArrowheads="1"/>
            </p:cNvSpPr>
            <p:nvPr/>
          </p:nvSpPr>
          <p:spPr bwMode="auto">
            <a:xfrm>
              <a:off x="3648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</a:p>
          </p:txBody>
        </p:sp>
        <p:grpSp>
          <p:nvGrpSpPr>
            <p:cNvPr id="29770" name="Group 89"/>
            <p:cNvGrpSpPr/>
            <p:nvPr/>
          </p:nvGrpSpPr>
          <p:grpSpPr>
            <a:xfrm>
              <a:off x="3888" y="2304"/>
              <a:ext cx="1296" cy="288"/>
              <a:chOff x="3744" y="2016"/>
              <a:chExt cx="1296" cy="288"/>
            </a:xfrm>
          </p:grpSpPr>
          <p:sp>
            <p:nvSpPr>
              <p:cNvPr id="804954" name="Text Box 90"/>
              <p:cNvSpPr txBox="1">
                <a:spLocks noChangeArrowheads="1"/>
              </p:cNvSpPr>
              <p:nvPr/>
            </p:nvSpPr>
            <p:spPr bwMode="auto">
              <a:xfrm>
                <a:off x="3744" y="2016"/>
                <a:ext cx="12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1" lang="en-US" altLang="zh-CN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=ABC+ABC</a:t>
                </a:r>
              </a:p>
            </p:txBody>
          </p:sp>
          <p:sp>
            <p:nvSpPr>
              <p:cNvPr id="29773" name="Line 91"/>
              <p:cNvSpPr/>
              <p:nvPr/>
            </p:nvSpPr>
            <p:spPr>
              <a:xfrm>
                <a:off x="3924" y="2052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74" name="Line 92"/>
              <p:cNvSpPr/>
              <p:nvPr/>
            </p:nvSpPr>
            <p:spPr>
              <a:xfrm>
                <a:off x="4044" y="2052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775" name="Line 93"/>
              <p:cNvSpPr/>
              <p:nvPr/>
            </p:nvSpPr>
            <p:spPr>
              <a:xfrm>
                <a:off x="4188" y="2052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9771" name="Line 94"/>
            <p:cNvSpPr/>
            <p:nvPr/>
          </p:nvSpPr>
          <p:spPr>
            <a:xfrm>
              <a:off x="4032" y="2292"/>
              <a:ext cx="91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5646" name="Text Box 2"/>
          <p:cNvSpPr txBox="1">
            <a:spLocks noChangeArrowheads="1"/>
          </p:cNvSpPr>
          <p:nvPr/>
        </p:nvSpPr>
        <p:spPr bwMode="auto">
          <a:xfrm>
            <a:off x="1798638" y="1681163"/>
            <a:ext cx="4608513" cy="521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给定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最简与或式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" name="组合 171"/>
          <p:cNvGrpSpPr/>
          <p:nvPr/>
        </p:nvGrpSpPr>
        <p:grpSpPr>
          <a:xfrm>
            <a:off x="2449513" y="4767263"/>
            <a:ext cx="2003425" cy="1304925"/>
            <a:chOff x="4408934" y="2480692"/>
            <a:chExt cx="2004583" cy="1304161"/>
          </a:xfrm>
        </p:grpSpPr>
        <p:sp>
          <p:nvSpPr>
            <p:cNvPr id="29735" name="矩形 113"/>
            <p:cNvSpPr/>
            <p:nvPr/>
          </p:nvSpPr>
          <p:spPr>
            <a:xfrm>
              <a:off x="4860032" y="2571750"/>
              <a:ext cx="215427" cy="1213101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cxnSp>
          <p:nvCxnSpPr>
            <p:cNvPr id="29736" name="直接连接符 115"/>
            <p:cNvCxnSpPr/>
            <p:nvPr/>
          </p:nvCxnSpPr>
          <p:spPr>
            <a:xfrm>
              <a:off x="4860032" y="2931790"/>
              <a:ext cx="216024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37" name="直接连接符 116"/>
            <p:cNvCxnSpPr/>
            <p:nvPr/>
          </p:nvCxnSpPr>
          <p:spPr>
            <a:xfrm>
              <a:off x="4860032" y="3291830"/>
              <a:ext cx="216024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38" name="直接连接符 118"/>
            <p:cNvCxnSpPr/>
            <p:nvPr/>
          </p:nvCxnSpPr>
          <p:spPr>
            <a:xfrm>
              <a:off x="4716016" y="2643758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39" name="直接连接符 119"/>
            <p:cNvCxnSpPr/>
            <p:nvPr/>
          </p:nvCxnSpPr>
          <p:spPr>
            <a:xfrm>
              <a:off x="4716016" y="2821682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0" name="直接连接符 120"/>
            <p:cNvCxnSpPr/>
            <p:nvPr/>
          </p:nvCxnSpPr>
          <p:spPr>
            <a:xfrm>
              <a:off x="4716016" y="3022848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1" name="直接连接符 121"/>
            <p:cNvCxnSpPr/>
            <p:nvPr/>
          </p:nvCxnSpPr>
          <p:spPr>
            <a:xfrm>
              <a:off x="4716016" y="3200772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2" name="直接连接符 122"/>
            <p:cNvCxnSpPr/>
            <p:nvPr/>
          </p:nvCxnSpPr>
          <p:spPr>
            <a:xfrm>
              <a:off x="4716016" y="3401938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3" name="直接连接符 123"/>
            <p:cNvCxnSpPr/>
            <p:nvPr/>
          </p:nvCxnSpPr>
          <p:spPr>
            <a:xfrm>
              <a:off x="4716016" y="3579862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4" name="直接连接符 131"/>
            <p:cNvCxnSpPr/>
            <p:nvPr/>
          </p:nvCxnSpPr>
          <p:spPr>
            <a:xfrm>
              <a:off x="6233517" y="3104381"/>
              <a:ext cx="18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45" name="直接连接符 132"/>
            <p:cNvCxnSpPr/>
            <p:nvPr/>
          </p:nvCxnSpPr>
          <p:spPr>
            <a:xfrm>
              <a:off x="5551537" y="2859782"/>
              <a:ext cx="0" cy="57600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29746" name="组合 152"/>
            <p:cNvGrpSpPr/>
            <p:nvPr/>
          </p:nvGrpSpPr>
          <p:grpSpPr>
            <a:xfrm>
              <a:off x="4413126" y="2480692"/>
              <a:ext cx="360040" cy="276999"/>
              <a:chOff x="6444208" y="2571750"/>
              <a:chExt cx="360040" cy="276999"/>
            </a:xfrm>
          </p:grpSpPr>
          <p:sp>
            <p:nvSpPr>
              <p:cNvPr id="29767" name="TextBox 141"/>
              <p:cNvSpPr txBox="1"/>
              <p:nvPr/>
            </p:nvSpPr>
            <p:spPr>
              <a:xfrm>
                <a:off x="6444208" y="2571750"/>
                <a:ext cx="360040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/>
                  <a:t>A</a:t>
                </a:r>
                <a:endParaRPr lang="zh-CN" altLang="en-US" sz="1200" b="1" dirty="0"/>
              </a:p>
            </p:txBody>
          </p:sp>
          <p:sp>
            <p:nvSpPr>
              <p:cNvPr id="29768" name="Line 68"/>
              <p:cNvSpPr/>
              <p:nvPr/>
            </p:nvSpPr>
            <p:spPr>
              <a:xfrm>
                <a:off x="6535266" y="2619375"/>
                <a:ext cx="108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9747" name="TextBox 145"/>
            <p:cNvSpPr txBox="1"/>
            <p:nvPr/>
          </p:nvSpPr>
          <p:spPr>
            <a:xfrm>
              <a:off x="4408934" y="3075806"/>
              <a:ext cx="36004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sp>
          <p:nvSpPr>
            <p:cNvPr id="29748" name="Line 68"/>
            <p:cNvSpPr/>
            <p:nvPr/>
          </p:nvSpPr>
          <p:spPr>
            <a:xfrm>
              <a:off x="4509517" y="3123431"/>
              <a:ext cx="108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749" name="TextBox 148"/>
            <p:cNvSpPr txBox="1"/>
            <p:nvPr/>
          </p:nvSpPr>
          <p:spPr>
            <a:xfrm>
              <a:off x="4418459" y="3253730"/>
              <a:ext cx="36004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29750" name="TextBox 149"/>
            <p:cNvSpPr txBox="1"/>
            <p:nvPr/>
          </p:nvSpPr>
          <p:spPr>
            <a:xfrm>
              <a:off x="4418459" y="2859782"/>
              <a:ext cx="36004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29751" name="TextBox 150"/>
            <p:cNvSpPr txBox="1"/>
            <p:nvPr/>
          </p:nvSpPr>
          <p:spPr>
            <a:xfrm>
              <a:off x="4408934" y="2662808"/>
              <a:ext cx="36004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grpSp>
          <p:nvGrpSpPr>
            <p:cNvPr id="29752" name="组合 153"/>
            <p:cNvGrpSpPr/>
            <p:nvPr/>
          </p:nvGrpSpPr>
          <p:grpSpPr>
            <a:xfrm>
              <a:off x="4427984" y="3507854"/>
              <a:ext cx="360040" cy="276999"/>
              <a:chOff x="6444208" y="2571750"/>
              <a:chExt cx="360040" cy="276999"/>
            </a:xfrm>
          </p:grpSpPr>
          <p:sp>
            <p:nvSpPr>
              <p:cNvPr id="29765" name="TextBox 154"/>
              <p:cNvSpPr txBox="1"/>
              <p:nvPr/>
            </p:nvSpPr>
            <p:spPr>
              <a:xfrm>
                <a:off x="6444208" y="2571750"/>
                <a:ext cx="360040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/>
                  <a:t>B</a:t>
                </a:r>
                <a:endParaRPr lang="zh-CN" altLang="en-US" sz="1200" b="1" dirty="0"/>
              </a:p>
            </p:txBody>
          </p:sp>
          <p:sp>
            <p:nvSpPr>
              <p:cNvPr id="29766" name="Line 68"/>
              <p:cNvSpPr/>
              <p:nvPr/>
            </p:nvSpPr>
            <p:spPr>
              <a:xfrm>
                <a:off x="6535266" y="2619375"/>
                <a:ext cx="108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9753" name="矩形 156"/>
            <p:cNvSpPr/>
            <p:nvPr/>
          </p:nvSpPr>
          <p:spPr>
            <a:xfrm>
              <a:off x="5076057" y="2571750"/>
              <a:ext cx="208574" cy="1213097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54" name="TextBox 157"/>
            <p:cNvSpPr txBox="1"/>
            <p:nvPr/>
          </p:nvSpPr>
          <p:spPr>
            <a:xfrm>
              <a:off x="5011079" y="2918545"/>
              <a:ext cx="288032" cy="3691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+</a:t>
              </a:r>
              <a:endParaRPr lang="zh-CN" altLang="en-US" sz="1800" dirty="0"/>
            </a:p>
          </p:txBody>
        </p:sp>
        <p:sp>
          <p:nvSpPr>
            <p:cNvPr id="29755" name="椭圆 158"/>
            <p:cNvSpPr/>
            <p:nvPr/>
          </p:nvSpPr>
          <p:spPr>
            <a:xfrm>
              <a:off x="5292080" y="3066281"/>
              <a:ext cx="72001" cy="70494"/>
            </a:xfrm>
            <a:prstGeom prst="ellipse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56" name="矩形 159"/>
            <p:cNvSpPr/>
            <p:nvPr/>
          </p:nvSpPr>
          <p:spPr>
            <a:xfrm>
              <a:off x="5721937" y="2577083"/>
              <a:ext cx="222406" cy="1207758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cxnSp>
          <p:nvCxnSpPr>
            <p:cNvPr id="29757" name="直接连接符 160"/>
            <p:cNvCxnSpPr/>
            <p:nvPr/>
          </p:nvCxnSpPr>
          <p:spPr>
            <a:xfrm>
              <a:off x="5728320" y="3128764"/>
              <a:ext cx="216024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9758" name="矩形 162"/>
            <p:cNvSpPr/>
            <p:nvPr/>
          </p:nvSpPr>
          <p:spPr>
            <a:xfrm>
              <a:off x="5944344" y="2577083"/>
              <a:ext cx="230841" cy="120775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59" name="TextBox 163"/>
            <p:cNvSpPr txBox="1"/>
            <p:nvPr/>
          </p:nvSpPr>
          <p:spPr>
            <a:xfrm>
              <a:off x="5911222" y="2931790"/>
              <a:ext cx="288032" cy="3691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+</a:t>
              </a:r>
              <a:endParaRPr lang="zh-CN" altLang="en-US" sz="1800" dirty="0"/>
            </a:p>
          </p:txBody>
        </p:sp>
        <p:sp>
          <p:nvSpPr>
            <p:cNvPr id="29760" name="椭圆 164"/>
            <p:cNvSpPr/>
            <p:nvPr/>
          </p:nvSpPr>
          <p:spPr>
            <a:xfrm>
              <a:off x="6175617" y="3071615"/>
              <a:ext cx="48303" cy="61344"/>
            </a:xfrm>
            <a:prstGeom prst="ellipse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cxnSp>
          <p:nvCxnSpPr>
            <p:cNvPr id="29761" name="直接连接符 167"/>
            <p:cNvCxnSpPr/>
            <p:nvPr/>
          </p:nvCxnSpPr>
          <p:spPr>
            <a:xfrm>
              <a:off x="5546204" y="2859782"/>
              <a:ext cx="18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62" name="直接连接符 168"/>
            <p:cNvCxnSpPr/>
            <p:nvPr/>
          </p:nvCxnSpPr>
          <p:spPr>
            <a:xfrm>
              <a:off x="5546204" y="3435846"/>
              <a:ext cx="18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63" name="直接连接符 169"/>
            <p:cNvCxnSpPr/>
            <p:nvPr/>
          </p:nvCxnSpPr>
          <p:spPr>
            <a:xfrm>
              <a:off x="5364088" y="3104381"/>
              <a:ext cx="18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9764" name="椭圆 170"/>
            <p:cNvSpPr/>
            <p:nvPr/>
          </p:nvSpPr>
          <p:spPr>
            <a:xfrm>
              <a:off x="5532867" y="3081523"/>
              <a:ext cx="45745" cy="51435"/>
            </a:xfrm>
            <a:prstGeom prst="ellipse">
              <a:avLst/>
            </a:prstGeom>
            <a:solidFill>
              <a:schemeClr val="bg2"/>
            </a:solidFill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</p:grpSp>
      <p:grpSp>
        <p:nvGrpSpPr>
          <p:cNvPr id="19" name="组合 243"/>
          <p:cNvGrpSpPr/>
          <p:nvPr/>
        </p:nvGrpSpPr>
        <p:grpSpPr>
          <a:xfrm>
            <a:off x="7488238" y="4498975"/>
            <a:ext cx="1328737" cy="1285875"/>
            <a:chOff x="4206627" y="2499742"/>
            <a:chExt cx="1330052" cy="1285111"/>
          </a:xfrm>
        </p:grpSpPr>
        <p:sp>
          <p:nvSpPr>
            <p:cNvPr id="29710" name="TextBox 151"/>
            <p:cNvSpPr txBox="1"/>
            <p:nvPr/>
          </p:nvSpPr>
          <p:spPr>
            <a:xfrm>
              <a:off x="4572000" y="2499742"/>
              <a:ext cx="3600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 dirty="0"/>
                <a:t>F </a:t>
              </a:r>
              <a:endParaRPr lang="zh-CN" altLang="en-US" sz="1400" b="1" dirty="0"/>
            </a:p>
          </p:txBody>
        </p:sp>
        <p:sp>
          <p:nvSpPr>
            <p:cNvPr id="29711" name="矩形 173"/>
            <p:cNvSpPr/>
            <p:nvPr/>
          </p:nvSpPr>
          <p:spPr>
            <a:xfrm rot="-5400000">
              <a:off x="4741031" y="2621472"/>
              <a:ext cx="210689" cy="1221651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cxnSp>
          <p:nvCxnSpPr>
            <p:cNvPr id="29712" name="直接连接符 174"/>
            <p:cNvCxnSpPr/>
            <p:nvPr/>
          </p:nvCxnSpPr>
          <p:spPr>
            <a:xfrm rot="-5400000">
              <a:off x="4737162" y="3234964"/>
              <a:ext cx="216024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13" name="直接连接符 176"/>
            <p:cNvCxnSpPr/>
            <p:nvPr/>
          </p:nvCxnSpPr>
          <p:spPr>
            <a:xfrm rot="-5400000">
              <a:off x="4293189" y="3414984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14" name="直接连接符 177"/>
            <p:cNvCxnSpPr/>
            <p:nvPr/>
          </p:nvCxnSpPr>
          <p:spPr>
            <a:xfrm rot="-5400000">
              <a:off x="4471113" y="3414984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15" name="直接连接符 178"/>
            <p:cNvCxnSpPr/>
            <p:nvPr/>
          </p:nvCxnSpPr>
          <p:spPr>
            <a:xfrm rot="-5400000">
              <a:off x="4672279" y="3414984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16" name="直接连接符 179"/>
            <p:cNvCxnSpPr/>
            <p:nvPr/>
          </p:nvCxnSpPr>
          <p:spPr>
            <a:xfrm rot="-5400000">
              <a:off x="4850203" y="3414984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17" name="直接连接符 180"/>
            <p:cNvCxnSpPr/>
            <p:nvPr/>
          </p:nvCxnSpPr>
          <p:spPr>
            <a:xfrm rot="-5400000">
              <a:off x="5051369" y="3414984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718" name="直接连接符 181"/>
            <p:cNvCxnSpPr/>
            <p:nvPr/>
          </p:nvCxnSpPr>
          <p:spPr>
            <a:xfrm rot="-5400000">
              <a:off x="5229293" y="3414984"/>
              <a:ext cx="14401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9719" name="矩形 191"/>
            <p:cNvSpPr/>
            <p:nvPr/>
          </p:nvSpPr>
          <p:spPr>
            <a:xfrm rot="-5400000">
              <a:off x="4743698" y="2408113"/>
              <a:ext cx="205355" cy="1221651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29720" name="TextBox 192"/>
            <p:cNvSpPr txBox="1"/>
            <p:nvPr/>
          </p:nvSpPr>
          <p:spPr>
            <a:xfrm rot="-5400000">
              <a:off x="4735160" y="2886263"/>
              <a:ext cx="206502" cy="4005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29721" name="椭圆 193"/>
            <p:cNvSpPr/>
            <p:nvPr/>
          </p:nvSpPr>
          <p:spPr>
            <a:xfrm rot="-5400000">
              <a:off x="4812837" y="2855131"/>
              <a:ext cx="55786" cy="55810"/>
            </a:xfrm>
            <a:prstGeom prst="ellipse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cxnSp>
          <p:nvCxnSpPr>
            <p:cNvPr id="29722" name="直接连接符 201"/>
            <p:cNvCxnSpPr/>
            <p:nvPr/>
          </p:nvCxnSpPr>
          <p:spPr>
            <a:xfrm rot="-5400000">
              <a:off x="4752954" y="2752728"/>
              <a:ext cx="18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29723" name="组合 152"/>
            <p:cNvGrpSpPr/>
            <p:nvPr/>
          </p:nvGrpSpPr>
          <p:grpSpPr>
            <a:xfrm>
              <a:off x="4206627" y="3507854"/>
              <a:ext cx="360040" cy="276999"/>
              <a:chOff x="6444208" y="2571750"/>
              <a:chExt cx="360040" cy="276999"/>
            </a:xfrm>
          </p:grpSpPr>
          <p:sp>
            <p:nvSpPr>
              <p:cNvPr id="29733" name="TextBox 240"/>
              <p:cNvSpPr txBox="1"/>
              <p:nvPr/>
            </p:nvSpPr>
            <p:spPr>
              <a:xfrm>
                <a:off x="6444208" y="2571750"/>
                <a:ext cx="360040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/>
                  <a:t>A</a:t>
                </a:r>
                <a:endParaRPr lang="zh-CN" altLang="en-US" sz="1200" b="1" dirty="0"/>
              </a:p>
            </p:txBody>
          </p:sp>
          <p:sp>
            <p:nvSpPr>
              <p:cNvPr id="29734" name="Line 68"/>
              <p:cNvSpPr/>
              <p:nvPr/>
            </p:nvSpPr>
            <p:spPr>
              <a:xfrm>
                <a:off x="6535266" y="2619375"/>
                <a:ext cx="108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9724" name="组合 242"/>
            <p:cNvGrpSpPr/>
            <p:nvPr/>
          </p:nvGrpSpPr>
          <p:grpSpPr>
            <a:xfrm>
              <a:off x="4581525" y="3507854"/>
              <a:ext cx="360040" cy="276999"/>
              <a:chOff x="-540568" y="3454896"/>
              <a:chExt cx="360040" cy="276999"/>
            </a:xfrm>
          </p:grpSpPr>
          <p:sp>
            <p:nvSpPr>
              <p:cNvPr id="29731" name="TextBox 220"/>
              <p:cNvSpPr txBox="1"/>
              <p:nvPr/>
            </p:nvSpPr>
            <p:spPr>
              <a:xfrm>
                <a:off x="-540568" y="3454896"/>
                <a:ext cx="360040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/>
                  <a:t>C</a:t>
                </a:r>
                <a:endParaRPr lang="zh-CN" altLang="en-US" sz="1200" b="1" dirty="0"/>
              </a:p>
            </p:txBody>
          </p:sp>
          <p:sp>
            <p:nvSpPr>
              <p:cNvPr id="29732" name="Line 68"/>
              <p:cNvSpPr/>
              <p:nvPr/>
            </p:nvSpPr>
            <p:spPr>
              <a:xfrm>
                <a:off x="-439985" y="3502521"/>
                <a:ext cx="108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9725" name="TextBox 222"/>
            <p:cNvSpPr txBox="1"/>
            <p:nvPr/>
          </p:nvSpPr>
          <p:spPr>
            <a:xfrm>
              <a:off x="4778499" y="3507854"/>
              <a:ext cx="36004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/>
                <a:t>A</a:t>
              </a:r>
              <a:endParaRPr lang="zh-CN" altLang="en-US" sz="1200" b="1" dirty="0"/>
            </a:p>
          </p:txBody>
        </p:sp>
        <p:sp>
          <p:nvSpPr>
            <p:cNvPr id="29726" name="TextBox 223"/>
            <p:cNvSpPr txBox="1"/>
            <p:nvPr/>
          </p:nvSpPr>
          <p:spPr>
            <a:xfrm>
              <a:off x="4979665" y="3502521"/>
              <a:ext cx="36004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/>
                <a:t>B</a:t>
              </a:r>
              <a:endParaRPr lang="zh-CN" altLang="en-US" sz="1200" b="1" dirty="0"/>
            </a:p>
          </p:txBody>
        </p:sp>
        <p:sp>
          <p:nvSpPr>
            <p:cNvPr id="29727" name="TextBox 224"/>
            <p:cNvSpPr txBox="1"/>
            <p:nvPr/>
          </p:nvSpPr>
          <p:spPr>
            <a:xfrm>
              <a:off x="5176639" y="3507854"/>
              <a:ext cx="360040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/>
                <a:t>C</a:t>
              </a:r>
              <a:endParaRPr lang="zh-CN" altLang="en-US" sz="1200" b="1" dirty="0"/>
            </a:p>
          </p:txBody>
        </p:sp>
        <p:grpSp>
          <p:nvGrpSpPr>
            <p:cNvPr id="29728" name="组合 153"/>
            <p:cNvGrpSpPr/>
            <p:nvPr/>
          </p:nvGrpSpPr>
          <p:grpSpPr>
            <a:xfrm>
              <a:off x="4399409" y="3507854"/>
              <a:ext cx="360040" cy="276999"/>
              <a:chOff x="6444208" y="2571750"/>
              <a:chExt cx="360040" cy="276999"/>
            </a:xfrm>
          </p:grpSpPr>
          <p:sp>
            <p:nvSpPr>
              <p:cNvPr id="29729" name="TextBox 238"/>
              <p:cNvSpPr txBox="1"/>
              <p:nvPr/>
            </p:nvSpPr>
            <p:spPr>
              <a:xfrm>
                <a:off x="6444208" y="2571750"/>
                <a:ext cx="360040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1" dirty="0"/>
                  <a:t>B</a:t>
                </a:r>
                <a:endParaRPr lang="zh-CN" altLang="en-US" sz="1200" b="1" dirty="0"/>
              </a:p>
            </p:txBody>
          </p:sp>
          <p:sp>
            <p:nvSpPr>
              <p:cNvPr id="29730" name="Line 68"/>
              <p:cNvSpPr/>
              <p:nvPr/>
            </p:nvSpPr>
            <p:spPr>
              <a:xfrm>
                <a:off x="6535266" y="2619375"/>
                <a:ext cx="10800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29709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正逻辑与负逻辑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SzTx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客观：只要电路组成一定，其输入与输出的电位关系就唯一被确定下来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Tx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主观：输入与输出的高低电位被赋予什么逻辑值是人为规定的</a:t>
            </a:r>
          </a:p>
        </p:txBody>
      </p:sp>
      <p:sp>
        <p:nvSpPr>
          <p:cNvPr id="30724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18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7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sp>
        <p:nvSpPr>
          <p:cNvPr id="32771" name="Text Box 10"/>
          <p:cNvSpPr txBox="1"/>
          <p:nvPr/>
        </p:nvSpPr>
        <p:spPr>
          <a:xfrm>
            <a:off x="1905000" y="533400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/>
              <a:t>例：某电路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5105400" y="609600"/>
            <a:ext cx="1524000" cy="2833688"/>
            <a:chOff x="2016" y="384"/>
            <a:chExt cx="960" cy="1785"/>
          </a:xfrm>
        </p:grpSpPr>
        <p:sp>
          <p:nvSpPr>
            <p:cNvPr id="32789" name="Text Box 12"/>
            <p:cNvSpPr txBox="1"/>
            <p:nvPr/>
          </p:nvSpPr>
          <p:spPr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rgbClr val="CC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 B   </a:t>
              </a:r>
              <a:r>
                <a:rPr lang="en-US" altLang="zh-CN" sz="2800" b="1" dirty="0">
                  <a:solidFill>
                    <a:srgbClr val="FF33CC"/>
                  </a:solidFill>
                </a:rPr>
                <a:t> </a:t>
              </a:r>
              <a:r>
                <a:rPr lang="en-US" altLang="zh-CN" sz="2800" b="1" dirty="0"/>
                <a:t>F</a:t>
              </a:r>
              <a:endParaRPr lang="en-US" altLang="zh-CN" sz="2800" b="1" baseline="-30000" dirty="0"/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L L     L   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L H     L   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H L     L 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H H    H   </a:t>
              </a:r>
            </a:p>
          </p:txBody>
        </p:sp>
        <p:sp>
          <p:nvSpPr>
            <p:cNvPr id="32790" name="Text Box 13"/>
            <p:cNvSpPr txBox="1"/>
            <p:nvPr/>
          </p:nvSpPr>
          <p:spPr>
            <a:xfrm>
              <a:off x="2086" y="384"/>
              <a:ext cx="8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真值表</a:t>
              </a:r>
            </a:p>
          </p:txBody>
        </p:sp>
        <p:sp>
          <p:nvSpPr>
            <p:cNvPr id="32791" name="Line 14"/>
            <p:cNvSpPr/>
            <p:nvPr/>
          </p:nvSpPr>
          <p:spPr>
            <a:xfrm>
              <a:off x="2592" y="754"/>
              <a:ext cx="0" cy="1387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15"/>
            <p:cNvSpPr/>
            <p:nvPr/>
          </p:nvSpPr>
          <p:spPr>
            <a:xfrm>
              <a:off x="2016" y="953"/>
              <a:ext cx="949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7"/>
          <p:cNvGrpSpPr/>
          <p:nvPr/>
        </p:nvGrpSpPr>
        <p:grpSpPr>
          <a:xfrm>
            <a:off x="2362200" y="2362200"/>
            <a:ext cx="1524000" cy="2833688"/>
            <a:chOff x="2016" y="384"/>
            <a:chExt cx="960" cy="1785"/>
          </a:xfrm>
        </p:grpSpPr>
        <p:sp>
          <p:nvSpPr>
            <p:cNvPr id="32785" name="Text Box 18"/>
            <p:cNvSpPr txBox="1"/>
            <p:nvPr/>
          </p:nvSpPr>
          <p:spPr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rgbClr val="CC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 B   </a:t>
              </a:r>
              <a:r>
                <a:rPr lang="en-US" altLang="zh-CN" sz="2800" b="1" dirty="0">
                  <a:solidFill>
                    <a:srgbClr val="FF33CC"/>
                  </a:solidFill>
                </a:rPr>
                <a:t> </a:t>
              </a:r>
              <a:r>
                <a:rPr lang="en-US" altLang="zh-CN" sz="2800" b="1" dirty="0"/>
                <a:t>F</a:t>
              </a:r>
              <a:endParaRPr lang="en-US" altLang="zh-CN" sz="2800" b="1" baseline="-30000" dirty="0"/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0  0     0   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0  1     0   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1  0     0 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1  1     1   </a:t>
              </a:r>
            </a:p>
          </p:txBody>
        </p:sp>
        <p:sp>
          <p:nvSpPr>
            <p:cNvPr id="32786" name="Text Box 19"/>
            <p:cNvSpPr txBox="1"/>
            <p:nvPr/>
          </p:nvSpPr>
          <p:spPr>
            <a:xfrm>
              <a:off x="2086" y="384"/>
              <a:ext cx="8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真值表</a:t>
              </a:r>
            </a:p>
          </p:txBody>
        </p:sp>
        <p:sp>
          <p:nvSpPr>
            <p:cNvPr id="32787" name="Line 20"/>
            <p:cNvSpPr/>
            <p:nvPr/>
          </p:nvSpPr>
          <p:spPr>
            <a:xfrm>
              <a:off x="2592" y="754"/>
              <a:ext cx="0" cy="1387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21"/>
            <p:cNvSpPr/>
            <p:nvPr/>
          </p:nvSpPr>
          <p:spPr>
            <a:xfrm>
              <a:off x="2016" y="953"/>
              <a:ext cx="949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2"/>
          <p:cNvGrpSpPr/>
          <p:nvPr/>
        </p:nvGrpSpPr>
        <p:grpSpPr>
          <a:xfrm>
            <a:off x="7924800" y="2362200"/>
            <a:ext cx="1524000" cy="2833688"/>
            <a:chOff x="2016" y="384"/>
            <a:chExt cx="960" cy="1785"/>
          </a:xfrm>
        </p:grpSpPr>
        <p:sp>
          <p:nvSpPr>
            <p:cNvPr id="32781" name="Text Box 23"/>
            <p:cNvSpPr txBox="1"/>
            <p:nvPr/>
          </p:nvSpPr>
          <p:spPr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rgbClr val="CC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 B   </a:t>
              </a:r>
              <a:r>
                <a:rPr lang="en-US" altLang="zh-CN" sz="2800" b="1" dirty="0">
                  <a:solidFill>
                    <a:srgbClr val="FF33CC"/>
                  </a:solidFill>
                </a:rPr>
                <a:t> </a:t>
              </a:r>
              <a:r>
                <a:rPr lang="en-US" altLang="zh-CN" sz="2800" b="1" dirty="0"/>
                <a:t>F</a:t>
              </a:r>
              <a:endParaRPr lang="en-US" altLang="zh-CN" sz="2800" b="1" baseline="-30000" dirty="0"/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1  1     1   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1  0     1   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0  1     1</a:t>
              </a:r>
            </a:p>
            <a:p>
              <a:pPr marL="0" lvl="0" indent="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0  0     0      </a:t>
              </a:r>
            </a:p>
          </p:txBody>
        </p:sp>
        <p:sp>
          <p:nvSpPr>
            <p:cNvPr id="32782" name="Text Box 24"/>
            <p:cNvSpPr txBox="1"/>
            <p:nvPr/>
          </p:nvSpPr>
          <p:spPr>
            <a:xfrm>
              <a:off x="2086" y="384"/>
              <a:ext cx="8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/>
                <a:t>真值表</a:t>
              </a:r>
            </a:p>
          </p:txBody>
        </p:sp>
        <p:sp>
          <p:nvSpPr>
            <p:cNvPr id="32783" name="Line 25"/>
            <p:cNvSpPr/>
            <p:nvPr/>
          </p:nvSpPr>
          <p:spPr>
            <a:xfrm>
              <a:off x="2592" y="754"/>
              <a:ext cx="0" cy="1387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4" name="Line 26"/>
            <p:cNvSpPr/>
            <p:nvPr/>
          </p:nvSpPr>
          <p:spPr>
            <a:xfrm>
              <a:off x="2016" y="953"/>
              <a:ext cx="949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31835" name="Line 27"/>
          <p:cNvSpPr/>
          <p:nvPr/>
        </p:nvSpPr>
        <p:spPr>
          <a:xfrm flipH="1">
            <a:off x="3962400" y="3429000"/>
            <a:ext cx="1752600" cy="11430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31836" name="Line 28"/>
          <p:cNvSpPr/>
          <p:nvPr/>
        </p:nvSpPr>
        <p:spPr>
          <a:xfrm>
            <a:off x="5943600" y="3505200"/>
            <a:ext cx="1905000" cy="9906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31837" name="Text Box 29"/>
          <p:cNvSpPr txBox="1"/>
          <p:nvPr/>
        </p:nvSpPr>
        <p:spPr>
          <a:xfrm>
            <a:off x="4191000" y="4343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正逻辑</a:t>
            </a:r>
          </a:p>
        </p:txBody>
      </p:sp>
      <p:sp>
        <p:nvSpPr>
          <p:cNvPr id="631838" name="Text Box 30"/>
          <p:cNvSpPr txBox="1"/>
          <p:nvPr/>
        </p:nvSpPr>
        <p:spPr>
          <a:xfrm>
            <a:off x="6477000" y="4343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负逻辑</a:t>
            </a:r>
          </a:p>
        </p:txBody>
      </p:sp>
      <p:sp>
        <p:nvSpPr>
          <p:cNvPr id="631839" name="Text Box 31"/>
          <p:cNvSpPr txBox="1"/>
          <p:nvPr/>
        </p:nvSpPr>
        <p:spPr>
          <a:xfrm>
            <a:off x="2667000" y="54102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与门</a:t>
            </a:r>
          </a:p>
        </p:txBody>
      </p:sp>
      <p:sp>
        <p:nvSpPr>
          <p:cNvPr id="631840" name="Text Box 32"/>
          <p:cNvSpPr txBox="1"/>
          <p:nvPr/>
        </p:nvSpPr>
        <p:spPr>
          <a:xfrm>
            <a:off x="8305800" y="54102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或门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6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6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37" grpId="0"/>
      <p:bldP spid="631838" grpId="0"/>
      <p:bldP spid="631839" grpId="0"/>
      <p:bldP spid="6318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目  录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782888" y="1484313"/>
            <a:ext cx="7199313" cy="3889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多级门电路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Multi-Level Circuits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两级门电路的设计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多输出电路的设计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多级门电路实例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正逻辑与负逻辑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446213"/>
            <a:ext cx="10363200" cy="4649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对于同一电路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600" b="1" i="0" u="none" strike="noStrike" kern="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可以采用正逻辑，也可以采用负逻辑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600" b="1" i="0" u="none" strike="noStrike" kern="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它不会影响电路结构，但是会影响电路逻辑功能。 </a:t>
            </a:r>
            <a:endParaRPr kumimoji="1" lang="zh-CN" altLang="en-US" sz="3600" b="1" i="0" u="none" strike="noStrike" kern="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1" lang="zh-CN" altLang="en-US" sz="3600" b="1" i="0" u="none" strike="noStrike" kern="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820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20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1558925" y="533400"/>
            <a:ext cx="8915400" cy="2100263"/>
            <a:chOff x="192" y="528"/>
            <a:chExt cx="5376" cy="1323"/>
          </a:xfrm>
        </p:grpSpPr>
        <p:sp>
          <p:nvSpPr>
            <p:cNvPr id="656394" name="Text Box 10"/>
            <p:cNvSpPr txBox="1">
              <a:spLocks noChangeArrowheads="1"/>
            </p:cNvSpPr>
            <p:nvPr/>
          </p:nvSpPr>
          <p:spPr bwMode="auto">
            <a:xfrm>
              <a:off x="192" y="528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正逻辑</a:t>
              </a:r>
            </a:p>
          </p:txBody>
        </p:sp>
        <p:sp>
          <p:nvSpPr>
            <p:cNvPr id="656395" name="Text Box 11"/>
            <p:cNvSpPr txBox="1">
              <a:spLocks noChangeArrowheads="1"/>
            </p:cNvSpPr>
            <p:nvPr/>
          </p:nvSpPr>
          <p:spPr bwMode="auto">
            <a:xfrm>
              <a:off x="192" y="1488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sz="2800" b="1" kern="1200" cap="none" spc="0" normalizeH="0" baseline="0" noProof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负逻辑</a:t>
              </a:r>
            </a:p>
          </p:txBody>
        </p:sp>
        <p:sp>
          <p:nvSpPr>
            <p:cNvPr id="656396" name="Text Box 12"/>
            <p:cNvSpPr txBox="1">
              <a:spLocks noChangeArrowheads="1"/>
            </p:cNvSpPr>
            <p:nvPr/>
          </p:nvSpPr>
          <p:spPr bwMode="auto">
            <a:xfrm>
              <a:off x="1440" y="547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与      或     与非      或非       异或       同或</a:t>
              </a:r>
            </a:p>
          </p:txBody>
        </p:sp>
        <p:sp>
          <p:nvSpPr>
            <p:cNvPr id="656400" name="Text Box 16"/>
            <p:cNvSpPr txBox="1">
              <a:spLocks noChangeArrowheads="1"/>
            </p:cNvSpPr>
            <p:nvPr/>
          </p:nvSpPr>
          <p:spPr bwMode="auto">
            <a:xfrm>
              <a:off x="1428" y="1524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与      或     与非      或非       异或       同或</a:t>
              </a:r>
            </a:p>
          </p:txBody>
        </p:sp>
        <p:sp>
          <p:nvSpPr>
            <p:cNvPr id="64542" name="Line 17"/>
            <p:cNvSpPr>
              <a:spLocks noChangeShapeType="1"/>
            </p:cNvSpPr>
            <p:nvPr/>
          </p:nvSpPr>
          <p:spPr bwMode="auto">
            <a:xfrm>
              <a:off x="1680" y="912"/>
              <a:ext cx="437" cy="67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3" name="Line 18"/>
            <p:cNvSpPr>
              <a:spLocks noChangeShapeType="1"/>
            </p:cNvSpPr>
            <p:nvPr/>
          </p:nvSpPr>
          <p:spPr bwMode="auto">
            <a:xfrm>
              <a:off x="2832" y="864"/>
              <a:ext cx="720" cy="67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4" name="Line 19"/>
            <p:cNvSpPr>
              <a:spLocks noChangeShapeType="1"/>
            </p:cNvSpPr>
            <p:nvPr/>
          </p:nvSpPr>
          <p:spPr bwMode="auto">
            <a:xfrm>
              <a:off x="4512" y="912"/>
              <a:ext cx="526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5" name="Line 20"/>
            <p:cNvSpPr>
              <a:spLocks noChangeShapeType="1"/>
            </p:cNvSpPr>
            <p:nvPr/>
          </p:nvSpPr>
          <p:spPr bwMode="auto">
            <a:xfrm flipV="1">
              <a:off x="1632" y="912"/>
              <a:ext cx="528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6" name="Line 21"/>
            <p:cNvSpPr>
              <a:spLocks noChangeShapeType="1"/>
            </p:cNvSpPr>
            <p:nvPr/>
          </p:nvSpPr>
          <p:spPr bwMode="auto">
            <a:xfrm flipV="1">
              <a:off x="2976" y="912"/>
              <a:ext cx="482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47" name="Line 22"/>
            <p:cNvSpPr>
              <a:spLocks noChangeShapeType="1"/>
            </p:cNvSpPr>
            <p:nvPr/>
          </p:nvSpPr>
          <p:spPr bwMode="auto">
            <a:xfrm flipV="1">
              <a:off x="4464" y="864"/>
              <a:ext cx="624" cy="67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1905000" y="3033713"/>
            <a:ext cx="1524000" cy="2833687"/>
            <a:chOff x="2016" y="384"/>
            <a:chExt cx="960" cy="1785"/>
          </a:xfrm>
        </p:grpSpPr>
        <p:sp>
          <p:nvSpPr>
            <p:cNvPr id="656409" name="Text Box 25"/>
            <p:cNvSpPr txBox="1">
              <a:spLocks noChangeArrowheads="1"/>
            </p:cNvSpPr>
            <p:nvPr/>
          </p:nvSpPr>
          <p:spPr bwMode="auto"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B   </a:t>
              </a:r>
              <a:r>
                <a:rPr kumimoji="1" lang="en-US" altLang="zh-CN" sz="2800" b="1" kern="1200" cap="none" spc="0" normalizeH="0" baseline="0" noProof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800" b="1" kern="1200" cap="none" spc="0" normalizeH="0" baseline="-30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0  0     1   </a:t>
              </a:r>
            </a:p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0  1     1   </a:t>
              </a:r>
            </a:p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1  0     1 </a:t>
              </a:r>
            </a:p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1  1     0   </a:t>
              </a:r>
            </a:p>
          </p:txBody>
        </p:sp>
        <p:sp>
          <p:nvSpPr>
            <p:cNvPr id="656410" name="Text Box 26"/>
            <p:cNvSpPr txBox="1">
              <a:spLocks noChangeArrowheads="1"/>
            </p:cNvSpPr>
            <p:nvPr/>
          </p:nvSpPr>
          <p:spPr bwMode="auto">
            <a:xfrm>
              <a:off x="2086" y="384"/>
              <a:ext cx="84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35863" name="Line 27"/>
            <p:cNvSpPr/>
            <p:nvPr/>
          </p:nvSpPr>
          <p:spPr>
            <a:xfrm>
              <a:off x="2592" y="754"/>
              <a:ext cx="0" cy="1387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4" name="Line 28"/>
            <p:cNvSpPr/>
            <p:nvPr/>
          </p:nvSpPr>
          <p:spPr>
            <a:xfrm>
              <a:off x="2016" y="953"/>
              <a:ext cx="949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56413" name="Text Box 29"/>
          <p:cNvSpPr txBox="1"/>
          <p:nvPr/>
        </p:nvSpPr>
        <p:spPr>
          <a:xfrm>
            <a:off x="1981200" y="59436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与非门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810000" y="3200400"/>
            <a:ext cx="4572000" cy="3048000"/>
            <a:chOff x="1488" y="1920"/>
            <a:chExt cx="2880" cy="1920"/>
          </a:xfrm>
        </p:grpSpPr>
        <p:sp>
          <p:nvSpPr>
            <p:cNvPr id="35855" name="Rectangle 35"/>
            <p:cNvSpPr/>
            <p:nvPr/>
          </p:nvSpPr>
          <p:spPr>
            <a:xfrm>
              <a:off x="1488" y="1920"/>
              <a:ext cx="2880" cy="1920"/>
            </a:xfrm>
            <a:prstGeom prst="rect">
              <a:avLst/>
            </a:prstGeom>
            <a:solidFill>
              <a:srgbClr val="6600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6414" name="Text Box 30"/>
            <p:cNvSpPr txBox="1">
              <a:spLocks noChangeArrowheads="1"/>
            </p:cNvSpPr>
            <p:nvPr/>
          </p:nvSpPr>
          <p:spPr bwMode="auto">
            <a:xfrm>
              <a:off x="1536" y="1968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正混合逻辑</a:t>
              </a:r>
            </a:p>
          </p:txBody>
        </p:sp>
        <p:sp>
          <p:nvSpPr>
            <p:cNvPr id="656415" name="Text Box 31"/>
            <p:cNvSpPr txBox="1">
              <a:spLocks noChangeArrowheads="1"/>
            </p:cNvSpPr>
            <p:nvPr/>
          </p:nvSpPr>
          <p:spPr bwMode="auto">
            <a:xfrm>
              <a:off x="2928" y="1968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负混合逻辑</a:t>
              </a:r>
            </a:p>
          </p:txBody>
        </p:sp>
        <p:sp>
          <p:nvSpPr>
            <p:cNvPr id="656417" name="Text Box 33"/>
            <p:cNvSpPr txBox="1">
              <a:spLocks noChangeArrowheads="1"/>
            </p:cNvSpPr>
            <p:nvPr/>
          </p:nvSpPr>
          <p:spPr bwMode="auto">
            <a:xfrm>
              <a:off x="1632" y="2421"/>
              <a:ext cx="1200" cy="1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输入：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＝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L</a:t>
              </a: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＝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输出：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＝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L</a:t>
              </a: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＝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6418" name="Text Box 34"/>
            <p:cNvSpPr txBox="1">
              <a:spLocks noChangeArrowheads="1"/>
            </p:cNvSpPr>
            <p:nvPr/>
          </p:nvSpPr>
          <p:spPr bwMode="auto">
            <a:xfrm>
              <a:off x="2976" y="2469"/>
              <a:ext cx="1200" cy="1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输入：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＝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L</a:t>
              </a: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＝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输出：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＝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      L</a:t>
              </a: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＝</a:t>
              </a:r>
              <a:r>
                <a:rPr kumimoji="1" lang="en-US" altLang="zh-CN" sz="24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5860" name="Line 36"/>
            <p:cNvSpPr/>
            <p:nvPr/>
          </p:nvSpPr>
          <p:spPr>
            <a:xfrm>
              <a:off x="2976" y="1920"/>
              <a:ext cx="0" cy="19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Group 39"/>
          <p:cNvGrpSpPr/>
          <p:nvPr/>
        </p:nvGrpSpPr>
        <p:grpSpPr>
          <a:xfrm>
            <a:off x="8839200" y="2971800"/>
            <a:ext cx="1524000" cy="2833688"/>
            <a:chOff x="2016" y="384"/>
            <a:chExt cx="960" cy="1785"/>
          </a:xfrm>
        </p:grpSpPr>
        <p:sp>
          <p:nvSpPr>
            <p:cNvPr id="656424" name="Text Box 40"/>
            <p:cNvSpPr txBox="1">
              <a:spLocks noChangeArrowheads="1"/>
            </p:cNvSpPr>
            <p:nvPr/>
          </p:nvSpPr>
          <p:spPr bwMode="auto">
            <a:xfrm>
              <a:off x="2016" y="742"/>
              <a:ext cx="960" cy="142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B   </a:t>
              </a:r>
              <a:r>
                <a:rPr kumimoji="1" lang="en-US" altLang="zh-CN" sz="2800" b="1" kern="1200" cap="none" spc="0" normalizeH="0" baseline="0" noProof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800" b="1" kern="1200" cap="none" spc="0" normalizeH="0" baseline="-30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1  1     0   </a:t>
              </a:r>
            </a:p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1  0     0   </a:t>
              </a:r>
            </a:p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0  1     0 </a:t>
              </a:r>
            </a:p>
            <a:p>
              <a:pPr marR="0" defTabSz="914400"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0  0     1   </a:t>
              </a:r>
            </a:p>
          </p:txBody>
        </p:sp>
        <p:sp>
          <p:nvSpPr>
            <p:cNvPr id="656425" name="Text Box 41"/>
            <p:cNvSpPr txBox="1">
              <a:spLocks noChangeArrowheads="1"/>
            </p:cNvSpPr>
            <p:nvPr/>
          </p:nvSpPr>
          <p:spPr bwMode="auto">
            <a:xfrm>
              <a:off x="2086" y="384"/>
              <a:ext cx="84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35853" name="Line 42"/>
            <p:cNvSpPr/>
            <p:nvPr/>
          </p:nvSpPr>
          <p:spPr>
            <a:xfrm>
              <a:off x="2592" y="754"/>
              <a:ext cx="0" cy="1387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4" name="Line 43"/>
            <p:cNvSpPr/>
            <p:nvPr/>
          </p:nvSpPr>
          <p:spPr>
            <a:xfrm>
              <a:off x="2016" y="953"/>
              <a:ext cx="949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56428" name="Text Box 44"/>
          <p:cNvSpPr txBox="1"/>
          <p:nvPr/>
        </p:nvSpPr>
        <p:spPr>
          <a:xfrm>
            <a:off x="8915400" y="58816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或非门</a:t>
            </a:r>
          </a:p>
        </p:txBody>
      </p:sp>
      <p:sp>
        <p:nvSpPr>
          <p:cNvPr id="656429" name="AutoShape 45"/>
          <p:cNvSpPr>
            <a:spLocks noChangeArrowheads="1"/>
          </p:cNvSpPr>
          <p:nvPr/>
        </p:nvSpPr>
        <p:spPr bwMode="auto">
          <a:xfrm>
            <a:off x="8035925" y="2819400"/>
            <a:ext cx="1114425" cy="304800"/>
          </a:xfrm>
          <a:prstGeom prst="curvedDown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6430" name="AutoShape 46"/>
          <p:cNvSpPr>
            <a:spLocks noChangeArrowheads="1"/>
          </p:cNvSpPr>
          <p:nvPr/>
        </p:nvSpPr>
        <p:spPr bwMode="auto">
          <a:xfrm rot="10883831">
            <a:off x="2778125" y="2667000"/>
            <a:ext cx="1114425" cy="457200"/>
          </a:xfrm>
          <a:prstGeom prst="curvedUpArrow">
            <a:avLst>
              <a:gd name="adj1" fmla="val 46667"/>
              <a:gd name="adj2" fmla="val 9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0" name="灯片编号占位符 7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6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13" grpId="0"/>
      <p:bldP spid="656428" grpId="0"/>
      <p:bldP spid="656429" grpId="0" animBg="1"/>
      <p:bldP spid="6564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ext Box 3"/>
          <p:cNvSpPr txBox="1"/>
          <p:nvPr/>
        </p:nvSpPr>
        <p:spPr>
          <a:xfrm>
            <a:off x="3071813" y="1844675"/>
            <a:ext cx="7162800" cy="579438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逻辑符号</a:t>
            </a:r>
            <a:r>
              <a:rPr lang="en-US" altLang="zh-CN" b="1" dirty="0"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用带小圆圈的门符号表示</a:t>
            </a:r>
          </a:p>
        </p:txBody>
      </p:sp>
      <p:pic>
        <p:nvPicPr>
          <p:cNvPr id="3686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713" y="2636838"/>
            <a:ext cx="5472112" cy="381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376363" y="401638"/>
            <a:ext cx="4905375" cy="1143000"/>
          </a:xfrm>
        </p:spPr>
        <p:txBody>
          <a:bodyPr vert="horz" wrap="square" lIns="92075" tIns="46038" rIns="92075" bIns="46038" anchor="ctr"/>
          <a:lstStyle/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正逻辑</a:t>
            </a:r>
            <a:r>
              <a:rPr lang="en-US" altLang="zh-CN" sz="3600" dirty="0">
                <a:ea typeface="楷体_GB2312" pitchFamily="49" charset="-122"/>
              </a:rPr>
              <a:t>——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高电平有效</a:t>
            </a:r>
            <a:br>
              <a:rPr lang="zh-CN" altLang="en-US" sz="36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负逻辑</a:t>
            </a:r>
            <a:r>
              <a:rPr lang="en-US" altLang="zh-CN" sz="3600" dirty="0">
                <a:ea typeface="楷体_GB2312" pitchFamily="49" charset="-122"/>
              </a:rPr>
              <a:t>——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低电平有效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12"/>
          <p:cNvGrpSpPr/>
          <p:nvPr/>
        </p:nvGrpSpPr>
        <p:grpSpPr>
          <a:xfrm>
            <a:off x="1752600" y="1219200"/>
            <a:ext cx="8610600" cy="914400"/>
            <a:chOff x="144" y="768"/>
            <a:chExt cx="5424" cy="576"/>
          </a:xfrm>
        </p:grpSpPr>
        <p:sp>
          <p:nvSpPr>
            <p:cNvPr id="39021" name="AutoShape 2"/>
            <p:cNvSpPr/>
            <p:nvPr/>
          </p:nvSpPr>
          <p:spPr>
            <a:xfrm>
              <a:off x="768" y="816"/>
              <a:ext cx="313" cy="456"/>
            </a:xfrm>
            <a:prstGeom prst="flowChartDelay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9022" name="Line 3"/>
            <p:cNvSpPr/>
            <p:nvPr/>
          </p:nvSpPr>
          <p:spPr>
            <a:xfrm>
              <a:off x="446" y="945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23" name="Line 4"/>
            <p:cNvSpPr/>
            <p:nvPr/>
          </p:nvSpPr>
          <p:spPr>
            <a:xfrm>
              <a:off x="446" y="1197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24" name="Line 5"/>
            <p:cNvSpPr/>
            <p:nvPr/>
          </p:nvSpPr>
          <p:spPr>
            <a:xfrm flipV="1">
              <a:off x="1130" y="1039"/>
              <a:ext cx="232" cy="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25" name="Oval 6"/>
            <p:cNvSpPr/>
            <p:nvPr/>
          </p:nvSpPr>
          <p:spPr>
            <a:xfrm>
              <a:off x="695" y="899"/>
              <a:ext cx="60" cy="84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9026" name="Oval 7"/>
            <p:cNvSpPr/>
            <p:nvPr/>
          </p:nvSpPr>
          <p:spPr>
            <a:xfrm>
              <a:off x="689" y="1149"/>
              <a:ext cx="60" cy="85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9027" name="Oval 8"/>
            <p:cNvSpPr/>
            <p:nvPr/>
          </p:nvSpPr>
          <p:spPr>
            <a:xfrm>
              <a:off x="1081" y="997"/>
              <a:ext cx="60" cy="85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95305" name="Text Box 9"/>
            <p:cNvSpPr txBox="1">
              <a:spLocks noChangeArrowheads="1"/>
            </p:cNvSpPr>
            <p:nvPr/>
          </p:nvSpPr>
          <p:spPr bwMode="auto">
            <a:xfrm>
              <a:off x="144" y="76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95306" name="Text Box 10"/>
            <p:cNvSpPr txBox="1">
              <a:spLocks noChangeArrowheads="1"/>
            </p:cNvSpPr>
            <p:nvPr/>
          </p:nvSpPr>
          <p:spPr bwMode="auto">
            <a:xfrm>
              <a:off x="144" y="10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95307" name="Text Box 11"/>
            <p:cNvSpPr txBox="1">
              <a:spLocks noChangeArrowheads="1"/>
            </p:cNvSpPr>
            <p:nvPr/>
          </p:nvSpPr>
          <p:spPr bwMode="auto">
            <a:xfrm>
              <a:off x="1344" y="91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grpSp>
          <p:nvGrpSpPr>
            <p:cNvPr id="39031" name="Group 24"/>
            <p:cNvGrpSpPr/>
            <p:nvPr/>
          </p:nvGrpSpPr>
          <p:grpSpPr>
            <a:xfrm>
              <a:off x="2160" y="768"/>
              <a:ext cx="1488" cy="576"/>
              <a:chOff x="2016" y="432"/>
              <a:chExt cx="1488" cy="576"/>
            </a:xfrm>
          </p:grpSpPr>
          <p:sp>
            <p:nvSpPr>
              <p:cNvPr id="39045" name="AutoShape 12"/>
              <p:cNvSpPr/>
              <p:nvPr/>
            </p:nvSpPr>
            <p:spPr>
              <a:xfrm>
                <a:off x="2640" y="480"/>
                <a:ext cx="313" cy="456"/>
              </a:xfrm>
              <a:prstGeom prst="flowChartDelay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39046" name="Line 13"/>
              <p:cNvSpPr/>
              <p:nvPr/>
            </p:nvSpPr>
            <p:spPr>
              <a:xfrm>
                <a:off x="2397" y="609"/>
                <a:ext cx="231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047" name="Line 14"/>
              <p:cNvSpPr/>
              <p:nvPr/>
            </p:nvSpPr>
            <p:spPr>
              <a:xfrm>
                <a:off x="2397" y="870"/>
                <a:ext cx="231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048" name="Line 15"/>
              <p:cNvSpPr/>
              <p:nvPr/>
            </p:nvSpPr>
            <p:spPr>
              <a:xfrm flipV="1">
                <a:off x="2998" y="690"/>
                <a:ext cx="282" cy="7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049" name="Oval 18"/>
              <p:cNvSpPr/>
              <p:nvPr/>
            </p:nvSpPr>
            <p:spPr>
              <a:xfrm>
                <a:off x="2953" y="661"/>
                <a:ext cx="60" cy="85"/>
              </a:xfrm>
              <a:prstGeom prst="ellipse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695315" name="Text Box 19"/>
              <p:cNvSpPr txBox="1">
                <a:spLocks noChangeArrowheads="1"/>
              </p:cNvSpPr>
              <p:nvPr/>
            </p:nvSpPr>
            <p:spPr bwMode="auto">
              <a:xfrm>
                <a:off x="2016" y="432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95316" name="Text Box 20"/>
              <p:cNvSpPr txBox="1">
                <a:spLocks noChangeArrowheads="1"/>
              </p:cNvSpPr>
              <p:nvPr/>
            </p:nvSpPr>
            <p:spPr bwMode="auto">
              <a:xfrm>
                <a:off x="2016" y="72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695317" name="Text Box 21"/>
              <p:cNvSpPr txBox="1">
                <a:spLocks noChangeArrowheads="1"/>
              </p:cNvSpPr>
              <p:nvPr/>
            </p:nvSpPr>
            <p:spPr bwMode="auto">
              <a:xfrm>
                <a:off x="3216" y="57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9053" name="Line 22"/>
              <p:cNvSpPr/>
              <p:nvPr/>
            </p:nvSpPr>
            <p:spPr>
              <a:xfrm>
                <a:off x="2088" y="756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9054" name="Line 23"/>
              <p:cNvSpPr/>
              <p:nvPr/>
            </p:nvSpPr>
            <p:spPr>
              <a:xfrm>
                <a:off x="2088" y="468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39032" name="Group 37"/>
            <p:cNvGrpSpPr/>
            <p:nvPr/>
          </p:nvGrpSpPr>
          <p:grpSpPr>
            <a:xfrm>
              <a:off x="4080" y="768"/>
              <a:ext cx="1488" cy="576"/>
              <a:chOff x="4032" y="432"/>
              <a:chExt cx="1488" cy="576"/>
            </a:xfrm>
          </p:grpSpPr>
          <p:sp>
            <p:nvSpPr>
              <p:cNvPr id="39035" name="AutoShape 26"/>
              <p:cNvSpPr/>
              <p:nvPr/>
            </p:nvSpPr>
            <p:spPr>
              <a:xfrm>
                <a:off x="4656" y="480"/>
                <a:ext cx="313" cy="456"/>
              </a:xfrm>
              <a:prstGeom prst="flowChartDelay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39036" name="Line 27"/>
              <p:cNvSpPr/>
              <p:nvPr/>
            </p:nvSpPr>
            <p:spPr>
              <a:xfrm>
                <a:off x="4413" y="609"/>
                <a:ext cx="231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037" name="Line 28"/>
              <p:cNvSpPr/>
              <p:nvPr/>
            </p:nvSpPr>
            <p:spPr>
              <a:xfrm>
                <a:off x="4413" y="870"/>
                <a:ext cx="231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038" name="Line 29"/>
              <p:cNvSpPr/>
              <p:nvPr/>
            </p:nvSpPr>
            <p:spPr>
              <a:xfrm>
                <a:off x="4966" y="697"/>
                <a:ext cx="240" cy="14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5327" name="Text Box 31"/>
              <p:cNvSpPr txBox="1">
                <a:spLocks noChangeArrowheads="1"/>
              </p:cNvSpPr>
              <p:nvPr/>
            </p:nvSpPr>
            <p:spPr bwMode="auto">
              <a:xfrm>
                <a:off x="4032" y="432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95328" name="Text Box 32"/>
              <p:cNvSpPr txBox="1">
                <a:spLocks noChangeArrowheads="1"/>
              </p:cNvSpPr>
              <p:nvPr/>
            </p:nvSpPr>
            <p:spPr bwMode="auto">
              <a:xfrm>
                <a:off x="4032" y="72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695329" name="Text Box 33"/>
              <p:cNvSpPr txBox="1">
                <a:spLocks noChangeArrowheads="1"/>
              </p:cNvSpPr>
              <p:nvPr/>
            </p:nvSpPr>
            <p:spPr bwMode="auto">
              <a:xfrm>
                <a:off x="5232" y="57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9042" name="Line 34"/>
              <p:cNvSpPr/>
              <p:nvPr/>
            </p:nvSpPr>
            <p:spPr>
              <a:xfrm>
                <a:off x="4104" y="756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9043" name="Line 35"/>
              <p:cNvSpPr/>
              <p:nvPr/>
            </p:nvSpPr>
            <p:spPr>
              <a:xfrm>
                <a:off x="4104" y="468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9044" name="Line 36"/>
              <p:cNvSpPr/>
              <p:nvPr/>
            </p:nvSpPr>
            <p:spPr>
              <a:xfrm>
                <a:off x="5292" y="600"/>
                <a:ext cx="96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9033" name="AutoShape 38"/>
            <p:cNvSpPr/>
            <p:nvPr/>
          </p:nvSpPr>
          <p:spPr>
            <a:xfrm>
              <a:off x="1632" y="960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9034" name="AutoShape 39"/>
            <p:cNvSpPr/>
            <p:nvPr/>
          </p:nvSpPr>
          <p:spPr>
            <a:xfrm>
              <a:off x="3600" y="960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</p:grpSp>
      <p:grpSp>
        <p:nvGrpSpPr>
          <p:cNvPr id="38915" name="Group 213"/>
          <p:cNvGrpSpPr/>
          <p:nvPr/>
        </p:nvGrpSpPr>
        <p:grpSpPr>
          <a:xfrm>
            <a:off x="1828800" y="2986088"/>
            <a:ext cx="8534400" cy="1128712"/>
            <a:chOff x="192" y="1881"/>
            <a:chExt cx="5376" cy="711"/>
          </a:xfrm>
        </p:grpSpPr>
        <p:sp>
          <p:nvSpPr>
            <p:cNvPr id="38973" name="Oval 40"/>
            <p:cNvSpPr/>
            <p:nvPr/>
          </p:nvSpPr>
          <p:spPr>
            <a:xfrm>
              <a:off x="1113" y="2201"/>
              <a:ext cx="63" cy="68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grpSp>
          <p:nvGrpSpPr>
            <p:cNvPr id="38974" name="Group 41"/>
            <p:cNvGrpSpPr/>
            <p:nvPr/>
          </p:nvGrpSpPr>
          <p:grpSpPr>
            <a:xfrm>
              <a:off x="523" y="1993"/>
              <a:ext cx="590" cy="395"/>
              <a:chOff x="1156" y="2137"/>
              <a:chExt cx="590" cy="395"/>
            </a:xfrm>
          </p:grpSpPr>
          <p:sp>
            <p:nvSpPr>
              <p:cNvPr id="39017" name="Rectangle 42"/>
              <p:cNvSpPr/>
              <p:nvPr/>
            </p:nvSpPr>
            <p:spPr>
              <a:xfrm>
                <a:off x="1156" y="2137"/>
                <a:ext cx="20" cy="87"/>
              </a:xfrm>
              <a:prstGeom prst="rect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 dirty="0">
                    <a:solidFill>
                      <a:srgbClr val="000000"/>
                    </a:solidFill>
                  </a:rPr>
                  <a:t> </a:t>
                </a:r>
                <a:endParaRPr lang="en-US" altLang="zh-CN" sz="2400" dirty="0"/>
              </a:p>
            </p:txBody>
          </p:sp>
          <p:sp>
            <p:nvSpPr>
              <p:cNvPr id="39018" name="Freeform 43"/>
              <p:cNvSpPr/>
              <p:nvPr/>
            </p:nvSpPr>
            <p:spPr>
              <a:xfrm>
                <a:off x="1288" y="2173"/>
                <a:ext cx="458" cy="19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5" y="29"/>
                  </a:cxn>
                  <a:cxn ang="0">
                    <a:pos x="458" y="199"/>
                  </a:cxn>
                </a:cxnLst>
                <a:rect l="0" t="0" r="0" b="0"/>
                <a:pathLst>
                  <a:path w="458" h="199">
                    <a:moveTo>
                      <a:pt x="0" y="29"/>
                    </a:moveTo>
                    <a:cubicBezTo>
                      <a:pt x="88" y="14"/>
                      <a:pt x="178" y="0"/>
                      <a:pt x="255" y="29"/>
                    </a:cubicBezTo>
                    <a:cubicBezTo>
                      <a:pt x="331" y="57"/>
                      <a:pt x="424" y="171"/>
                      <a:pt x="458" y="199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9" name="Freeform 44"/>
              <p:cNvSpPr/>
              <p:nvPr/>
            </p:nvSpPr>
            <p:spPr>
              <a:xfrm>
                <a:off x="1288" y="2372"/>
                <a:ext cx="458" cy="160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255" y="137"/>
                  </a:cxn>
                  <a:cxn ang="0">
                    <a:pos x="458" y="0"/>
                  </a:cxn>
                </a:cxnLst>
                <a:rect l="0" t="0" r="0" b="0"/>
                <a:pathLst>
                  <a:path w="458" h="160">
                    <a:moveTo>
                      <a:pt x="0" y="137"/>
                    </a:moveTo>
                    <a:cubicBezTo>
                      <a:pt x="88" y="149"/>
                      <a:pt x="178" y="160"/>
                      <a:pt x="255" y="137"/>
                    </a:cubicBezTo>
                    <a:cubicBezTo>
                      <a:pt x="331" y="115"/>
                      <a:pt x="424" y="23"/>
                      <a:pt x="458" y="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20" name="Freeform 45"/>
              <p:cNvSpPr/>
              <p:nvPr/>
            </p:nvSpPr>
            <p:spPr>
              <a:xfrm>
                <a:off x="1288" y="2214"/>
                <a:ext cx="83" cy="3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" y="158"/>
                  </a:cxn>
                  <a:cxn ang="0">
                    <a:pos x="0" y="318"/>
                  </a:cxn>
                </a:cxnLst>
                <a:rect l="0" t="0" r="0" b="0"/>
                <a:pathLst>
                  <a:path w="83" h="318">
                    <a:moveTo>
                      <a:pt x="0" y="0"/>
                    </a:moveTo>
                    <a:cubicBezTo>
                      <a:pt x="41" y="52"/>
                      <a:pt x="83" y="106"/>
                      <a:pt x="83" y="158"/>
                    </a:cubicBezTo>
                    <a:cubicBezTo>
                      <a:pt x="83" y="211"/>
                      <a:pt x="13" y="292"/>
                      <a:pt x="0" y="318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8975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" y="2011"/>
              <a:ext cx="597" cy="404"/>
            </a:xfrm>
            <a:prstGeom prst="rect">
              <a:avLst/>
            </a:prstGeom>
            <a:noFill/>
            <a:ln w="38100">
              <a:noFill/>
            </a:ln>
          </p:spPr>
        </p:pic>
        <p:sp>
          <p:nvSpPr>
            <p:cNvPr id="38976" name="Oval 47"/>
            <p:cNvSpPr/>
            <p:nvPr/>
          </p:nvSpPr>
          <p:spPr>
            <a:xfrm>
              <a:off x="639" y="2121"/>
              <a:ext cx="55" cy="57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77" name="Oval 48"/>
            <p:cNvSpPr/>
            <p:nvPr/>
          </p:nvSpPr>
          <p:spPr>
            <a:xfrm>
              <a:off x="636" y="2267"/>
              <a:ext cx="48" cy="61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78" name="Line 49"/>
            <p:cNvSpPr/>
            <p:nvPr/>
          </p:nvSpPr>
          <p:spPr>
            <a:xfrm>
              <a:off x="432" y="2158"/>
              <a:ext cx="204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9" name="Line 50"/>
            <p:cNvSpPr/>
            <p:nvPr/>
          </p:nvSpPr>
          <p:spPr>
            <a:xfrm>
              <a:off x="432" y="2295"/>
              <a:ext cx="204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0" name="Line 51"/>
            <p:cNvSpPr/>
            <p:nvPr/>
          </p:nvSpPr>
          <p:spPr>
            <a:xfrm>
              <a:off x="1180" y="2228"/>
              <a:ext cx="18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1" name="Rectangle 52"/>
            <p:cNvSpPr/>
            <p:nvPr/>
          </p:nvSpPr>
          <p:spPr>
            <a:xfrm>
              <a:off x="471" y="1881"/>
              <a:ext cx="144" cy="24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95349" name="Text Box 53"/>
            <p:cNvSpPr txBox="1">
              <a:spLocks noChangeArrowheads="1"/>
            </p:cNvSpPr>
            <p:nvPr/>
          </p:nvSpPr>
          <p:spPr bwMode="auto">
            <a:xfrm>
              <a:off x="192" y="192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95350" name="Text Box 54"/>
            <p:cNvSpPr txBox="1">
              <a:spLocks noChangeArrowheads="1"/>
            </p:cNvSpPr>
            <p:nvPr/>
          </p:nvSpPr>
          <p:spPr bwMode="auto">
            <a:xfrm>
              <a:off x="192" y="2208"/>
              <a:ext cx="21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95351" name="Text Box 55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38985" name="Oval 56"/>
            <p:cNvSpPr/>
            <p:nvPr/>
          </p:nvSpPr>
          <p:spPr>
            <a:xfrm>
              <a:off x="3129" y="2244"/>
              <a:ext cx="65" cy="80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grpSp>
          <p:nvGrpSpPr>
            <p:cNvPr id="38986" name="Group 57"/>
            <p:cNvGrpSpPr/>
            <p:nvPr/>
          </p:nvGrpSpPr>
          <p:grpSpPr>
            <a:xfrm>
              <a:off x="2539" y="2041"/>
              <a:ext cx="590" cy="395"/>
              <a:chOff x="1156" y="2137"/>
              <a:chExt cx="590" cy="395"/>
            </a:xfrm>
          </p:grpSpPr>
          <p:sp>
            <p:nvSpPr>
              <p:cNvPr id="39013" name="Rectangle 58"/>
              <p:cNvSpPr/>
              <p:nvPr/>
            </p:nvSpPr>
            <p:spPr>
              <a:xfrm>
                <a:off x="1156" y="2137"/>
                <a:ext cx="20" cy="87"/>
              </a:xfrm>
              <a:prstGeom prst="rect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900" dirty="0">
                    <a:solidFill>
                      <a:srgbClr val="000000"/>
                    </a:solidFill>
                  </a:rPr>
                  <a:t> </a:t>
                </a:r>
                <a:endParaRPr lang="en-US" altLang="zh-CN" sz="2400" dirty="0"/>
              </a:p>
            </p:txBody>
          </p:sp>
          <p:sp>
            <p:nvSpPr>
              <p:cNvPr id="39014" name="Freeform 59"/>
              <p:cNvSpPr/>
              <p:nvPr/>
            </p:nvSpPr>
            <p:spPr>
              <a:xfrm>
                <a:off x="1288" y="2173"/>
                <a:ext cx="458" cy="19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255" y="29"/>
                  </a:cxn>
                  <a:cxn ang="0">
                    <a:pos x="458" y="199"/>
                  </a:cxn>
                </a:cxnLst>
                <a:rect l="0" t="0" r="0" b="0"/>
                <a:pathLst>
                  <a:path w="458" h="199">
                    <a:moveTo>
                      <a:pt x="0" y="29"/>
                    </a:moveTo>
                    <a:cubicBezTo>
                      <a:pt x="88" y="14"/>
                      <a:pt x="178" y="0"/>
                      <a:pt x="255" y="29"/>
                    </a:cubicBezTo>
                    <a:cubicBezTo>
                      <a:pt x="331" y="57"/>
                      <a:pt x="424" y="171"/>
                      <a:pt x="458" y="199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5" name="Freeform 60"/>
              <p:cNvSpPr/>
              <p:nvPr/>
            </p:nvSpPr>
            <p:spPr>
              <a:xfrm>
                <a:off x="1288" y="2372"/>
                <a:ext cx="458" cy="160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255" y="137"/>
                  </a:cxn>
                  <a:cxn ang="0">
                    <a:pos x="458" y="0"/>
                  </a:cxn>
                </a:cxnLst>
                <a:rect l="0" t="0" r="0" b="0"/>
                <a:pathLst>
                  <a:path w="458" h="160">
                    <a:moveTo>
                      <a:pt x="0" y="137"/>
                    </a:moveTo>
                    <a:cubicBezTo>
                      <a:pt x="88" y="149"/>
                      <a:pt x="178" y="160"/>
                      <a:pt x="255" y="137"/>
                    </a:cubicBezTo>
                    <a:cubicBezTo>
                      <a:pt x="331" y="115"/>
                      <a:pt x="424" y="23"/>
                      <a:pt x="458" y="0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6" name="Freeform 61"/>
              <p:cNvSpPr/>
              <p:nvPr/>
            </p:nvSpPr>
            <p:spPr>
              <a:xfrm>
                <a:off x="1288" y="2214"/>
                <a:ext cx="83" cy="3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" y="158"/>
                  </a:cxn>
                  <a:cxn ang="0">
                    <a:pos x="0" y="318"/>
                  </a:cxn>
                </a:cxnLst>
                <a:rect l="0" t="0" r="0" b="0"/>
                <a:pathLst>
                  <a:path w="83" h="318">
                    <a:moveTo>
                      <a:pt x="0" y="0"/>
                    </a:moveTo>
                    <a:cubicBezTo>
                      <a:pt x="41" y="52"/>
                      <a:pt x="83" y="106"/>
                      <a:pt x="83" y="158"/>
                    </a:cubicBezTo>
                    <a:cubicBezTo>
                      <a:pt x="83" y="211"/>
                      <a:pt x="13" y="292"/>
                      <a:pt x="0" y="318"/>
                    </a:cubicBezTo>
                  </a:path>
                </a:pathLst>
              </a:custGeom>
              <a:noFill/>
              <a:ln w="3810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8987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" y="2158"/>
              <a:ext cx="245" cy="263"/>
            </a:xfrm>
            <a:prstGeom prst="rect">
              <a:avLst/>
            </a:prstGeom>
            <a:noFill/>
            <a:ln w="38100">
              <a:noFill/>
            </a:ln>
          </p:spPr>
        </p:pic>
        <p:sp>
          <p:nvSpPr>
            <p:cNvPr id="38988" name="Line 65"/>
            <p:cNvSpPr/>
            <p:nvPr/>
          </p:nvSpPr>
          <p:spPr>
            <a:xfrm>
              <a:off x="2508" y="2206"/>
              <a:ext cx="21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9" name="Line 66"/>
            <p:cNvSpPr/>
            <p:nvPr/>
          </p:nvSpPr>
          <p:spPr>
            <a:xfrm>
              <a:off x="2508" y="2343"/>
              <a:ext cx="21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0" name="Line 67"/>
            <p:cNvSpPr/>
            <p:nvPr/>
          </p:nvSpPr>
          <p:spPr>
            <a:xfrm>
              <a:off x="3196" y="2276"/>
              <a:ext cx="18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1" name="Rectangle 68"/>
            <p:cNvSpPr/>
            <p:nvPr/>
          </p:nvSpPr>
          <p:spPr>
            <a:xfrm>
              <a:off x="2487" y="1929"/>
              <a:ext cx="144" cy="24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95365" name="Text Box 69"/>
            <p:cNvSpPr txBox="1">
              <a:spLocks noChangeArrowheads="1"/>
            </p:cNvSpPr>
            <p:nvPr/>
          </p:nvSpPr>
          <p:spPr bwMode="auto">
            <a:xfrm>
              <a:off x="2208" y="196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95366" name="Text Box 70"/>
            <p:cNvSpPr txBox="1">
              <a:spLocks noChangeArrowheads="1"/>
            </p:cNvSpPr>
            <p:nvPr/>
          </p:nvSpPr>
          <p:spPr bwMode="auto">
            <a:xfrm>
              <a:off x="2208" y="22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95367" name="Text Box 71"/>
            <p:cNvSpPr txBox="1">
              <a:spLocks noChangeArrowheads="1"/>
            </p:cNvSpPr>
            <p:nvPr/>
          </p:nvSpPr>
          <p:spPr bwMode="auto">
            <a:xfrm>
              <a:off x="3360" y="216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38995" name="Line 72"/>
            <p:cNvSpPr/>
            <p:nvPr/>
          </p:nvSpPr>
          <p:spPr>
            <a:xfrm>
              <a:off x="2280" y="2304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96" name="Line 73"/>
            <p:cNvSpPr/>
            <p:nvPr/>
          </p:nvSpPr>
          <p:spPr>
            <a:xfrm>
              <a:off x="2280" y="2004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97" name="AutoShape 74"/>
            <p:cNvSpPr/>
            <p:nvPr/>
          </p:nvSpPr>
          <p:spPr>
            <a:xfrm>
              <a:off x="1680" y="2160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98" name="Rectangle 77"/>
            <p:cNvSpPr/>
            <p:nvPr/>
          </p:nvSpPr>
          <p:spPr>
            <a:xfrm>
              <a:off x="4459" y="2089"/>
              <a:ext cx="20" cy="87"/>
            </a:xfrm>
            <a:prstGeom prst="rect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dirty="0">
                  <a:solidFill>
                    <a:srgbClr val="000000"/>
                  </a:solidFill>
                </a:rPr>
                <a:t> </a:t>
              </a:r>
              <a:endParaRPr lang="en-US" altLang="zh-CN" sz="2400" dirty="0"/>
            </a:p>
          </p:txBody>
        </p:sp>
        <p:sp>
          <p:nvSpPr>
            <p:cNvPr id="38999" name="Freeform 78"/>
            <p:cNvSpPr/>
            <p:nvPr/>
          </p:nvSpPr>
          <p:spPr>
            <a:xfrm>
              <a:off x="4591" y="2125"/>
              <a:ext cx="458" cy="19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55" y="29"/>
                </a:cxn>
                <a:cxn ang="0">
                  <a:pos x="458" y="199"/>
                </a:cxn>
              </a:cxnLst>
              <a:rect l="0" t="0" r="0" b="0"/>
              <a:pathLst>
                <a:path w="458" h="199">
                  <a:moveTo>
                    <a:pt x="0" y="29"/>
                  </a:moveTo>
                  <a:cubicBezTo>
                    <a:pt x="88" y="14"/>
                    <a:pt x="178" y="0"/>
                    <a:pt x="255" y="29"/>
                  </a:cubicBezTo>
                  <a:cubicBezTo>
                    <a:pt x="331" y="57"/>
                    <a:pt x="424" y="171"/>
                    <a:pt x="458" y="199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0" name="Freeform 79"/>
            <p:cNvSpPr/>
            <p:nvPr/>
          </p:nvSpPr>
          <p:spPr>
            <a:xfrm>
              <a:off x="4591" y="2324"/>
              <a:ext cx="458" cy="160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255" y="137"/>
                </a:cxn>
                <a:cxn ang="0">
                  <a:pos x="458" y="0"/>
                </a:cxn>
              </a:cxnLst>
              <a:rect l="0" t="0" r="0" b="0"/>
              <a:pathLst>
                <a:path w="458" h="160">
                  <a:moveTo>
                    <a:pt x="0" y="137"/>
                  </a:moveTo>
                  <a:cubicBezTo>
                    <a:pt x="88" y="149"/>
                    <a:pt x="178" y="160"/>
                    <a:pt x="255" y="137"/>
                  </a:cubicBezTo>
                  <a:cubicBezTo>
                    <a:pt x="331" y="115"/>
                    <a:pt x="424" y="23"/>
                    <a:pt x="458" y="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Freeform 80"/>
            <p:cNvSpPr/>
            <p:nvPr/>
          </p:nvSpPr>
          <p:spPr>
            <a:xfrm>
              <a:off x="4591" y="2166"/>
              <a:ext cx="83" cy="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" y="158"/>
                </a:cxn>
                <a:cxn ang="0">
                  <a:pos x="0" y="318"/>
                </a:cxn>
              </a:cxnLst>
              <a:rect l="0" t="0" r="0" b="0"/>
              <a:pathLst>
                <a:path w="83" h="318">
                  <a:moveTo>
                    <a:pt x="0" y="0"/>
                  </a:moveTo>
                  <a:cubicBezTo>
                    <a:pt x="41" y="52"/>
                    <a:pt x="83" y="106"/>
                    <a:pt x="83" y="158"/>
                  </a:cubicBezTo>
                  <a:cubicBezTo>
                    <a:pt x="83" y="211"/>
                    <a:pt x="13" y="292"/>
                    <a:pt x="0" y="318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Line 82"/>
            <p:cNvSpPr/>
            <p:nvPr/>
          </p:nvSpPr>
          <p:spPr>
            <a:xfrm>
              <a:off x="4428" y="2254"/>
              <a:ext cx="217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3" name="Line 83"/>
            <p:cNvSpPr/>
            <p:nvPr/>
          </p:nvSpPr>
          <p:spPr>
            <a:xfrm>
              <a:off x="4428" y="2391"/>
              <a:ext cx="217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4" name="Line 84"/>
            <p:cNvSpPr/>
            <p:nvPr/>
          </p:nvSpPr>
          <p:spPr>
            <a:xfrm>
              <a:off x="5056" y="2324"/>
              <a:ext cx="18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5" name="Rectangle 85"/>
            <p:cNvSpPr/>
            <p:nvPr/>
          </p:nvSpPr>
          <p:spPr>
            <a:xfrm>
              <a:off x="4407" y="1986"/>
              <a:ext cx="144" cy="24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95382" name="Text Box 86"/>
            <p:cNvSpPr txBox="1">
              <a:spLocks noChangeArrowheads="1"/>
            </p:cNvSpPr>
            <p:nvPr/>
          </p:nvSpPr>
          <p:spPr bwMode="auto">
            <a:xfrm>
              <a:off x="4128" y="20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95383" name="Text Box 87"/>
            <p:cNvSpPr txBox="1">
              <a:spLocks noChangeArrowheads="1"/>
            </p:cNvSpPr>
            <p:nvPr/>
          </p:nvSpPr>
          <p:spPr bwMode="auto">
            <a:xfrm>
              <a:off x="4128" y="23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95384" name="Text Box 88"/>
            <p:cNvSpPr txBox="1">
              <a:spLocks noChangeArrowheads="1"/>
            </p:cNvSpPr>
            <p:nvPr/>
          </p:nvSpPr>
          <p:spPr bwMode="auto">
            <a:xfrm>
              <a:off x="5280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39009" name="Line 89"/>
            <p:cNvSpPr/>
            <p:nvPr/>
          </p:nvSpPr>
          <p:spPr>
            <a:xfrm>
              <a:off x="4200" y="235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10" name="Line 90"/>
            <p:cNvSpPr/>
            <p:nvPr/>
          </p:nvSpPr>
          <p:spPr>
            <a:xfrm>
              <a:off x="4200" y="205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11" name="Line 96"/>
            <p:cNvSpPr/>
            <p:nvPr/>
          </p:nvSpPr>
          <p:spPr>
            <a:xfrm>
              <a:off x="5340" y="2232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12" name="AutoShape 97"/>
            <p:cNvSpPr/>
            <p:nvPr/>
          </p:nvSpPr>
          <p:spPr>
            <a:xfrm>
              <a:off x="3648" y="220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</p:grpSp>
      <p:grpSp>
        <p:nvGrpSpPr>
          <p:cNvPr id="38916" name="Group 214"/>
          <p:cNvGrpSpPr/>
          <p:nvPr/>
        </p:nvGrpSpPr>
        <p:grpSpPr>
          <a:xfrm>
            <a:off x="1752600" y="4881563"/>
            <a:ext cx="8763000" cy="1714500"/>
            <a:chOff x="144" y="3072"/>
            <a:chExt cx="5520" cy="1080"/>
          </a:xfrm>
        </p:grpSpPr>
        <p:pic>
          <p:nvPicPr>
            <p:cNvPr id="38922" name="Picture 1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" y="3345"/>
              <a:ext cx="731" cy="495"/>
            </a:xfrm>
            <a:prstGeom prst="rect">
              <a:avLst/>
            </a:prstGeom>
            <a:noFill/>
            <a:ln w="38100">
              <a:noFill/>
            </a:ln>
          </p:spPr>
        </p:pic>
        <p:sp>
          <p:nvSpPr>
            <p:cNvPr id="38923" name="AutoShape 99"/>
            <p:cNvSpPr/>
            <p:nvPr/>
          </p:nvSpPr>
          <p:spPr>
            <a:xfrm>
              <a:off x="768" y="3107"/>
              <a:ext cx="313" cy="335"/>
            </a:xfrm>
            <a:prstGeom prst="flowChartDelay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24" name="Line 100"/>
            <p:cNvSpPr/>
            <p:nvPr/>
          </p:nvSpPr>
          <p:spPr>
            <a:xfrm>
              <a:off x="525" y="3202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5" name="Line 101"/>
            <p:cNvSpPr/>
            <p:nvPr/>
          </p:nvSpPr>
          <p:spPr>
            <a:xfrm>
              <a:off x="525" y="3393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6" name="Line 102"/>
            <p:cNvSpPr/>
            <p:nvPr/>
          </p:nvSpPr>
          <p:spPr>
            <a:xfrm>
              <a:off x="1138" y="3289"/>
              <a:ext cx="240" cy="11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5399" name="Text Box 103"/>
            <p:cNvSpPr txBox="1">
              <a:spLocks noChangeArrowheads="1"/>
            </p:cNvSpPr>
            <p:nvPr/>
          </p:nvSpPr>
          <p:spPr bwMode="auto">
            <a:xfrm>
              <a:off x="144" y="30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95400" name="Text Box 104"/>
            <p:cNvSpPr txBox="1">
              <a:spLocks noChangeArrowheads="1"/>
            </p:cNvSpPr>
            <p:nvPr/>
          </p:nvSpPr>
          <p:spPr bwMode="auto">
            <a:xfrm>
              <a:off x="144" y="32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38929" name="AutoShape 110"/>
            <p:cNvSpPr/>
            <p:nvPr/>
          </p:nvSpPr>
          <p:spPr>
            <a:xfrm>
              <a:off x="780" y="3684"/>
              <a:ext cx="313" cy="342"/>
            </a:xfrm>
            <a:prstGeom prst="flowChartDelay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30" name="Line 111"/>
            <p:cNvSpPr/>
            <p:nvPr/>
          </p:nvSpPr>
          <p:spPr>
            <a:xfrm>
              <a:off x="525" y="3781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1" name="Line 112"/>
            <p:cNvSpPr/>
            <p:nvPr/>
          </p:nvSpPr>
          <p:spPr>
            <a:xfrm>
              <a:off x="525" y="3977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2" name="Line 113"/>
            <p:cNvSpPr/>
            <p:nvPr/>
          </p:nvSpPr>
          <p:spPr>
            <a:xfrm flipV="1">
              <a:off x="1126" y="3838"/>
              <a:ext cx="257" cy="9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5411" name="Text Box 115"/>
            <p:cNvSpPr txBox="1">
              <a:spLocks noChangeArrowheads="1"/>
            </p:cNvSpPr>
            <p:nvPr/>
          </p:nvSpPr>
          <p:spPr bwMode="auto">
            <a:xfrm>
              <a:off x="144" y="36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95412" name="Text Box 116"/>
            <p:cNvSpPr txBox="1">
              <a:spLocks noChangeArrowheads="1"/>
            </p:cNvSpPr>
            <p:nvPr/>
          </p:nvSpPr>
          <p:spPr bwMode="auto">
            <a:xfrm>
              <a:off x="144" y="38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38935" name="Freeform 123"/>
            <p:cNvSpPr/>
            <p:nvPr/>
          </p:nvSpPr>
          <p:spPr>
            <a:xfrm>
              <a:off x="1603" y="3397"/>
              <a:ext cx="458" cy="19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55" y="29"/>
                </a:cxn>
                <a:cxn ang="0">
                  <a:pos x="458" y="199"/>
                </a:cxn>
              </a:cxnLst>
              <a:rect l="0" t="0" r="0" b="0"/>
              <a:pathLst>
                <a:path w="458" h="199">
                  <a:moveTo>
                    <a:pt x="0" y="29"/>
                  </a:moveTo>
                  <a:cubicBezTo>
                    <a:pt x="88" y="14"/>
                    <a:pt x="178" y="0"/>
                    <a:pt x="255" y="29"/>
                  </a:cubicBezTo>
                  <a:cubicBezTo>
                    <a:pt x="331" y="57"/>
                    <a:pt x="424" y="171"/>
                    <a:pt x="458" y="199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Freeform 124"/>
            <p:cNvSpPr/>
            <p:nvPr/>
          </p:nvSpPr>
          <p:spPr>
            <a:xfrm>
              <a:off x="1603" y="3596"/>
              <a:ext cx="458" cy="160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255" y="137"/>
                </a:cxn>
                <a:cxn ang="0">
                  <a:pos x="458" y="0"/>
                </a:cxn>
              </a:cxnLst>
              <a:rect l="0" t="0" r="0" b="0"/>
              <a:pathLst>
                <a:path w="458" h="160">
                  <a:moveTo>
                    <a:pt x="0" y="137"/>
                  </a:moveTo>
                  <a:cubicBezTo>
                    <a:pt x="88" y="149"/>
                    <a:pt x="178" y="160"/>
                    <a:pt x="255" y="137"/>
                  </a:cubicBezTo>
                  <a:cubicBezTo>
                    <a:pt x="331" y="115"/>
                    <a:pt x="424" y="23"/>
                    <a:pt x="458" y="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125"/>
            <p:cNvSpPr/>
            <p:nvPr/>
          </p:nvSpPr>
          <p:spPr>
            <a:xfrm>
              <a:off x="1603" y="3438"/>
              <a:ext cx="83" cy="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" y="158"/>
                </a:cxn>
                <a:cxn ang="0">
                  <a:pos x="0" y="318"/>
                </a:cxn>
              </a:cxnLst>
              <a:rect l="0" t="0" r="0" b="0"/>
              <a:pathLst>
                <a:path w="83" h="318">
                  <a:moveTo>
                    <a:pt x="0" y="0"/>
                  </a:moveTo>
                  <a:cubicBezTo>
                    <a:pt x="41" y="52"/>
                    <a:pt x="83" y="106"/>
                    <a:pt x="83" y="158"/>
                  </a:cubicBezTo>
                  <a:cubicBezTo>
                    <a:pt x="83" y="211"/>
                    <a:pt x="13" y="292"/>
                    <a:pt x="0" y="318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Oval 127"/>
            <p:cNvSpPr/>
            <p:nvPr/>
          </p:nvSpPr>
          <p:spPr>
            <a:xfrm>
              <a:off x="1566" y="3463"/>
              <a:ext cx="70" cy="89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39" name="Oval 128"/>
            <p:cNvSpPr/>
            <p:nvPr/>
          </p:nvSpPr>
          <p:spPr>
            <a:xfrm>
              <a:off x="1083" y="3236"/>
              <a:ext cx="70" cy="89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40" name="Line 129"/>
            <p:cNvSpPr/>
            <p:nvPr/>
          </p:nvSpPr>
          <p:spPr>
            <a:xfrm>
              <a:off x="1380" y="3526"/>
              <a:ext cx="18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1" name="Line 130"/>
            <p:cNvSpPr/>
            <p:nvPr/>
          </p:nvSpPr>
          <p:spPr>
            <a:xfrm flipV="1">
              <a:off x="1380" y="3648"/>
              <a:ext cx="288" cy="15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2" name="Line 131"/>
            <p:cNvSpPr/>
            <p:nvPr/>
          </p:nvSpPr>
          <p:spPr>
            <a:xfrm>
              <a:off x="2064" y="3596"/>
              <a:ext cx="18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5429" name="Text Box 133"/>
            <p:cNvSpPr txBox="1">
              <a:spLocks noChangeArrowheads="1"/>
            </p:cNvSpPr>
            <p:nvPr/>
          </p:nvSpPr>
          <p:spPr bwMode="auto">
            <a:xfrm>
              <a:off x="2292" y="34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38944" name="Line 134"/>
            <p:cNvSpPr/>
            <p:nvPr/>
          </p:nvSpPr>
          <p:spPr>
            <a:xfrm>
              <a:off x="1392" y="3288"/>
              <a:ext cx="0" cy="24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45" name="Line 135"/>
            <p:cNvSpPr/>
            <p:nvPr/>
          </p:nvSpPr>
          <p:spPr>
            <a:xfrm>
              <a:off x="1392" y="3660"/>
              <a:ext cx="0" cy="19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pic>
          <p:nvPicPr>
            <p:cNvPr id="38946" name="Picture 1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9" y="3345"/>
              <a:ext cx="731" cy="495"/>
            </a:xfrm>
            <a:prstGeom prst="rect">
              <a:avLst/>
            </a:prstGeom>
            <a:noFill/>
            <a:ln w="38100">
              <a:noFill/>
            </a:ln>
          </p:spPr>
        </p:pic>
        <p:sp>
          <p:nvSpPr>
            <p:cNvPr id="38947" name="AutoShape 137"/>
            <p:cNvSpPr/>
            <p:nvPr/>
          </p:nvSpPr>
          <p:spPr>
            <a:xfrm>
              <a:off x="3852" y="3107"/>
              <a:ext cx="313" cy="335"/>
            </a:xfrm>
            <a:prstGeom prst="flowChartDelay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48" name="Line 138"/>
            <p:cNvSpPr/>
            <p:nvPr/>
          </p:nvSpPr>
          <p:spPr>
            <a:xfrm>
              <a:off x="3609" y="3202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9" name="Line 139"/>
            <p:cNvSpPr/>
            <p:nvPr/>
          </p:nvSpPr>
          <p:spPr>
            <a:xfrm>
              <a:off x="3609" y="3393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0" name="Line 140"/>
            <p:cNvSpPr/>
            <p:nvPr/>
          </p:nvSpPr>
          <p:spPr>
            <a:xfrm>
              <a:off x="4174" y="3300"/>
              <a:ext cx="28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5437" name="Text Box 141"/>
            <p:cNvSpPr txBox="1">
              <a:spLocks noChangeArrowheads="1"/>
            </p:cNvSpPr>
            <p:nvPr/>
          </p:nvSpPr>
          <p:spPr bwMode="auto">
            <a:xfrm>
              <a:off x="3228" y="30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95438" name="Text Box 142"/>
            <p:cNvSpPr txBox="1">
              <a:spLocks noChangeArrowheads="1"/>
            </p:cNvSpPr>
            <p:nvPr/>
          </p:nvSpPr>
          <p:spPr bwMode="auto">
            <a:xfrm>
              <a:off x="3228" y="32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38953" name="AutoShape 143"/>
            <p:cNvSpPr/>
            <p:nvPr/>
          </p:nvSpPr>
          <p:spPr>
            <a:xfrm>
              <a:off x="3864" y="3684"/>
              <a:ext cx="313" cy="342"/>
            </a:xfrm>
            <a:prstGeom prst="flowChartDelay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54" name="Line 144"/>
            <p:cNvSpPr/>
            <p:nvPr/>
          </p:nvSpPr>
          <p:spPr>
            <a:xfrm>
              <a:off x="3609" y="3781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5" name="Line 145"/>
            <p:cNvSpPr/>
            <p:nvPr/>
          </p:nvSpPr>
          <p:spPr>
            <a:xfrm>
              <a:off x="3609" y="3977"/>
              <a:ext cx="231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6" name="Line 146"/>
            <p:cNvSpPr/>
            <p:nvPr/>
          </p:nvSpPr>
          <p:spPr>
            <a:xfrm>
              <a:off x="4210" y="3847"/>
              <a:ext cx="240" cy="1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5443" name="Text Box 147"/>
            <p:cNvSpPr txBox="1">
              <a:spLocks noChangeArrowheads="1"/>
            </p:cNvSpPr>
            <p:nvPr/>
          </p:nvSpPr>
          <p:spPr bwMode="auto">
            <a:xfrm>
              <a:off x="3228" y="36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95444" name="Text Box 148"/>
            <p:cNvSpPr txBox="1">
              <a:spLocks noChangeArrowheads="1"/>
            </p:cNvSpPr>
            <p:nvPr/>
          </p:nvSpPr>
          <p:spPr bwMode="auto">
            <a:xfrm>
              <a:off x="3228" y="38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38959" name="Freeform 149"/>
            <p:cNvSpPr/>
            <p:nvPr/>
          </p:nvSpPr>
          <p:spPr>
            <a:xfrm>
              <a:off x="4687" y="3397"/>
              <a:ext cx="458" cy="19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55" y="29"/>
                </a:cxn>
                <a:cxn ang="0">
                  <a:pos x="458" y="199"/>
                </a:cxn>
              </a:cxnLst>
              <a:rect l="0" t="0" r="0" b="0"/>
              <a:pathLst>
                <a:path w="458" h="199">
                  <a:moveTo>
                    <a:pt x="0" y="29"/>
                  </a:moveTo>
                  <a:cubicBezTo>
                    <a:pt x="88" y="14"/>
                    <a:pt x="178" y="0"/>
                    <a:pt x="255" y="29"/>
                  </a:cubicBezTo>
                  <a:cubicBezTo>
                    <a:pt x="331" y="57"/>
                    <a:pt x="424" y="171"/>
                    <a:pt x="458" y="199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Freeform 150"/>
            <p:cNvSpPr/>
            <p:nvPr/>
          </p:nvSpPr>
          <p:spPr>
            <a:xfrm>
              <a:off x="4667" y="3596"/>
              <a:ext cx="458" cy="160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255" y="137"/>
                </a:cxn>
                <a:cxn ang="0">
                  <a:pos x="458" y="0"/>
                </a:cxn>
              </a:cxnLst>
              <a:rect l="0" t="0" r="0" b="0"/>
              <a:pathLst>
                <a:path w="458" h="160">
                  <a:moveTo>
                    <a:pt x="0" y="137"/>
                  </a:moveTo>
                  <a:cubicBezTo>
                    <a:pt x="88" y="149"/>
                    <a:pt x="178" y="160"/>
                    <a:pt x="255" y="137"/>
                  </a:cubicBezTo>
                  <a:cubicBezTo>
                    <a:pt x="331" y="115"/>
                    <a:pt x="424" y="23"/>
                    <a:pt x="458" y="0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Freeform 151"/>
            <p:cNvSpPr/>
            <p:nvPr/>
          </p:nvSpPr>
          <p:spPr>
            <a:xfrm>
              <a:off x="4687" y="3438"/>
              <a:ext cx="83" cy="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" y="158"/>
                </a:cxn>
                <a:cxn ang="0">
                  <a:pos x="0" y="318"/>
                </a:cxn>
              </a:cxnLst>
              <a:rect l="0" t="0" r="0" b="0"/>
              <a:pathLst>
                <a:path w="83" h="318">
                  <a:moveTo>
                    <a:pt x="0" y="0"/>
                  </a:moveTo>
                  <a:cubicBezTo>
                    <a:pt x="41" y="52"/>
                    <a:pt x="83" y="106"/>
                    <a:pt x="83" y="158"/>
                  </a:cubicBezTo>
                  <a:cubicBezTo>
                    <a:pt x="83" y="211"/>
                    <a:pt x="13" y="292"/>
                    <a:pt x="0" y="318"/>
                  </a:cubicBezTo>
                </a:path>
              </a:pathLst>
            </a:custGeom>
            <a:noFill/>
            <a:ln w="38100" cap="flat" cmpd="sng">
              <a:solidFill>
                <a:schemeClr val="bg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Oval 152"/>
            <p:cNvSpPr/>
            <p:nvPr/>
          </p:nvSpPr>
          <p:spPr>
            <a:xfrm>
              <a:off x="4678" y="3625"/>
              <a:ext cx="53" cy="71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63" name="Oval 153"/>
            <p:cNvSpPr/>
            <p:nvPr/>
          </p:nvSpPr>
          <p:spPr>
            <a:xfrm>
              <a:off x="4167" y="3816"/>
              <a:ext cx="49" cy="53"/>
            </a:xfrm>
            <a:prstGeom prst="ellipse">
              <a:avLst/>
            </a:prstGeom>
            <a:noFill/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8964" name="Line 154"/>
            <p:cNvSpPr/>
            <p:nvPr/>
          </p:nvSpPr>
          <p:spPr>
            <a:xfrm>
              <a:off x="4464" y="3663"/>
              <a:ext cx="223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5" name="Line 155"/>
            <p:cNvSpPr/>
            <p:nvPr/>
          </p:nvSpPr>
          <p:spPr>
            <a:xfrm flipV="1">
              <a:off x="4464" y="3489"/>
              <a:ext cx="288" cy="15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6" name="Line 156"/>
            <p:cNvSpPr/>
            <p:nvPr/>
          </p:nvSpPr>
          <p:spPr>
            <a:xfrm>
              <a:off x="5148" y="3596"/>
              <a:ext cx="18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5453" name="Text Box 157"/>
            <p:cNvSpPr txBox="1">
              <a:spLocks noChangeArrowheads="1"/>
            </p:cNvSpPr>
            <p:nvPr/>
          </p:nvSpPr>
          <p:spPr bwMode="auto">
            <a:xfrm>
              <a:off x="5376" y="34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38968" name="Line 158"/>
            <p:cNvSpPr/>
            <p:nvPr/>
          </p:nvSpPr>
          <p:spPr>
            <a:xfrm>
              <a:off x="4467" y="3288"/>
              <a:ext cx="0" cy="216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69" name="Line 159"/>
            <p:cNvSpPr/>
            <p:nvPr/>
          </p:nvSpPr>
          <p:spPr>
            <a:xfrm>
              <a:off x="4476" y="3660"/>
              <a:ext cx="0" cy="19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5456" name="Text Box 160"/>
            <p:cNvSpPr txBox="1">
              <a:spLocks noChangeArrowheads="1"/>
            </p:cNvSpPr>
            <p:nvPr/>
          </p:nvSpPr>
          <p:spPr bwMode="auto">
            <a:xfrm>
              <a:off x="4464" y="307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同时消去</a:t>
              </a:r>
            </a:p>
          </p:txBody>
        </p:sp>
        <p:sp>
          <p:nvSpPr>
            <p:cNvPr id="695457" name="Text Box 161"/>
            <p:cNvSpPr txBox="1">
              <a:spLocks noChangeArrowheads="1"/>
            </p:cNvSpPr>
            <p:nvPr/>
          </p:nvSpPr>
          <p:spPr bwMode="auto">
            <a:xfrm>
              <a:off x="4176" y="384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同时加上</a:t>
              </a:r>
            </a:p>
          </p:txBody>
        </p:sp>
        <p:sp>
          <p:nvSpPr>
            <p:cNvPr id="38972" name="AutoShape 162"/>
            <p:cNvSpPr/>
            <p:nvPr/>
          </p:nvSpPr>
          <p:spPr>
            <a:xfrm>
              <a:off x="2688" y="3504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</p:grpSp>
      <p:sp>
        <p:nvSpPr>
          <p:cNvPr id="38917" name="Text Box 208"/>
          <p:cNvSpPr txBox="1"/>
          <p:nvPr/>
        </p:nvSpPr>
        <p:spPr>
          <a:xfrm>
            <a:off x="1905000" y="533400"/>
            <a:ext cx="251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定理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8918" name="Text Box 209"/>
          <p:cNvSpPr txBox="1"/>
          <p:nvPr/>
        </p:nvSpPr>
        <p:spPr>
          <a:xfrm>
            <a:off x="1981200" y="2392363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定理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8919" name="Text Box 210"/>
          <p:cNvSpPr txBox="1"/>
          <p:nvPr/>
        </p:nvSpPr>
        <p:spPr>
          <a:xfrm>
            <a:off x="1981200" y="4144963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定理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8920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38921" name="标题 4"/>
          <p:cNvSpPr>
            <a:spLocks noGrp="1"/>
          </p:cNvSpPr>
          <p:nvPr>
            <p:ph type="title"/>
          </p:nvPr>
        </p:nvSpPr>
        <p:spPr>
          <a:xfrm>
            <a:off x="1011238" y="28575"/>
            <a:ext cx="10363200" cy="655638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正、负逻辑的变换定理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目  录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782888" y="1484313"/>
            <a:ext cx="7199313" cy="3889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多级门电路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Multi-Level Circuits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两级门电路的设计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多输出电路的设计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多级门电路实例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24</a:t>
            </a:fld>
            <a:endParaRPr lang="en-US" altLang="zh-CN" sz="14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5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多输出电路的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设计</a:t>
            </a:r>
            <a:r>
              <a:rPr lang="en-US" altLang="zh-CN" dirty="0" smtClean="0"/>
              <a:t>--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代数法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4"/>
          </p:nvPr>
        </p:nvSpPr>
        <p:spPr>
          <a:xfrm>
            <a:off x="1346200" y="3192463"/>
            <a:ext cx="4841875" cy="422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关键：寻找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共享项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，追求整体最简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988" name="Group 3"/>
          <p:cNvGrpSpPr/>
          <p:nvPr/>
        </p:nvGrpSpPr>
        <p:grpSpPr>
          <a:xfrm>
            <a:off x="4360863" y="1030288"/>
            <a:ext cx="4751387" cy="461962"/>
            <a:chOff x="288" y="768"/>
            <a:chExt cx="2993" cy="387"/>
          </a:xfrm>
        </p:grpSpPr>
        <p:sp>
          <p:nvSpPr>
            <p:cNvPr id="42057" name="Text Box 4"/>
            <p:cNvSpPr txBox="1"/>
            <p:nvPr/>
          </p:nvSpPr>
          <p:spPr>
            <a:xfrm>
              <a:off x="288" y="768"/>
              <a:ext cx="2993" cy="38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         F</a:t>
              </a:r>
              <a:r>
                <a:rPr lang="en-US" altLang="zh-CN" sz="2400" b="1" baseline="-25000" dirty="0"/>
                <a:t>1 </a:t>
              </a:r>
              <a:r>
                <a:rPr lang="en-US" altLang="zh-CN" sz="2400" b="1" dirty="0"/>
                <a:t>=C</a:t>
              </a:r>
              <a:r>
                <a:rPr lang="zh-CN" altLang="en-US" sz="2400" b="1" dirty="0"/>
                <a:t>＋</a:t>
              </a:r>
              <a:r>
                <a:rPr lang="en-US" altLang="zh-CN" sz="2400" b="1" dirty="0"/>
                <a:t>AB,   F</a:t>
              </a:r>
              <a:r>
                <a:rPr lang="en-US" altLang="zh-CN" sz="2400" b="1" baseline="-25000" dirty="0"/>
                <a:t>2 </a:t>
              </a:r>
              <a:r>
                <a:rPr lang="en-US" altLang="zh-CN" sz="2400" b="1" dirty="0"/>
                <a:t>=BC</a:t>
              </a:r>
              <a:r>
                <a:rPr lang="zh-CN" altLang="en-US" sz="2400" b="1" dirty="0"/>
                <a:t>＋</a:t>
              </a:r>
              <a:r>
                <a:rPr lang="en-US" altLang="zh-CN" sz="2400" b="1" dirty="0"/>
                <a:t>ABC</a:t>
              </a:r>
            </a:p>
          </p:txBody>
        </p:sp>
        <p:sp>
          <p:nvSpPr>
            <p:cNvPr id="42058" name="Line 5"/>
            <p:cNvSpPr/>
            <p:nvPr/>
          </p:nvSpPr>
          <p:spPr>
            <a:xfrm>
              <a:off x="1588" y="826"/>
              <a:ext cx="9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59" name="Line 6"/>
            <p:cNvSpPr/>
            <p:nvPr/>
          </p:nvSpPr>
          <p:spPr>
            <a:xfrm>
              <a:off x="2826" y="816"/>
              <a:ext cx="9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60" name="Line 7"/>
            <p:cNvSpPr/>
            <p:nvPr/>
          </p:nvSpPr>
          <p:spPr>
            <a:xfrm>
              <a:off x="2983" y="816"/>
              <a:ext cx="9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56"/>
          <p:cNvGrpSpPr/>
          <p:nvPr/>
        </p:nvGrpSpPr>
        <p:grpSpPr>
          <a:xfrm>
            <a:off x="2163763" y="3913188"/>
            <a:ext cx="3313112" cy="1801812"/>
            <a:chOff x="144" y="2928"/>
            <a:chExt cx="1897" cy="1512"/>
          </a:xfrm>
        </p:grpSpPr>
        <p:sp>
          <p:nvSpPr>
            <p:cNvPr id="42048" name="Text Box 57"/>
            <p:cNvSpPr txBox="1"/>
            <p:nvPr/>
          </p:nvSpPr>
          <p:spPr>
            <a:xfrm>
              <a:off x="144" y="2928"/>
              <a:ext cx="1897" cy="1512"/>
            </a:xfrm>
            <a:prstGeom prst="rect">
              <a:avLst/>
            </a:prstGeom>
            <a:noFill/>
            <a:ln w="19050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 F</a:t>
              </a:r>
              <a:r>
                <a:rPr lang="en-US" altLang="zh-CN" sz="2400" b="1" baseline="-25000" dirty="0"/>
                <a:t>1 </a:t>
              </a:r>
              <a:r>
                <a:rPr lang="en-US" altLang="zh-CN" sz="2400" b="1" dirty="0"/>
                <a:t>= C +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AB</a:t>
              </a:r>
            </a:p>
            <a:p>
              <a:pPr marL="0" lvl="0" indent="0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     =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C +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AB</a:t>
              </a:r>
              <a:r>
                <a:rPr lang="zh-CN" altLang="en-US" sz="2400" b="1" dirty="0"/>
                <a:t>（</a:t>
              </a:r>
              <a:r>
                <a:rPr lang="en-US" altLang="zh-CN" sz="2400" b="1" dirty="0"/>
                <a:t>C+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C</a:t>
              </a:r>
              <a:r>
                <a:rPr lang="zh-CN" altLang="en-US" sz="2400" b="1" dirty="0"/>
                <a:t>）</a:t>
              </a:r>
            </a:p>
            <a:p>
              <a:pPr marL="0" lvl="0" indent="0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zh-CN" altLang="en-US" sz="2400" b="1" dirty="0"/>
                <a:t>     </a:t>
              </a:r>
              <a:r>
                <a:rPr lang="en-US" altLang="zh-CN" sz="2400" b="1" dirty="0"/>
                <a:t>=</a:t>
              </a:r>
              <a:r>
                <a:rPr lang="zh-CN" altLang="en-US" sz="2400" b="1" dirty="0"/>
                <a:t> 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C</a:t>
              </a:r>
              <a:r>
                <a:rPr lang="en-US" altLang="zh-CN" sz="2400" b="1" dirty="0"/>
                <a:t> +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AB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C</a:t>
              </a:r>
              <a:r>
                <a:rPr lang="en-US" altLang="zh-CN" sz="2400" b="1" dirty="0"/>
                <a:t> + ABC</a:t>
              </a:r>
            </a:p>
            <a:p>
              <a:pPr marL="0" lvl="0" indent="0"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     =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C +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ABC</a:t>
              </a:r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>
              <a:off x="1039" y="2995"/>
              <a:ext cx="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Line 59"/>
            <p:cNvSpPr>
              <a:spLocks noChangeShapeType="1"/>
            </p:cNvSpPr>
            <p:nvPr/>
          </p:nvSpPr>
          <p:spPr bwMode="auto">
            <a:xfrm>
              <a:off x="1015" y="3372"/>
              <a:ext cx="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60"/>
            <p:cNvSpPr>
              <a:spLocks noChangeShapeType="1"/>
            </p:cNvSpPr>
            <p:nvPr/>
          </p:nvSpPr>
          <p:spPr bwMode="auto">
            <a:xfrm>
              <a:off x="1603" y="3372"/>
              <a:ext cx="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61"/>
            <p:cNvSpPr>
              <a:spLocks noChangeShapeType="1"/>
            </p:cNvSpPr>
            <p:nvPr/>
          </p:nvSpPr>
          <p:spPr bwMode="auto">
            <a:xfrm>
              <a:off x="1023" y="3725"/>
              <a:ext cx="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62"/>
            <p:cNvSpPr>
              <a:spLocks noChangeShapeType="1"/>
            </p:cNvSpPr>
            <p:nvPr/>
          </p:nvSpPr>
          <p:spPr bwMode="auto">
            <a:xfrm>
              <a:off x="1569" y="3725"/>
              <a:ext cx="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63"/>
            <p:cNvSpPr>
              <a:spLocks noChangeShapeType="1"/>
            </p:cNvSpPr>
            <p:nvPr/>
          </p:nvSpPr>
          <p:spPr bwMode="auto">
            <a:xfrm>
              <a:off x="1702" y="3725"/>
              <a:ext cx="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64"/>
            <p:cNvSpPr>
              <a:spLocks noChangeShapeType="1"/>
            </p:cNvSpPr>
            <p:nvPr/>
          </p:nvSpPr>
          <p:spPr bwMode="auto">
            <a:xfrm>
              <a:off x="1014" y="4108"/>
              <a:ext cx="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65"/>
            <p:cNvSpPr>
              <a:spLocks noChangeShapeType="1"/>
            </p:cNvSpPr>
            <p:nvPr/>
          </p:nvSpPr>
          <p:spPr bwMode="auto">
            <a:xfrm>
              <a:off x="1150" y="4108"/>
              <a:ext cx="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132"/>
          <p:cNvGrpSpPr/>
          <p:nvPr/>
        </p:nvGrpSpPr>
        <p:grpSpPr>
          <a:xfrm>
            <a:off x="6278563" y="1576388"/>
            <a:ext cx="3146425" cy="1585912"/>
            <a:chOff x="5148064" y="3424271"/>
            <a:chExt cx="3147188" cy="1585794"/>
          </a:xfrm>
        </p:grpSpPr>
        <p:pic>
          <p:nvPicPr>
            <p:cNvPr id="42031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812" y="3435846"/>
              <a:ext cx="920743" cy="587639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2032" name="组合 119"/>
            <p:cNvGrpSpPr/>
            <p:nvPr/>
          </p:nvGrpSpPr>
          <p:grpSpPr>
            <a:xfrm>
              <a:off x="5186057" y="4362933"/>
              <a:ext cx="442913" cy="369094"/>
              <a:chOff x="8365274" y="3556712"/>
              <a:chExt cx="442913" cy="369094"/>
            </a:xfrm>
          </p:grpSpPr>
          <p:sp>
            <p:nvSpPr>
              <p:cNvPr id="42046" name="Text Box 9"/>
              <p:cNvSpPr txBox="1"/>
              <p:nvPr/>
            </p:nvSpPr>
            <p:spPr>
              <a:xfrm>
                <a:off x="8365274" y="3556712"/>
                <a:ext cx="442913" cy="369094"/>
              </a:xfrm>
              <a:prstGeom prst="rect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B</a:t>
                </a:r>
                <a:endParaRPr lang="en-US" altLang="zh-CN" sz="1800" baseline="-25000" dirty="0"/>
              </a:p>
            </p:txBody>
          </p:sp>
          <p:sp>
            <p:nvSpPr>
              <p:cNvPr id="42047" name="Line 33"/>
              <p:cNvSpPr/>
              <p:nvPr/>
            </p:nvSpPr>
            <p:spPr>
              <a:xfrm>
                <a:off x="8448857" y="3603012"/>
                <a:ext cx="15240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2033" name="组合 120"/>
            <p:cNvGrpSpPr/>
            <p:nvPr/>
          </p:nvGrpSpPr>
          <p:grpSpPr>
            <a:xfrm>
              <a:off x="5181574" y="4640733"/>
              <a:ext cx="546100" cy="369332"/>
              <a:chOff x="8574750" y="4743450"/>
              <a:chExt cx="546100" cy="369332"/>
            </a:xfrm>
          </p:grpSpPr>
          <p:sp>
            <p:nvSpPr>
              <p:cNvPr id="42044" name="Line 34"/>
              <p:cNvSpPr/>
              <p:nvPr/>
            </p:nvSpPr>
            <p:spPr>
              <a:xfrm>
                <a:off x="8676456" y="4803998"/>
                <a:ext cx="15240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45" name="Text Box 11"/>
              <p:cNvSpPr txBox="1"/>
              <p:nvPr/>
            </p:nvSpPr>
            <p:spPr>
              <a:xfrm>
                <a:off x="8574750" y="4743450"/>
                <a:ext cx="546100" cy="369332"/>
              </a:xfrm>
              <a:prstGeom prst="rect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C</a:t>
                </a:r>
                <a:endParaRPr lang="en-US" altLang="zh-CN" sz="1800" baseline="-25000" dirty="0"/>
              </a:p>
            </p:txBody>
          </p:sp>
        </p:grpSp>
        <p:sp>
          <p:nvSpPr>
            <p:cNvPr id="42034" name="Text Box 35"/>
            <p:cNvSpPr txBox="1"/>
            <p:nvPr/>
          </p:nvSpPr>
          <p:spPr>
            <a:xfrm>
              <a:off x="5148064" y="3424271"/>
              <a:ext cx="544513" cy="36909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B</a:t>
              </a:r>
              <a:endParaRPr lang="en-US" altLang="zh-CN" sz="1800" baseline="-25000" dirty="0"/>
            </a:p>
          </p:txBody>
        </p:sp>
        <p:sp>
          <p:nvSpPr>
            <p:cNvPr id="42035" name="Text Box 36"/>
            <p:cNvSpPr txBox="1"/>
            <p:nvPr/>
          </p:nvSpPr>
          <p:spPr>
            <a:xfrm>
              <a:off x="5148064" y="3723878"/>
              <a:ext cx="544513" cy="36909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C</a:t>
              </a:r>
              <a:endParaRPr lang="en-US" altLang="zh-CN" sz="1800" baseline="-25000" dirty="0"/>
            </a:p>
          </p:txBody>
        </p:sp>
        <p:sp>
          <p:nvSpPr>
            <p:cNvPr id="42036" name="Text Box 10"/>
            <p:cNvSpPr txBox="1"/>
            <p:nvPr/>
          </p:nvSpPr>
          <p:spPr>
            <a:xfrm>
              <a:off x="5180231" y="4074901"/>
              <a:ext cx="544513" cy="369332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</a:t>
              </a:r>
              <a:endParaRPr lang="en-US" altLang="zh-CN" sz="1800" baseline="-25000" dirty="0"/>
            </a:p>
          </p:txBody>
        </p:sp>
        <p:pic>
          <p:nvPicPr>
            <p:cNvPr id="42037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104" y="4274234"/>
              <a:ext cx="986663" cy="576064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2038" name="直接连接符 133"/>
            <p:cNvCxnSpPr/>
            <p:nvPr/>
          </p:nvCxnSpPr>
          <p:spPr>
            <a:xfrm>
              <a:off x="6458069" y="3721111"/>
              <a:ext cx="0" cy="223821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pic>
          <p:nvPicPr>
            <p:cNvPr id="42039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2052" y="3807461"/>
              <a:ext cx="986292" cy="587639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2040" name="直接连接符 135"/>
            <p:cNvCxnSpPr/>
            <p:nvPr/>
          </p:nvCxnSpPr>
          <p:spPr>
            <a:xfrm>
              <a:off x="6456481" y="3951282"/>
              <a:ext cx="395383" cy="0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2041" name="直接连接符 136"/>
            <p:cNvCxnSpPr/>
            <p:nvPr/>
          </p:nvCxnSpPr>
          <p:spPr>
            <a:xfrm>
              <a:off x="6469184" y="4241772"/>
              <a:ext cx="395383" cy="0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2042" name="直接连接符 137"/>
            <p:cNvCxnSpPr/>
            <p:nvPr/>
          </p:nvCxnSpPr>
          <p:spPr>
            <a:xfrm>
              <a:off x="6478712" y="4246535"/>
              <a:ext cx="0" cy="323826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2043" name="Text Box 21"/>
            <p:cNvSpPr txBox="1"/>
            <p:nvPr/>
          </p:nvSpPr>
          <p:spPr>
            <a:xfrm>
              <a:off x="7682477" y="3914194"/>
              <a:ext cx="612775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</a:t>
              </a:r>
              <a:r>
                <a:rPr lang="en-US" altLang="zh-CN" sz="1800" baseline="-25000" dirty="0"/>
                <a:t>2</a:t>
              </a:r>
            </a:p>
          </p:txBody>
        </p:sp>
      </p:grpSp>
      <p:grpSp>
        <p:nvGrpSpPr>
          <p:cNvPr id="7" name="组合 152"/>
          <p:cNvGrpSpPr/>
          <p:nvPr/>
        </p:nvGrpSpPr>
        <p:grpSpPr>
          <a:xfrm>
            <a:off x="1992313" y="1630363"/>
            <a:ext cx="2949575" cy="1081087"/>
            <a:chOff x="4574267" y="3519429"/>
            <a:chExt cx="2950061" cy="1080395"/>
          </a:xfrm>
        </p:grpSpPr>
        <p:grpSp>
          <p:nvGrpSpPr>
            <p:cNvPr id="42018" name="组合 119"/>
            <p:cNvGrpSpPr/>
            <p:nvPr/>
          </p:nvGrpSpPr>
          <p:grpSpPr>
            <a:xfrm>
              <a:off x="4580093" y="3867894"/>
              <a:ext cx="442913" cy="369094"/>
              <a:chOff x="8365274" y="3556712"/>
              <a:chExt cx="442913" cy="369094"/>
            </a:xfrm>
          </p:grpSpPr>
          <p:sp>
            <p:nvSpPr>
              <p:cNvPr id="42029" name="Text Box 9"/>
              <p:cNvSpPr txBox="1"/>
              <p:nvPr/>
            </p:nvSpPr>
            <p:spPr>
              <a:xfrm>
                <a:off x="8365274" y="3556712"/>
                <a:ext cx="442913" cy="369094"/>
              </a:xfrm>
              <a:prstGeom prst="rect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B</a:t>
                </a:r>
                <a:endParaRPr lang="en-US" altLang="zh-CN" sz="1800" baseline="-25000" dirty="0"/>
              </a:p>
            </p:txBody>
          </p:sp>
          <p:sp>
            <p:nvSpPr>
              <p:cNvPr id="42030" name="Line 33"/>
              <p:cNvSpPr/>
              <p:nvPr/>
            </p:nvSpPr>
            <p:spPr>
              <a:xfrm>
                <a:off x="8448857" y="3603012"/>
                <a:ext cx="15240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2019" name="组合 120"/>
            <p:cNvGrpSpPr/>
            <p:nvPr/>
          </p:nvGrpSpPr>
          <p:grpSpPr>
            <a:xfrm>
              <a:off x="5486297" y="4230492"/>
              <a:ext cx="546100" cy="369332"/>
              <a:chOff x="8574750" y="4743450"/>
              <a:chExt cx="546100" cy="369332"/>
            </a:xfrm>
          </p:grpSpPr>
          <p:sp>
            <p:nvSpPr>
              <p:cNvPr id="42027" name="Line 34"/>
              <p:cNvSpPr/>
              <p:nvPr/>
            </p:nvSpPr>
            <p:spPr>
              <a:xfrm>
                <a:off x="8676456" y="4803998"/>
                <a:ext cx="15240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28" name="Text Box 11"/>
              <p:cNvSpPr txBox="1"/>
              <p:nvPr/>
            </p:nvSpPr>
            <p:spPr>
              <a:xfrm>
                <a:off x="8574750" y="4743450"/>
                <a:ext cx="546100" cy="369332"/>
              </a:xfrm>
              <a:prstGeom prst="rect">
                <a:avLst/>
              </a:prstGeom>
              <a:noFill/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C</a:t>
                </a:r>
                <a:endParaRPr lang="en-US" altLang="zh-CN" sz="1800" baseline="-25000" dirty="0"/>
              </a:p>
            </p:txBody>
          </p:sp>
        </p:grpSp>
        <p:sp>
          <p:nvSpPr>
            <p:cNvPr id="42020" name="Text Box 10"/>
            <p:cNvSpPr txBox="1"/>
            <p:nvPr/>
          </p:nvSpPr>
          <p:spPr>
            <a:xfrm>
              <a:off x="4574267" y="3519429"/>
              <a:ext cx="544513" cy="369332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</a:t>
              </a:r>
              <a:endParaRPr lang="en-US" altLang="zh-CN" sz="1800" baseline="-25000" dirty="0"/>
            </a:p>
          </p:txBody>
        </p:sp>
        <p:cxnSp>
          <p:nvCxnSpPr>
            <p:cNvPr id="42021" name="直接连接符 147"/>
            <p:cNvCxnSpPr/>
            <p:nvPr/>
          </p:nvCxnSpPr>
          <p:spPr>
            <a:xfrm>
              <a:off x="5806370" y="3854177"/>
              <a:ext cx="0" cy="223694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pic>
          <p:nvPicPr>
            <p:cNvPr id="42022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9788" y="3940896"/>
              <a:ext cx="986292" cy="587639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2023" name="直接连接符 149"/>
            <p:cNvCxnSpPr/>
            <p:nvPr/>
          </p:nvCxnSpPr>
          <p:spPr>
            <a:xfrm>
              <a:off x="5792081" y="4084217"/>
              <a:ext cx="431871" cy="0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2024" name="直接连接符 150"/>
            <p:cNvCxnSpPr/>
            <p:nvPr/>
          </p:nvCxnSpPr>
          <p:spPr>
            <a:xfrm>
              <a:off x="5817485" y="4376129"/>
              <a:ext cx="395352" cy="0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2025" name="Text Box 21"/>
            <p:cNvSpPr txBox="1"/>
            <p:nvPr/>
          </p:nvSpPr>
          <p:spPr>
            <a:xfrm>
              <a:off x="7030213" y="4047629"/>
              <a:ext cx="494115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</a:t>
              </a:r>
              <a:r>
                <a:rPr lang="en-US" altLang="zh-CN" sz="1800" baseline="-25000" dirty="0"/>
                <a:t>1</a:t>
              </a:r>
            </a:p>
          </p:txBody>
        </p:sp>
        <p:pic>
          <p:nvPicPr>
            <p:cNvPr id="42026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548" y="3569281"/>
              <a:ext cx="920743" cy="587639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0" name="组合 178"/>
          <p:cNvGrpSpPr/>
          <p:nvPr/>
        </p:nvGrpSpPr>
        <p:grpSpPr>
          <a:xfrm>
            <a:off x="6310313" y="3817938"/>
            <a:ext cx="3209925" cy="1897062"/>
            <a:chOff x="4495800" y="3219822"/>
            <a:chExt cx="3209255" cy="1897916"/>
          </a:xfrm>
        </p:grpSpPr>
        <p:pic>
          <p:nvPicPr>
            <p:cNvPr id="41995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548" y="3231397"/>
              <a:ext cx="920743" cy="587639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1996" name="组合 119"/>
            <p:cNvGrpSpPr/>
            <p:nvPr/>
          </p:nvGrpSpPr>
          <p:grpSpPr>
            <a:xfrm>
              <a:off x="4533892" y="4158456"/>
              <a:ext cx="442821" cy="368466"/>
              <a:chOff x="8365373" y="3556684"/>
              <a:chExt cx="442821" cy="368466"/>
            </a:xfrm>
          </p:grpSpPr>
          <p:sp>
            <p:nvSpPr>
              <p:cNvPr id="181" name="Text Box 9"/>
              <p:cNvSpPr txBox="1">
                <a:spLocks noChangeArrowheads="1"/>
              </p:cNvSpPr>
              <p:nvPr/>
            </p:nvSpPr>
            <p:spPr bwMode="auto">
              <a:xfrm>
                <a:off x="8365373" y="3556684"/>
                <a:ext cx="442820" cy="368466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0" lang="en-US" altLang="zh-CN" sz="1800" kern="1200" cap="none" spc="0" normalizeH="0" baseline="0" noProof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1800" kern="1200" cap="none" spc="0" normalizeH="0" baseline="-2500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7" name="Line 33"/>
              <p:cNvSpPr/>
              <p:nvPr/>
            </p:nvSpPr>
            <p:spPr>
              <a:xfrm>
                <a:off x="8448857" y="3603012"/>
                <a:ext cx="15240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1997" name="组合 120"/>
            <p:cNvGrpSpPr/>
            <p:nvPr/>
          </p:nvGrpSpPr>
          <p:grpSpPr>
            <a:xfrm>
              <a:off x="4529131" y="4436394"/>
              <a:ext cx="545986" cy="368466"/>
              <a:chOff x="8574571" y="4743560"/>
              <a:chExt cx="545986" cy="368466"/>
            </a:xfrm>
          </p:grpSpPr>
          <p:sp>
            <p:nvSpPr>
              <p:cNvPr id="42014" name="Line 34"/>
              <p:cNvSpPr/>
              <p:nvPr/>
            </p:nvSpPr>
            <p:spPr>
              <a:xfrm>
                <a:off x="8676456" y="4803998"/>
                <a:ext cx="15240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0" name="Text Box 11"/>
              <p:cNvSpPr txBox="1">
                <a:spLocks noChangeArrowheads="1"/>
              </p:cNvSpPr>
              <p:nvPr/>
            </p:nvSpPr>
            <p:spPr bwMode="auto">
              <a:xfrm>
                <a:off x="8574570" y="4743560"/>
                <a:ext cx="545986" cy="368466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0" lang="en-US" altLang="zh-CN" sz="1800" kern="1200" cap="none" spc="0" normalizeH="0" baseline="0" noProof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1800" kern="1200" cap="none" spc="0" normalizeH="0" baseline="-2500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2" name="Text Box 35"/>
            <p:cNvSpPr txBox="1">
              <a:spLocks noChangeArrowheads="1"/>
            </p:cNvSpPr>
            <p:nvPr/>
          </p:nvSpPr>
          <p:spPr bwMode="auto">
            <a:xfrm>
              <a:off x="4495800" y="3219822"/>
              <a:ext cx="544398" cy="3684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en-US" altLang="zh-CN" sz="180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1800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Text Box 36"/>
            <p:cNvSpPr txBox="1">
              <a:spLocks noChangeArrowheads="1"/>
            </p:cNvSpPr>
            <p:nvPr/>
          </p:nvSpPr>
          <p:spPr bwMode="auto">
            <a:xfrm>
              <a:off x="4495800" y="3519994"/>
              <a:ext cx="544398" cy="3684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en-US" altLang="zh-CN" sz="180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Text Box 10"/>
            <p:cNvSpPr txBox="1">
              <a:spLocks noChangeArrowheads="1"/>
            </p:cNvSpPr>
            <p:nvPr/>
          </p:nvSpPr>
          <p:spPr bwMode="auto">
            <a:xfrm>
              <a:off x="4527543" y="3870990"/>
              <a:ext cx="544398" cy="36846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en-US" altLang="zh-CN" sz="1800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1800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42001" name="Picture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5840" y="4069785"/>
              <a:ext cx="986663" cy="576064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2002" name="直接连接符 165"/>
            <p:cNvCxnSpPr/>
            <p:nvPr/>
          </p:nvCxnSpPr>
          <p:spPr>
            <a:xfrm>
              <a:off x="5806801" y="3516818"/>
              <a:ext cx="0" cy="223939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pic>
          <p:nvPicPr>
            <p:cNvPr id="42003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9788" y="3603012"/>
              <a:ext cx="986292" cy="587639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2004" name="直接连接符 167"/>
            <p:cNvCxnSpPr/>
            <p:nvPr/>
          </p:nvCxnSpPr>
          <p:spPr>
            <a:xfrm>
              <a:off x="5792516" y="3747109"/>
              <a:ext cx="431710" cy="0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2005" name="直接连接符 168"/>
            <p:cNvCxnSpPr/>
            <p:nvPr/>
          </p:nvCxnSpPr>
          <p:spPr>
            <a:xfrm>
              <a:off x="5816324" y="4037752"/>
              <a:ext cx="396792" cy="0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2006" name="直接连接符 169"/>
            <p:cNvCxnSpPr/>
            <p:nvPr/>
          </p:nvCxnSpPr>
          <p:spPr>
            <a:xfrm>
              <a:off x="5827434" y="4042517"/>
              <a:ext cx="0" cy="574934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2007" name="Text Box 21"/>
            <p:cNvSpPr txBox="1"/>
            <p:nvPr/>
          </p:nvSpPr>
          <p:spPr>
            <a:xfrm>
              <a:off x="7092280" y="4587974"/>
              <a:ext cx="612775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</a:t>
              </a:r>
              <a:r>
                <a:rPr lang="en-US" altLang="zh-CN" sz="1800" baseline="-25000" dirty="0"/>
                <a:t>2</a:t>
              </a:r>
            </a:p>
          </p:txBody>
        </p:sp>
        <p:grpSp>
          <p:nvGrpSpPr>
            <p:cNvPr id="42008" name="组合 120"/>
            <p:cNvGrpSpPr/>
            <p:nvPr/>
          </p:nvGrpSpPr>
          <p:grpSpPr>
            <a:xfrm>
              <a:off x="5754425" y="4747685"/>
              <a:ext cx="545986" cy="370053"/>
              <a:chOff x="8575083" y="4742729"/>
              <a:chExt cx="545986" cy="370053"/>
            </a:xfrm>
          </p:grpSpPr>
          <p:sp>
            <p:nvSpPr>
              <p:cNvPr id="42012" name="Line 34"/>
              <p:cNvSpPr/>
              <p:nvPr/>
            </p:nvSpPr>
            <p:spPr>
              <a:xfrm>
                <a:off x="8676456" y="4803998"/>
                <a:ext cx="15240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" name="Text Box 11"/>
              <p:cNvSpPr txBox="1">
                <a:spLocks noChangeArrowheads="1"/>
              </p:cNvSpPr>
              <p:nvPr/>
            </p:nvSpPr>
            <p:spPr bwMode="auto">
              <a:xfrm>
                <a:off x="8575082" y="4742728"/>
                <a:ext cx="545986" cy="370054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defRPr/>
                </a:pPr>
                <a:r>
                  <a:rPr kumimoji="0" lang="en-US" altLang="zh-CN" sz="1800" kern="1200" cap="none" spc="0" normalizeH="0" baseline="0" noProof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1800" kern="1200" cap="none" spc="0" normalizeH="0" baseline="-2500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42009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018" y="4464550"/>
              <a:ext cx="986292" cy="5876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010" name="Text Box 21"/>
            <p:cNvSpPr txBox="1"/>
            <p:nvPr/>
          </p:nvSpPr>
          <p:spPr>
            <a:xfrm>
              <a:off x="7020272" y="3723878"/>
              <a:ext cx="612775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</a:t>
              </a:r>
              <a:r>
                <a:rPr lang="en-US" altLang="zh-CN" sz="1800" baseline="-25000" dirty="0"/>
                <a:t>1</a:t>
              </a:r>
            </a:p>
          </p:txBody>
        </p:sp>
        <p:cxnSp>
          <p:nvCxnSpPr>
            <p:cNvPr id="42011" name="直接连接符 175"/>
            <p:cNvCxnSpPr/>
            <p:nvPr/>
          </p:nvCxnSpPr>
          <p:spPr>
            <a:xfrm>
              <a:off x="5821085" y="4614274"/>
              <a:ext cx="433298" cy="0"/>
            </a:xfrm>
            <a:prstGeom prst="line">
              <a:avLst/>
            </a:prstGeom>
            <a:ln w="190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46200" y="1016000"/>
            <a:ext cx="3879850" cy="4397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利用与非门设计二级电路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94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25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多输出电路的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设计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卡诺图法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3011" name="内容占位符 3"/>
          <p:cNvSpPr>
            <a:spLocks noGrp="1"/>
          </p:cNvSpPr>
          <p:nvPr>
            <p:ph idx="1"/>
          </p:nvPr>
        </p:nvSpPr>
        <p:spPr>
          <a:xfrm>
            <a:off x="2495550" y="4984750"/>
            <a:ext cx="6500813" cy="569913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关键：寻找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共享项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，追求整体最简</a:t>
            </a:r>
          </a:p>
        </p:txBody>
      </p:sp>
      <p:sp>
        <p:nvSpPr>
          <p:cNvPr id="66" name="Oval 49"/>
          <p:cNvSpPr/>
          <p:nvPr/>
        </p:nvSpPr>
        <p:spPr>
          <a:xfrm>
            <a:off x="7091363" y="3192463"/>
            <a:ext cx="323850" cy="323850"/>
          </a:xfrm>
          <a:prstGeom prst="ellipse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/>
          </a:p>
        </p:txBody>
      </p:sp>
      <p:sp>
        <p:nvSpPr>
          <p:cNvPr id="67" name="Oval 50"/>
          <p:cNvSpPr/>
          <p:nvPr/>
        </p:nvSpPr>
        <p:spPr>
          <a:xfrm>
            <a:off x="3130550" y="3209925"/>
            <a:ext cx="323850" cy="323850"/>
          </a:xfrm>
          <a:prstGeom prst="ellipse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/>
          </a:p>
        </p:txBody>
      </p:sp>
      <p:sp>
        <p:nvSpPr>
          <p:cNvPr id="68" name="AutoShape 51"/>
          <p:cNvSpPr/>
          <p:nvPr/>
        </p:nvSpPr>
        <p:spPr>
          <a:xfrm>
            <a:off x="3649663" y="2851150"/>
            <a:ext cx="838200" cy="68421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69" name="Oval 52"/>
          <p:cNvSpPr/>
          <p:nvPr/>
        </p:nvSpPr>
        <p:spPr>
          <a:xfrm>
            <a:off x="8148638" y="2820988"/>
            <a:ext cx="323850" cy="719137"/>
          </a:xfrm>
          <a:prstGeom prst="ellipse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70" name="Text Box 54"/>
          <p:cNvSpPr txBox="1">
            <a:spLocks noChangeArrowheads="1"/>
          </p:cNvSpPr>
          <p:nvPr/>
        </p:nvSpPr>
        <p:spPr bwMode="auto">
          <a:xfrm>
            <a:off x="3887788" y="1881188"/>
            <a:ext cx="9144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b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71" name="Text Box 55"/>
          <p:cNvSpPr txBox="1">
            <a:spLocks noChangeArrowheads="1"/>
          </p:cNvSpPr>
          <p:nvPr/>
        </p:nvSpPr>
        <p:spPr bwMode="auto">
          <a:xfrm>
            <a:off x="7726363" y="1895475"/>
            <a:ext cx="9144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b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2" name="Group 58"/>
          <p:cNvGrpSpPr/>
          <p:nvPr/>
        </p:nvGrpSpPr>
        <p:grpSpPr>
          <a:xfrm>
            <a:off x="2879725" y="3976688"/>
            <a:ext cx="2971800" cy="522287"/>
            <a:chOff x="480" y="2592"/>
            <a:chExt cx="1872" cy="439"/>
          </a:xfrm>
        </p:grpSpPr>
        <p:sp>
          <p:nvSpPr>
            <p:cNvPr id="43070" name="Text Box 53"/>
            <p:cNvSpPr txBox="1"/>
            <p:nvPr/>
          </p:nvSpPr>
          <p:spPr>
            <a:xfrm>
              <a:off x="480" y="2592"/>
              <a:ext cx="1872" cy="43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F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 = C+ABC</a:t>
              </a:r>
            </a:p>
          </p:txBody>
        </p:sp>
        <p:sp>
          <p:nvSpPr>
            <p:cNvPr id="74" name="Line 56"/>
            <p:cNvSpPr>
              <a:spLocks noChangeShapeType="1"/>
            </p:cNvSpPr>
            <p:nvPr/>
          </p:nvSpPr>
          <p:spPr bwMode="auto">
            <a:xfrm>
              <a:off x="1465" y="2649"/>
              <a:ext cx="11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57"/>
            <p:cNvSpPr>
              <a:spLocks noChangeShapeType="1"/>
            </p:cNvSpPr>
            <p:nvPr/>
          </p:nvSpPr>
          <p:spPr bwMode="auto">
            <a:xfrm>
              <a:off x="1625" y="2649"/>
              <a:ext cx="11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63"/>
          <p:cNvGrpSpPr/>
          <p:nvPr/>
        </p:nvGrpSpPr>
        <p:grpSpPr>
          <a:xfrm>
            <a:off x="6553200" y="3922713"/>
            <a:ext cx="2971800" cy="523875"/>
            <a:chOff x="3120" y="2592"/>
            <a:chExt cx="1872" cy="439"/>
          </a:xfrm>
        </p:grpSpPr>
        <p:sp>
          <p:nvSpPr>
            <p:cNvPr id="43067" name="Text Box 60"/>
            <p:cNvSpPr txBox="1"/>
            <p:nvPr/>
          </p:nvSpPr>
          <p:spPr>
            <a:xfrm>
              <a:off x="3120" y="2592"/>
              <a:ext cx="1872" cy="43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F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 =</a:t>
              </a:r>
              <a:r>
                <a:rPr lang="zh-CN" altLang="en-US" sz="2800" b="1" dirty="0"/>
                <a:t> </a:t>
              </a:r>
              <a:r>
                <a:rPr lang="en-US" altLang="zh-CN" sz="2800" b="1" dirty="0"/>
                <a:t>BC+ABC</a:t>
              </a:r>
            </a:p>
          </p:txBody>
        </p:sp>
        <p:sp>
          <p:nvSpPr>
            <p:cNvPr id="78" name="Line 61"/>
            <p:cNvSpPr>
              <a:spLocks noChangeShapeType="1"/>
            </p:cNvSpPr>
            <p:nvPr/>
          </p:nvSpPr>
          <p:spPr bwMode="auto">
            <a:xfrm>
              <a:off x="4261" y="2651"/>
              <a:ext cx="11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62"/>
            <p:cNvSpPr>
              <a:spLocks noChangeShapeType="1"/>
            </p:cNvSpPr>
            <p:nvPr/>
          </p:nvSpPr>
          <p:spPr bwMode="auto">
            <a:xfrm>
              <a:off x="4428" y="2651"/>
              <a:ext cx="11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20" name="Group 5"/>
          <p:cNvGrpSpPr/>
          <p:nvPr/>
        </p:nvGrpSpPr>
        <p:grpSpPr>
          <a:xfrm>
            <a:off x="2519363" y="2284413"/>
            <a:ext cx="2736850" cy="1290637"/>
            <a:chOff x="48" y="1824"/>
            <a:chExt cx="1724" cy="817"/>
          </a:xfrm>
        </p:grpSpPr>
        <p:sp>
          <p:nvSpPr>
            <p:cNvPr id="43045" name="Rectangle 6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43046" name="Rectangle 7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47" name="Rectangle 8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48" name="Rectangle 9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49" name="Rectangle 10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43050" name="Rectangle 11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51" name="Rectangle 12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52" name="Rectangle 13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43053" name="Line 14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54" name="Line 15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55" name="Line 16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56" name="Line 17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57" name="Line 18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58" name="Line 19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59" name="Line 20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60" name="Line 21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61" name="Line 22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62" name="Line 23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63" name="Text Box 24"/>
            <p:cNvSpPr txBox="1"/>
            <p:nvPr/>
          </p:nvSpPr>
          <p:spPr>
            <a:xfrm>
              <a:off x="411" y="1960"/>
              <a:ext cx="1361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00     01     11    10</a:t>
              </a:r>
            </a:p>
          </p:txBody>
        </p:sp>
        <p:sp>
          <p:nvSpPr>
            <p:cNvPr id="43064" name="Text Box 25"/>
            <p:cNvSpPr txBox="1"/>
            <p:nvPr/>
          </p:nvSpPr>
          <p:spPr>
            <a:xfrm>
              <a:off x="201" y="2236"/>
              <a:ext cx="196" cy="40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1" dirty="0"/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65" name="Text Box 26"/>
            <p:cNvSpPr txBox="1"/>
            <p:nvPr/>
          </p:nvSpPr>
          <p:spPr>
            <a:xfrm>
              <a:off x="48" y="1999"/>
              <a:ext cx="173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A</a:t>
              </a:r>
            </a:p>
          </p:txBody>
        </p:sp>
        <p:sp>
          <p:nvSpPr>
            <p:cNvPr id="43066" name="Text Box 27"/>
            <p:cNvSpPr txBox="1"/>
            <p:nvPr/>
          </p:nvSpPr>
          <p:spPr>
            <a:xfrm>
              <a:off x="193" y="1824"/>
              <a:ext cx="399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BC</a:t>
              </a:r>
            </a:p>
          </p:txBody>
        </p:sp>
      </p:grpSp>
      <p:grpSp>
        <p:nvGrpSpPr>
          <p:cNvPr id="43021" name="Group 5"/>
          <p:cNvGrpSpPr/>
          <p:nvPr/>
        </p:nvGrpSpPr>
        <p:grpSpPr>
          <a:xfrm>
            <a:off x="6480175" y="2255838"/>
            <a:ext cx="2736850" cy="1290637"/>
            <a:chOff x="48" y="1824"/>
            <a:chExt cx="1724" cy="817"/>
          </a:xfrm>
        </p:grpSpPr>
        <p:sp>
          <p:nvSpPr>
            <p:cNvPr id="43023" name="Rectangle 6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43024" name="Rectangle 7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25" name="Rectangle 8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43026" name="Rectangle 9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27" name="Rectangle 10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43028" name="Rectangle 11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29" name="Rectangle 12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43030" name="Rectangle 13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43031" name="Line 14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32" name="Line 15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33" name="Line 16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34" name="Line 17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35" name="Line 18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36" name="Line 19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37" name="Line 20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38" name="Line 21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39" name="Line 22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40" name="Line 23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041" name="Text Box 24"/>
            <p:cNvSpPr txBox="1"/>
            <p:nvPr/>
          </p:nvSpPr>
          <p:spPr>
            <a:xfrm>
              <a:off x="411" y="1960"/>
              <a:ext cx="1361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00     01     11    10</a:t>
              </a:r>
            </a:p>
          </p:txBody>
        </p:sp>
        <p:sp>
          <p:nvSpPr>
            <p:cNvPr id="43042" name="Text Box 25"/>
            <p:cNvSpPr txBox="1"/>
            <p:nvPr/>
          </p:nvSpPr>
          <p:spPr>
            <a:xfrm>
              <a:off x="201" y="2236"/>
              <a:ext cx="196" cy="40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1" dirty="0"/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3043" name="Text Box 26"/>
            <p:cNvSpPr txBox="1"/>
            <p:nvPr/>
          </p:nvSpPr>
          <p:spPr>
            <a:xfrm>
              <a:off x="48" y="1999"/>
              <a:ext cx="173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A</a:t>
              </a:r>
            </a:p>
          </p:txBody>
        </p:sp>
        <p:sp>
          <p:nvSpPr>
            <p:cNvPr id="43044" name="Text Box 27"/>
            <p:cNvSpPr txBox="1"/>
            <p:nvPr/>
          </p:nvSpPr>
          <p:spPr>
            <a:xfrm>
              <a:off x="193" y="1824"/>
              <a:ext cx="399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BC</a:t>
              </a:r>
            </a:p>
          </p:txBody>
        </p:sp>
      </p:grpSp>
      <p:sp>
        <p:nvSpPr>
          <p:cNvPr id="43022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67" grpId="0" bldLvl="0" animBg="1"/>
      <p:bldP spid="68" grpId="0" bldLvl="0" animBg="1"/>
      <p:bldP spid="6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7016411" y="1895008"/>
            <a:ext cx="2736850" cy="1290637"/>
            <a:chOff x="48" y="1824"/>
            <a:chExt cx="1724" cy="817"/>
          </a:xfrm>
        </p:grpSpPr>
        <p:sp>
          <p:nvSpPr>
            <p:cNvPr id="5" name="Rectangle 6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6" name="Rectangle 7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7" name="Rectangle 8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8" name="Rectangle 9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9" name="Rectangle 10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12" name="Rectangle 13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3" name="Line 14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Line 15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Line 16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Line 17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Line 18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Line 19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Line 20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Line 21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Line 22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Line 23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Text Box 24"/>
            <p:cNvSpPr txBox="1"/>
            <p:nvPr/>
          </p:nvSpPr>
          <p:spPr>
            <a:xfrm>
              <a:off x="411" y="1960"/>
              <a:ext cx="1361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00     01     11    10</a:t>
              </a:r>
            </a:p>
          </p:txBody>
        </p:sp>
        <p:sp>
          <p:nvSpPr>
            <p:cNvPr id="24" name="Text Box 25"/>
            <p:cNvSpPr txBox="1"/>
            <p:nvPr/>
          </p:nvSpPr>
          <p:spPr>
            <a:xfrm>
              <a:off x="201" y="2236"/>
              <a:ext cx="196" cy="40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1" dirty="0"/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25" name="Text Box 26"/>
            <p:cNvSpPr txBox="1"/>
            <p:nvPr/>
          </p:nvSpPr>
          <p:spPr>
            <a:xfrm>
              <a:off x="48" y="1999"/>
              <a:ext cx="173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/>
                <a:t>C</a:t>
              </a:r>
              <a:endParaRPr lang="en-US" altLang="zh-CN" sz="1800" b="1" dirty="0"/>
            </a:p>
          </p:txBody>
        </p:sp>
        <p:sp>
          <p:nvSpPr>
            <p:cNvPr id="26" name="Text Box 27"/>
            <p:cNvSpPr txBox="1"/>
            <p:nvPr/>
          </p:nvSpPr>
          <p:spPr>
            <a:xfrm>
              <a:off x="193" y="1824"/>
              <a:ext cx="399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/>
                <a:t>AB</a:t>
              </a:r>
              <a:endParaRPr lang="en-US" altLang="zh-CN" sz="1800" b="1" dirty="0"/>
            </a:p>
          </p:txBody>
        </p:sp>
      </p:grpSp>
      <p:grpSp>
        <p:nvGrpSpPr>
          <p:cNvPr id="27" name="Group 5"/>
          <p:cNvGrpSpPr/>
          <p:nvPr/>
        </p:nvGrpSpPr>
        <p:grpSpPr>
          <a:xfrm>
            <a:off x="2515668" y="1812073"/>
            <a:ext cx="2736850" cy="1290637"/>
            <a:chOff x="48" y="1824"/>
            <a:chExt cx="1724" cy="817"/>
          </a:xfrm>
        </p:grpSpPr>
        <p:sp>
          <p:nvSpPr>
            <p:cNvPr id="28" name="Rectangle 6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29" name="Rectangle 7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30" name="Rectangle 8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31" name="Rectangle 9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32" name="Rectangle 10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33" name="Rectangle 11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34" name="Rectangle 12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35" name="Rectangle 13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36" name="Line 14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" name="Line 15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Line 16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Line 17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Line 18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Line 19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Line 20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Line 21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Line 22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Line 23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Text Box 24"/>
            <p:cNvSpPr txBox="1"/>
            <p:nvPr/>
          </p:nvSpPr>
          <p:spPr>
            <a:xfrm>
              <a:off x="411" y="1960"/>
              <a:ext cx="1361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00     01     11    10</a:t>
              </a:r>
            </a:p>
          </p:txBody>
        </p:sp>
        <p:sp>
          <p:nvSpPr>
            <p:cNvPr id="47" name="Text Box 25"/>
            <p:cNvSpPr txBox="1"/>
            <p:nvPr/>
          </p:nvSpPr>
          <p:spPr>
            <a:xfrm>
              <a:off x="201" y="2236"/>
              <a:ext cx="196" cy="40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1" dirty="0"/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48" name="Text Box 26"/>
            <p:cNvSpPr txBox="1"/>
            <p:nvPr/>
          </p:nvSpPr>
          <p:spPr>
            <a:xfrm>
              <a:off x="48" y="1999"/>
              <a:ext cx="173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/>
                <a:t>C</a:t>
              </a:r>
              <a:endParaRPr lang="en-US" altLang="zh-CN" sz="1800" b="1" dirty="0"/>
            </a:p>
          </p:txBody>
        </p:sp>
        <p:sp>
          <p:nvSpPr>
            <p:cNvPr id="49" name="Text Box 27"/>
            <p:cNvSpPr txBox="1"/>
            <p:nvPr/>
          </p:nvSpPr>
          <p:spPr>
            <a:xfrm>
              <a:off x="193" y="1824"/>
              <a:ext cx="399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/>
                <a:t>AB</a:t>
              </a:r>
              <a:endParaRPr lang="en-US" altLang="zh-CN" sz="1800" b="1" dirty="0"/>
            </a:p>
          </p:txBody>
        </p:sp>
      </p:grpSp>
      <p:grpSp>
        <p:nvGrpSpPr>
          <p:cNvPr id="50" name="Group 5"/>
          <p:cNvGrpSpPr/>
          <p:nvPr/>
        </p:nvGrpSpPr>
        <p:grpSpPr>
          <a:xfrm>
            <a:off x="2442643" y="4165680"/>
            <a:ext cx="2736850" cy="1290637"/>
            <a:chOff x="48" y="1824"/>
            <a:chExt cx="1724" cy="817"/>
          </a:xfrm>
        </p:grpSpPr>
        <p:sp>
          <p:nvSpPr>
            <p:cNvPr id="51" name="Rectangle 6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52" name="Rectangle 7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53" name="Rectangle 8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54" name="Rectangle 9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55" name="Rectangle 10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56" name="Rectangle 11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57" name="Rectangle 12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58" name="Rectangle 13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59" name="Line 14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0" name="Line 15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" name="Line 16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2" name="Line 17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3" name="Line 18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" name="Line 19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5" name="Line 20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6" name="Line 21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7" name="Line 22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8" name="Line 23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9" name="Text Box 24"/>
            <p:cNvSpPr txBox="1"/>
            <p:nvPr/>
          </p:nvSpPr>
          <p:spPr>
            <a:xfrm>
              <a:off x="411" y="1960"/>
              <a:ext cx="1361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00     01     11    10</a:t>
              </a:r>
            </a:p>
          </p:txBody>
        </p:sp>
        <p:sp>
          <p:nvSpPr>
            <p:cNvPr id="70" name="Text Box 25"/>
            <p:cNvSpPr txBox="1"/>
            <p:nvPr/>
          </p:nvSpPr>
          <p:spPr>
            <a:xfrm>
              <a:off x="201" y="2236"/>
              <a:ext cx="196" cy="40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1" dirty="0"/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71" name="Text Box 26"/>
            <p:cNvSpPr txBox="1"/>
            <p:nvPr/>
          </p:nvSpPr>
          <p:spPr>
            <a:xfrm>
              <a:off x="48" y="1999"/>
              <a:ext cx="173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/>
                <a:t>C</a:t>
              </a:r>
              <a:endParaRPr lang="en-US" altLang="zh-CN" sz="1800" b="1" dirty="0"/>
            </a:p>
          </p:txBody>
        </p:sp>
        <p:sp>
          <p:nvSpPr>
            <p:cNvPr id="72" name="Text Box 27"/>
            <p:cNvSpPr txBox="1"/>
            <p:nvPr/>
          </p:nvSpPr>
          <p:spPr>
            <a:xfrm>
              <a:off x="193" y="1824"/>
              <a:ext cx="399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/>
                <a:t>AB</a:t>
              </a:r>
              <a:endParaRPr lang="en-US" altLang="zh-CN" sz="1800" b="1" dirty="0"/>
            </a:p>
          </p:txBody>
        </p:sp>
      </p:grpSp>
      <p:grpSp>
        <p:nvGrpSpPr>
          <p:cNvPr id="73" name="Group 5"/>
          <p:cNvGrpSpPr/>
          <p:nvPr/>
        </p:nvGrpSpPr>
        <p:grpSpPr>
          <a:xfrm>
            <a:off x="6943386" y="4248615"/>
            <a:ext cx="2736850" cy="1290637"/>
            <a:chOff x="48" y="1824"/>
            <a:chExt cx="1724" cy="817"/>
          </a:xfrm>
        </p:grpSpPr>
        <p:sp>
          <p:nvSpPr>
            <p:cNvPr id="74" name="Rectangle 6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75" name="Rectangle 7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77" name="Rectangle 9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78" name="Rectangle 10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79" name="Rectangle 11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80" name="Rectangle 12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81" name="Rectangle 13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82" name="Line 14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" name="Line 15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4" name="Line 16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5" name="Line 17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6" name="Line 18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7" name="Line 19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8" name="Line 20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9" name="Line 21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0" name="Line 22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1" name="Line 23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" name="Text Box 24"/>
            <p:cNvSpPr txBox="1"/>
            <p:nvPr/>
          </p:nvSpPr>
          <p:spPr>
            <a:xfrm>
              <a:off x="411" y="1960"/>
              <a:ext cx="1361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00     01     11    10</a:t>
              </a:r>
            </a:p>
          </p:txBody>
        </p:sp>
        <p:sp>
          <p:nvSpPr>
            <p:cNvPr id="93" name="Text Box 25"/>
            <p:cNvSpPr txBox="1"/>
            <p:nvPr/>
          </p:nvSpPr>
          <p:spPr>
            <a:xfrm>
              <a:off x="201" y="2236"/>
              <a:ext cx="196" cy="40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 b="1" dirty="0"/>
            </a:p>
            <a:p>
              <a:pPr marL="0" lvl="0" indent="0" eaLnBrk="1" hangingPunct="1">
                <a:lnSpc>
                  <a:spcPct val="6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94" name="Text Box 26"/>
            <p:cNvSpPr txBox="1"/>
            <p:nvPr/>
          </p:nvSpPr>
          <p:spPr>
            <a:xfrm>
              <a:off x="48" y="1999"/>
              <a:ext cx="173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/>
                <a:t>C</a:t>
              </a:r>
              <a:endParaRPr lang="en-US" altLang="zh-CN" sz="1800" b="1" dirty="0"/>
            </a:p>
          </p:txBody>
        </p:sp>
        <p:sp>
          <p:nvSpPr>
            <p:cNvPr id="95" name="Text Box 27"/>
            <p:cNvSpPr txBox="1"/>
            <p:nvPr/>
          </p:nvSpPr>
          <p:spPr>
            <a:xfrm>
              <a:off x="193" y="1824"/>
              <a:ext cx="399" cy="2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smtClean="0"/>
                <a:t>AB</a:t>
              </a:r>
              <a:endParaRPr lang="en-US" altLang="zh-CN" sz="1800" b="1" dirty="0"/>
            </a:p>
          </p:txBody>
        </p:sp>
      </p:grpSp>
      <p:sp>
        <p:nvSpPr>
          <p:cNvPr id="96" name="标题 3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多输出电路的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设计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卡诺图法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7" name="Text Box 54"/>
          <p:cNvSpPr txBox="1">
            <a:spLocks noChangeArrowheads="1"/>
          </p:cNvSpPr>
          <p:nvPr/>
        </p:nvSpPr>
        <p:spPr bwMode="auto">
          <a:xfrm>
            <a:off x="3860280" y="1448090"/>
            <a:ext cx="9144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b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8299905" y="1448090"/>
            <a:ext cx="9144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b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99" name="Text Box 55"/>
          <p:cNvSpPr txBox="1">
            <a:spLocks noChangeArrowheads="1"/>
          </p:cNvSpPr>
          <p:nvPr/>
        </p:nvSpPr>
        <p:spPr bwMode="auto">
          <a:xfrm>
            <a:off x="8361023" y="3920148"/>
            <a:ext cx="9144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b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00" name="Text Box 54"/>
          <p:cNvSpPr txBox="1">
            <a:spLocks noChangeArrowheads="1"/>
          </p:cNvSpPr>
          <p:nvPr/>
        </p:nvSpPr>
        <p:spPr bwMode="auto">
          <a:xfrm>
            <a:off x="3860280" y="3830556"/>
            <a:ext cx="9144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b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3033193" y="3271962"/>
            <a:ext cx="2971800" cy="523477"/>
            <a:chOff x="3033193" y="3271962"/>
            <a:chExt cx="2971800" cy="523477"/>
          </a:xfrm>
        </p:grpSpPr>
        <p:grpSp>
          <p:nvGrpSpPr>
            <p:cNvPr id="102" name="Group 58"/>
            <p:cNvGrpSpPr/>
            <p:nvPr/>
          </p:nvGrpSpPr>
          <p:grpSpPr>
            <a:xfrm>
              <a:off x="3033193" y="3271962"/>
              <a:ext cx="2971800" cy="523477"/>
              <a:chOff x="480" y="2592"/>
              <a:chExt cx="1872" cy="440"/>
            </a:xfrm>
          </p:grpSpPr>
          <p:sp>
            <p:nvSpPr>
              <p:cNvPr id="103" name="Text Box 53"/>
              <p:cNvSpPr txBox="1"/>
              <p:nvPr/>
            </p:nvSpPr>
            <p:spPr>
              <a:xfrm>
                <a:off x="480" y="2592"/>
                <a:ext cx="1872" cy="4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/>
                  <a:t>F</a:t>
                </a:r>
                <a:r>
                  <a:rPr lang="en-US" altLang="zh-CN" sz="2800" b="1" baseline="-25000" dirty="0"/>
                  <a:t>1</a:t>
                </a:r>
                <a:r>
                  <a:rPr lang="en-US" altLang="zh-CN" sz="2800" b="1" dirty="0"/>
                  <a:t> = </a:t>
                </a:r>
                <a:r>
                  <a:rPr lang="en-US" altLang="zh-CN" sz="2800" b="1" dirty="0" smtClean="0"/>
                  <a:t>AB+AC</a:t>
                </a:r>
                <a:endParaRPr lang="en-US" altLang="zh-CN" sz="2800" b="1" dirty="0"/>
              </a:p>
            </p:txBody>
          </p:sp>
          <p:sp>
            <p:nvSpPr>
              <p:cNvPr id="104" name="Line 56"/>
              <p:cNvSpPr>
                <a:spLocks noChangeShapeType="1"/>
              </p:cNvSpPr>
              <p:nvPr/>
            </p:nvSpPr>
            <p:spPr bwMode="auto">
              <a:xfrm>
                <a:off x="1020" y="2649"/>
                <a:ext cx="113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57"/>
              <p:cNvSpPr>
                <a:spLocks noChangeShapeType="1"/>
              </p:cNvSpPr>
              <p:nvPr/>
            </p:nvSpPr>
            <p:spPr bwMode="auto">
              <a:xfrm>
                <a:off x="1428" y="2672"/>
                <a:ext cx="113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7" name="Line 57"/>
            <p:cNvSpPr>
              <a:spLocks noChangeShapeType="1"/>
            </p:cNvSpPr>
            <p:nvPr/>
          </p:nvSpPr>
          <p:spPr bwMode="auto">
            <a:xfrm>
              <a:off x="4138092" y="3339776"/>
              <a:ext cx="1793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9" name="Text Box 53"/>
          <p:cNvSpPr txBox="1"/>
          <p:nvPr/>
        </p:nvSpPr>
        <p:spPr>
          <a:xfrm>
            <a:off x="7396618" y="3356803"/>
            <a:ext cx="2971800" cy="52347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/>
              <a:t>F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= </a:t>
            </a:r>
            <a:r>
              <a:rPr lang="en-US" altLang="zh-CN" sz="2800" b="1" dirty="0" smtClean="0"/>
              <a:t>AB+BC</a:t>
            </a:r>
            <a:endParaRPr lang="en-US" altLang="zh-CN" sz="2800" b="1" dirty="0"/>
          </a:p>
        </p:txBody>
      </p:sp>
      <p:grpSp>
        <p:nvGrpSpPr>
          <p:cNvPr id="116" name="Group 58"/>
          <p:cNvGrpSpPr/>
          <p:nvPr/>
        </p:nvGrpSpPr>
        <p:grpSpPr>
          <a:xfrm>
            <a:off x="7414874" y="5799906"/>
            <a:ext cx="2971800" cy="523477"/>
            <a:chOff x="480" y="2592"/>
            <a:chExt cx="1872" cy="440"/>
          </a:xfrm>
        </p:grpSpPr>
        <p:sp>
          <p:nvSpPr>
            <p:cNvPr id="117" name="Text Box 53"/>
            <p:cNvSpPr txBox="1"/>
            <p:nvPr/>
          </p:nvSpPr>
          <p:spPr>
            <a:xfrm>
              <a:off x="480" y="2592"/>
              <a:ext cx="1872" cy="4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 smtClean="0"/>
                <a:t>F</a:t>
              </a:r>
              <a:r>
                <a:rPr lang="en-US" altLang="zh-CN" sz="2800" b="1" baseline="-25000" dirty="0" smtClean="0"/>
                <a:t>2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/>
                <a:t>= </a:t>
              </a:r>
              <a:r>
                <a:rPr lang="en-US" altLang="zh-CN" sz="2800" b="1" dirty="0" smtClean="0"/>
                <a:t>AB+ABC</a:t>
              </a:r>
              <a:endParaRPr lang="en-US" altLang="zh-CN" sz="2800" b="1" dirty="0"/>
            </a:p>
          </p:txBody>
        </p:sp>
        <p:sp>
          <p:nvSpPr>
            <p:cNvPr id="119" name="Line 57"/>
            <p:cNvSpPr>
              <a:spLocks noChangeShapeType="1"/>
            </p:cNvSpPr>
            <p:nvPr/>
          </p:nvSpPr>
          <p:spPr bwMode="auto">
            <a:xfrm>
              <a:off x="1428" y="2672"/>
              <a:ext cx="11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0" name="Oval 50"/>
          <p:cNvSpPr/>
          <p:nvPr/>
        </p:nvSpPr>
        <p:spPr>
          <a:xfrm>
            <a:off x="3594494" y="5111804"/>
            <a:ext cx="323850" cy="323850"/>
          </a:xfrm>
          <a:prstGeom prst="ellipse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/>
          </a:p>
        </p:txBody>
      </p:sp>
      <p:sp>
        <p:nvSpPr>
          <p:cNvPr id="121" name="Oval 50"/>
          <p:cNvSpPr/>
          <p:nvPr/>
        </p:nvSpPr>
        <p:spPr>
          <a:xfrm>
            <a:off x="8060985" y="5184995"/>
            <a:ext cx="323850" cy="323850"/>
          </a:xfrm>
          <a:prstGeom prst="ellipse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/>
          </a:p>
        </p:txBody>
      </p:sp>
      <p:sp>
        <p:nvSpPr>
          <p:cNvPr id="122" name="AutoShape 51"/>
          <p:cNvSpPr/>
          <p:nvPr/>
        </p:nvSpPr>
        <p:spPr>
          <a:xfrm>
            <a:off x="3012556" y="4755739"/>
            <a:ext cx="366713" cy="68421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23" name="AutoShape 51"/>
          <p:cNvSpPr/>
          <p:nvPr/>
        </p:nvSpPr>
        <p:spPr>
          <a:xfrm>
            <a:off x="8578509" y="4815383"/>
            <a:ext cx="397256" cy="68421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24" name="AutoShape 51"/>
          <p:cNvSpPr/>
          <p:nvPr/>
        </p:nvSpPr>
        <p:spPr>
          <a:xfrm>
            <a:off x="8623557" y="2480024"/>
            <a:ext cx="397256" cy="68421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25" name="AutoShape 51"/>
          <p:cNvSpPr/>
          <p:nvPr/>
        </p:nvSpPr>
        <p:spPr>
          <a:xfrm>
            <a:off x="8100292" y="2888553"/>
            <a:ext cx="987806" cy="22011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26" name="AutoShape 51"/>
          <p:cNvSpPr/>
          <p:nvPr/>
        </p:nvSpPr>
        <p:spPr>
          <a:xfrm>
            <a:off x="3074056" y="2794773"/>
            <a:ext cx="987806" cy="23442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27" name="AutoShape 51"/>
          <p:cNvSpPr/>
          <p:nvPr/>
        </p:nvSpPr>
        <p:spPr>
          <a:xfrm>
            <a:off x="3102067" y="2392747"/>
            <a:ext cx="397256" cy="68421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90306" y="5710782"/>
            <a:ext cx="2971800" cy="523477"/>
            <a:chOff x="2790306" y="5710782"/>
            <a:chExt cx="2971800" cy="523477"/>
          </a:xfrm>
        </p:grpSpPr>
        <p:grpSp>
          <p:nvGrpSpPr>
            <p:cNvPr id="112" name="Group 58"/>
            <p:cNvGrpSpPr/>
            <p:nvPr/>
          </p:nvGrpSpPr>
          <p:grpSpPr>
            <a:xfrm>
              <a:off x="2790306" y="5710782"/>
              <a:ext cx="2971800" cy="523477"/>
              <a:chOff x="480" y="2592"/>
              <a:chExt cx="1872" cy="440"/>
            </a:xfrm>
          </p:grpSpPr>
          <p:sp>
            <p:nvSpPr>
              <p:cNvPr id="113" name="Text Box 53"/>
              <p:cNvSpPr txBox="1"/>
              <p:nvPr/>
            </p:nvSpPr>
            <p:spPr>
              <a:xfrm>
                <a:off x="480" y="2592"/>
                <a:ext cx="1872" cy="4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/>
                  <a:t>F</a:t>
                </a:r>
                <a:r>
                  <a:rPr lang="en-US" altLang="zh-CN" sz="2800" b="1" baseline="-25000" dirty="0"/>
                  <a:t>1</a:t>
                </a:r>
                <a:r>
                  <a:rPr lang="en-US" altLang="zh-CN" sz="2800" b="1" dirty="0"/>
                  <a:t> = </a:t>
                </a:r>
                <a:r>
                  <a:rPr lang="en-US" altLang="zh-CN" sz="2800" b="1" dirty="0" smtClean="0"/>
                  <a:t>AB+ABC</a:t>
                </a:r>
                <a:endParaRPr lang="en-US" altLang="zh-CN" sz="2800" b="1" dirty="0"/>
              </a:p>
            </p:txBody>
          </p:sp>
          <p:sp>
            <p:nvSpPr>
              <p:cNvPr id="114" name="Line 56"/>
              <p:cNvSpPr>
                <a:spLocks noChangeShapeType="1"/>
              </p:cNvSpPr>
              <p:nvPr/>
            </p:nvSpPr>
            <p:spPr bwMode="auto">
              <a:xfrm>
                <a:off x="1020" y="2649"/>
                <a:ext cx="113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Line 57"/>
              <p:cNvSpPr>
                <a:spLocks noChangeShapeType="1"/>
              </p:cNvSpPr>
              <p:nvPr/>
            </p:nvSpPr>
            <p:spPr bwMode="auto">
              <a:xfrm>
                <a:off x="1428" y="2672"/>
                <a:ext cx="113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miter lim="800000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9" name="Line 57"/>
            <p:cNvSpPr>
              <a:spLocks noChangeShapeType="1"/>
            </p:cNvSpPr>
            <p:nvPr/>
          </p:nvSpPr>
          <p:spPr bwMode="auto">
            <a:xfrm>
              <a:off x="3890443" y="5778596"/>
              <a:ext cx="17938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6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目  录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2782888" y="1484313"/>
            <a:ext cx="7199313" cy="3889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多级门电路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Multi-Level Circuits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两级门电路的设计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多输出电路的设计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多级门电路实例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0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1"/>
          <p:cNvGrpSpPr/>
          <p:nvPr/>
        </p:nvGrpSpPr>
        <p:grpSpPr>
          <a:xfrm>
            <a:off x="4799013" y="1773238"/>
            <a:ext cx="5638800" cy="2133600"/>
            <a:chOff x="816" y="720"/>
            <a:chExt cx="3552" cy="1344"/>
          </a:xfrm>
        </p:grpSpPr>
        <p:cxnSp>
          <p:nvCxnSpPr>
            <p:cNvPr id="47204" name="AutoShape 312"/>
            <p:cNvCxnSpPr/>
            <p:nvPr/>
          </p:nvCxnSpPr>
          <p:spPr>
            <a:xfrm>
              <a:off x="1632" y="1488"/>
              <a:ext cx="480" cy="0"/>
            </a:xfrm>
            <a:prstGeom prst="straightConnector1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oval" w="med" len="med"/>
            </a:ln>
          </p:spPr>
        </p:cxnSp>
        <p:cxnSp>
          <p:nvCxnSpPr>
            <p:cNvPr id="47205" name="AutoShape 313"/>
            <p:cNvCxnSpPr/>
            <p:nvPr/>
          </p:nvCxnSpPr>
          <p:spPr>
            <a:xfrm>
              <a:off x="1632" y="1728"/>
              <a:ext cx="480" cy="0"/>
            </a:xfrm>
            <a:prstGeom prst="straightConnector1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oval" w="med" len="med"/>
            </a:ln>
          </p:spPr>
        </p:cxnSp>
        <p:cxnSp>
          <p:nvCxnSpPr>
            <p:cNvPr id="47206" name="AutoShape 314"/>
            <p:cNvCxnSpPr/>
            <p:nvPr/>
          </p:nvCxnSpPr>
          <p:spPr>
            <a:xfrm>
              <a:off x="1632" y="1968"/>
              <a:ext cx="480" cy="0"/>
            </a:xfrm>
            <a:prstGeom prst="straightConnector1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oval" w="med" len="med"/>
              <a:tailEnd type="oval" w="med" len="med"/>
            </a:ln>
          </p:spPr>
        </p:cxnSp>
        <p:sp>
          <p:nvSpPr>
            <p:cNvPr id="47207" name="Rectangle 315"/>
            <p:cNvSpPr/>
            <p:nvPr/>
          </p:nvSpPr>
          <p:spPr>
            <a:xfrm>
              <a:off x="2064" y="1392"/>
              <a:ext cx="1248" cy="672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/>
                <a:t>表决器</a:t>
              </a:r>
              <a:endParaRPr lang="en-US" altLang="zh-CN" sz="2400" b="1" dirty="0"/>
            </a:p>
          </p:txBody>
        </p:sp>
        <p:sp>
          <p:nvSpPr>
            <p:cNvPr id="47208" name="Line 316"/>
            <p:cNvSpPr/>
            <p:nvPr/>
          </p:nvSpPr>
          <p:spPr>
            <a:xfrm flipH="1" flipV="1">
              <a:off x="1152" y="1392"/>
              <a:ext cx="480" cy="9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7209" name="Line 317"/>
            <p:cNvSpPr/>
            <p:nvPr/>
          </p:nvSpPr>
          <p:spPr>
            <a:xfrm flipH="1" flipV="1">
              <a:off x="1152" y="1632"/>
              <a:ext cx="480" cy="9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7210" name="Line 318"/>
            <p:cNvSpPr/>
            <p:nvPr/>
          </p:nvSpPr>
          <p:spPr>
            <a:xfrm flipH="1" flipV="1">
              <a:off x="1152" y="1872"/>
              <a:ext cx="480" cy="9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7211" name="Line 319"/>
            <p:cNvSpPr/>
            <p:nvPr/>
          </p:nvSpPr>
          <p:spPr>
            <a:xfrm>
              <a:off x="3312" y="1776"/>
              <a:ext cx="672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12" name="Line 320"/>
            <p:cNvSpPr/>
            <p:nvPr/>
          </p:nvSpPr>
          <p:spPr>
            <a:xfrm flipV="1">
              <a:off x="3648" y="1584"/>
              <a:ext cx="0" cy="192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13" name="Oval 321"/>
            <p:cNvSpPr/>
            <p:nvPr/>
          </p:nvSpPr>
          <p:spPr>
            <a:xfrm>
              <a:off x="1090" y="1344"/>
              <a:ext cx="50" cy="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214" name="Oval 322"/>
            <p:cNvSpPr/>
            <p:nvPr/>
          </p:nvSpPr>
          <p:spPr>
            <a:xfrm>
              <a:off x="1200" y="1200"/>
              <a:ext cx="50" cy="5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215" name="Oval 323"/>
            <p:cNvSpPr/>
            <p:nvPr/>
          </p:nvSpPr>
          <p:spPr>
            <a:xfrm>
              <a:off x="1080" y="1606"/>
              <a:ext cx="50" cy="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216" name="Oval 324"/>
            <p:cNvSpPr/>
            <p:nvPr/>
          </p:nvSpPr>
          <p:spPr>
            <a:xfrm>
              <a:off x="1080" y="1846"/>
              <a:ext cx="50" cy="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217" name="Oval 325"/>
            <p:cNvSpPr/>
            <p:nvPr/>
          </p:nvSpPr>
          <p:spPr>
            <a:xfrm>
              <a:off x="1198" y="1728"/>
              <a:ext cx="50" cy="5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218" name="Oval 326"/>
            <p:cNvSpPr/>
            <p:nvPr/>
          </p:nvSpPr>
          <p:spPr>
            <a:xfrm>
              <a:off x="1200" y="1486"/>
              <a:ext cx="50" cy="5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7219" name="Line 327"/>
            <p:cNvSpPr/>
            <p:nvPr/>
          </p:nvSpPr>
          <p:spPr>
            <a:xfrm>
              <a:off x="1248" y="1752"/>
              <a:ext cx="9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20" name="Line 328"/>
            <p:cNvSpPr/>
            <p:nvPr/>
          </p:nvSpPr>
          <p:spPr>
            <a:xfrm>
              <a:off x="1248" y="1512"/>
              <a:ext cx="9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21" name="Line 329"/>
            <p:cNvSpPr/>
            <p:nvPr/>
          </p:nvSpPr>
          <p:spPr>
            <a:xfrm>
              <a:off x="1260" y="1212"/>
              <a:ext cx="9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22" name="Line 330"/>
            <p:cNvSpPr/>
            <p:nvPr/>
          </p:nvSpPr>
          <p:spPr>
            <a:xfrm flipV="1">
              <a:off x="1344" y="936"/>
              <a:ext cx="0" cy="81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23" name="Line 331"/>
            <p:cNvSpPr/>
            <p:nvPr/>
          </p:nvSpPr>
          <p:spPr>
            <a:xfrm flipH="1">
              <a:off x="864" y="1872"/>
              <a:ext cx="192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24" name="Line 332"/>
            <p:cNvSpPr/>
            <p:nvPr/>
          </p:nvSpPr>
          <p:spPr>
            <a:xfrm flipH="1">
              <a:off x="864" y="1632"/>
              <a:ext cx="192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25" name="Line 333"/>
            <p:cNvSpPr/>
            <p:nvPr/>
          </p:nvSpPr>
          <p:spPr>
            <a:xfrm flipH="1">
              <a:off x="864" y="1368"/>
              <a:ext cx="192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26" name="Line 334"/>
            <p:cNvSpPr/>
            <p:nvPr/>
          </p:nvSpPr>
          <p:spPr>
            <a:xfrm flipV="1">
              <a:off x="864" y="1056"/>
              <a:ext cx="0" cy="81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27" name="Line 335"/>
            <p:cNvSpPr/>
            <p:nvPr/>
          </p:nvSpPr>
          <p:spPr>
            <a:xfrm>
              <a:off x="816" y="1056"/>
              <a:ext cx="9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4368" name="Text Box 336"/>
            <p:cNvSpPr txBox="1">
              <a:spLocks noChangeArrowheads="1"/>
            </p:cNvSpPr>
            <p:nvPr/>
          </p:nvSpPr>
          <p:spPr bwMode="auto">
            <a:xfrm>
              <a:off x="1200" y="72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+5V</a:t>
              </a:r>
            </a:p>
          </p:txBody>
        </p:sp>
        <p:sp>
          <p:nvSpPr>
            <p:cNvPr id="684369" name="Oval 337"/>
            <p:cNvSpPr>
              <a:spLocks noChangeArrowheads="1"/>
            </p:cNvSpPr>
            <p:nvPr/>
          </p:nvSpPr>
          <p:spPr bwMode="auto">
            <a:xfrm>
              <a:off x="3504" y="1344"/>
              <a:ext cx="240" cy="24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230" name="Line 338"/>
            <p:cNvSpPr/>
            <p:nvPr/>
          </p:nvSpPr>
          <p:spPr>
            <a:xfrm flipV="1">
              <a:off x="3636" y="1200"/>
              <a:ext cx="0" cy="144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7231" name="Line 339"/>
            <p:cNvSpPr/>
            <p:nvPr/>
          </p:nvSpPr>
          <p:spPr>
            <a:xfrm>
              <a:off x="3564" y="1200"/>
              <a:ext cx="144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4372" name="Text Box 340"/>
            <p:cNvSpPr txBox="1">
              <a:spLocks noChangeArrowheads="1"/>
            </p:cNvSpPr>
            <p:nvPr/>
          </p:nvSpPr>
          <p:spPr bwMode="auto">
            <a:xfrm>
              <a:off x="4032" y="16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</p:grpSp>
      <p:sp>
        <p:nvSpPr>
          <p:cNvPr id="47107" name="标题 5"/>
          <p:cNvSpPr>
            <a:spLocks noGrp="1"/>
          </p:cNvSpPr>
          <p:nvPr>
            <p:ph type="title"/>
          </p:nvPr>
        </p:nvSpPr>
        <p:spPr>
          <a:xfrm>
            <a:off x="914400" y="107950"/>
            <a:ext cx="10363200" cy="10810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三人表决器设计</a:t>
            </a:r>
          </a:p>
        </p:txBody>
      </p:sp>
      <p:sp>
        <p:nvSpPr>
          <p:cNvPr id="47108" name="内容占位符 6"/>
          <p:cNvSpPr>
            <a:spLocks noGrp="1"/>
          </p:cNvSpPr>
          <p:nvPr>
            <p:ph idx="1"/>
          </p:nvPr>
        </p:nvSpPr>
        <p:spPr>
          <a:xfrm>
            <a:off x="914400" y="1446213"/>
            <a:ext cx="3389313" cy="56673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少数服从多数</a:t>
            </a:r>
          </a:p>
        </p:txBody>
      </p:sp>
      <p:grpSp>
        <p:nvGrpSpPr>
          <p:cNvPr id="3" name="Group 345"/>
          <p:cNvGrpSpPr/>
          <p:nvPr/>
        </p:nvGrpSpPr>
        <p:grpSpPr>
          <a:xfrm>
            <a:off x="4440238" y="4076700"/>
            <a:ext cx="2590800" cy="1309688"/>
            <a:chOff x="48" y="1824"/>
            <a:chExt cx="1632" cy="825"/>
          </a:xfrm>
        </p:grpSpPr>
        <p:sp>
          <p:nvSpPr>
            <p:cNvPr id="47182" name="Rectangle 346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47183" name="Rectangle 347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47184" name="Rectangle 348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47185" name="Rectangle 349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0</a:t>
              </a:r>
            </a:p>
          </p:txBody>
        </p:sp>
        <p:sp>
          <p:nvSpPr>
            <p:cNvPr id="47186" name="Rectangle 350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0</a:t>
              </a:r>
            </a:p>
          </p:txBody>
        </p:sp>
        <p:sp>
          <p:nvSpPr>
            <p:cNvPr id="47187" name="Rectangle 351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47188" name="Rectangle 352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0</a:t>
              </a:r>
            </a:p>
          </p:txBody>
        </p:sp>
        <p:sp>
          <p:nvSpPr>
            <p:cNvPr id="47189" name="Rectangle 353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0</a:t>
              </a:r>
            </a:p>
          </p:txBody>
        </p:sp>
        <p:sp>
          <p:nvSpPr>
            <p:cNvPr id="47190" name="Line 354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1" name="Line 355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2" name="Line 356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3" name="Line 357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4" name="Line 358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5" name="Line 359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6" name="Line 360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7" name="Line 361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8" name="Line 362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199" name="Line 363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200" name="Text Box 364"/>
            <p:cNvSpPr txBox="1"/>
            <p:nvPr/>
          </p:nvSpPr>
          <p:spPr>
            <a:xfrm>
              <a:off x="462" y="1902"/>
              <a:ext cx="121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00   01  11    10</a:t>
              </a:r>
            </a:p>
          </p:txBody>
        </p:sp>
        <p:sp>
          <p:nvSpPr>
            <p:cNvPr id="47201" name="Text Box 365"/>
            <p:cNvSpPr txBox="1"/>
            <p:nvPr/>
          </p:nvSpPr>
          <p:spPr>
            <a:xfrm>
              <a:off x="201" y="2236"/>
              <a:ext cx="196" cy="4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47202" name="Text Box 366"/>
            <p:cNvSpPr txBox="1"/>
            <p:nvPr/>
          </p:nvSpPr>
          <p:spPr>
            <a:xfrm>
              <a:off x="48" y="1999"/>
              <a:ext cx="173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A</a:t>
              </a:r>
            </a:p>
          </p:txBody>
        </p:sp>
        <p:sp>
          <p:nvSpPr>
            <p:cNvPr id="47203" name="Text Box 367"/>
            <p:cNvSpPr txBox="1"/>
            <p:nvPr/>
          </p:nvSpPr>
          <p:spPr>
            <a:xfrm>
              <a:off x="193" y="1824"/>
              <a:ext cx="39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BC</a:t>
              </a:r>
            </a:p>
          </p:txBody>
        </p:sp>
      </p:grpSp>
      <p:sp>
        <p:nvSpPr>
          <p:cNvPr id="684400" name="Oval 368"/>
          <p:cNvSpPr/>
          <p:nvPr/>
        </p:nvSpPr>
        <p:spPr>
          <a:xfrm>
            <a:off x="6089650" y="4652963"/>
            <a:ext cx="304800" cy="685800"/>
          </a:xfrm>
          <a:prstGeom prst="ellipse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684401" name="Oval 369"/>
          <p:cNvSpPr/>
          <p:nvPr/>
        </p:nvSpPr>
        <p:spPr>
          <a:xfrm>
            <a:off x="5473700" y="5030788"/>
            <a:ext cx="914400" cy="3048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684402" name="Oval 370"/>
          <p:cNvSpPr/>
          <p:nvPr/>
        </p:nvSpPr>
        <p:spPr>
          <a:xfrm>
            <a:off x="6062663" y="5049838"/>
            <a:ext cx="914400" cy="3048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684403" name="Text Box 371"/>
          <p:cNvSpPr txBox="1">
            <a:spLocks noChangeArrowheads="1"/>
          </p:cNvSpPr>
          <p:nvPr/>
        </p:nvSpPr>
        <p:spPr bwMode="auto">
          <a:xfrm>
            <a:off x="4511675" y="5876925"/>
            <a:ext cx="2590800" cy="522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F=AB+AC+BC</a:t>
            </a:r>
          </a:p>
        </p:txBody>
      </p:sp>
      <p:grpSp>
        <p:nvGrpSpPr>
          <p:cNvPr id="4" name="组合 193"/>
          <p:cNvGrpSpPr/>
          <p:nvPr/>
        </p:nvGrpSpPr>
        <p:grpSpPr>
          <a:xfrm>
            <a:off x="7667625" y="4429125"/>
            <a:ext cx="2657475" cy="1784350"/>
            <a:chOff x="6141559" y="3173522"/>
            <a:chExt cx="2658321" cy="1783573"/>
          </a:xfrm>
        </p:grpSpPr>
        <p:sp>
          <p:nvSpPr>
            <p:cNvPr id="47169" name="Text Box 11"/>
            <p:cNvSpPr txBox="1"/>
            <p:nvPr/>
          </p:nvSpPr>
          <p:spPr>
            <a:xfrm>
              <a:off x="6151547" y="3997777"/>
              <a:ext cx="545968" cy="369359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C</a:t>
              </a:r>
              <a:endParaRPr lang="en-US" altLang="zh-CN" sz="1800" baseline="-25000" dirty="0"/>
            </a:p>
          </p:txBody>
        </p:sp>
        <p:sp>
          <p:nvSpPr>
            <p:cNvPr id="47170" name="Text Box 10"/>
            <p:cNvSpPr txBox="1"/>
            <p:nvPr/>
          </p:nvSpPr>
          <p:spPr>
            <a:xfrm>
              <a:off x="6141559" y="3173522"/>
              <a:ext cx="544381" cy="369359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</a:t>
              </a:r>
              <a:endParaRPr lang="en-US" altLang="zh-CN" sz="1800" baseline="-25000" dirty="0"/>
            </a:p>
          </p:txBody>
        </p:sp>
        <p:sp>
          <p:nvSpPr>
            <p:cNvPr id="47171" name="Text Box 36"/>
            <p:cNvSpPr txBox="1"/>
            <p:nvPr/>
          </p:nvSpPr>
          <p:spPr>
            <a:xfrm>
              <a:off x="6156176" y="4587974"/>
              <a:ext cx="544381" cy="369121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C</a:t>
              </a:r>
              <a:endParaRPr lang="en-US" altLang="zh-CN" sz="1800" baseline="-25000" dirty="0"/>
            </a:p>
          </p:txBody>
        </p:sp>
        <p:sp>
          <p:nvSpPr>
            <p:cNvPr id="47172" name="Text Box 10"/>
            <p:cNvSpPr txBox="1"/>
            <p:nvPr/>
          </p:nvSpPr>
          <p:spPr>
            <a:xfrm>
              <a:off x="6156176" y="3732895"/>
              <a:ext cx="544381" cy="369359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B</a:t>
              </a:r>
              <a:endParaRPr lang="en-US" altLang="zh-CN" sz="1800" baseline="-25000" dirty="0"/>
            </a:p>
          </p:txBody>
        </p:sp>
        <p:sp>
          <p:nvSpPr>
            <p:cNvPr id="47173" name="Text Box 10"/>
            <p:cNvSpPr txBox="1"/>
            <p:nvPr/>
          </p:nvSpPr>
          <p:spPr>
            <a:xfrm>
              <a:off x="6156176" y="3461554"/>
              <a:ext cx="544381" cy="369359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B</a:t>
              </a:r>
              <a:endParaRPr lang="en-US" altLang="zh-CN" sz="1800" baseline="-25000" dirty="0"/>
            </a:p>
          </p:txBody>
        </p:sp>
        <p:sp>
          <p:nvSpPr>
            <p:cNvPr id="47174" name="Text Box 10"/>
            <p:cNvSpPr txBox="1"/>
            <p:nvPr/>
          </p:nvSpPr>
          <p:spPr>
            <a:xfrm>
              <a:off x="6156176" y="4325348"/>
              <a:ext cx="544381" cy="369359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</a:t>
              </a:r>
              <a:endParaRPr lang="en-US" altLang="zh-CN" sz="1800" baseline="-25000" dirty="0"/>
            </a:p>
          </p:txBody>
        </p:sp>
        <p:pic>
          <p:nvPicPr>
            <p:cNvPr id="47175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6216" y="3280492"/>
              <a:ext cx="1959741" cy="10081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7176" name="Picture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499" y="4432620"/>
              <a:ext cx="864096" cy="443386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47177" name="直接连接符 103"/>
            <p:cNvCxnSpPr/>
            <p:nvPr/>
          </p:nvCxnSpPr>
          <p:spPr>
            <a:xfrm>
              <a:off x="7607288" y="3928843"/>
              <a:ext cx="0" cy="720411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78" name="直接连接符 104"/>
            <p:cNvCxnSpPr/>
            <p:nvPr/>
          </p:nvCxnSpPr>
          <p:spPr>
            <a:xfrm>
              <a:off x="7400848" y="4649254"/>
              <a:ext cx="215969" cy="0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79" name="直接连接符 105"/>
            <p:cNvCxnSpPr/>
            <p:nvPr/>
          </p:nvCxnSpPr>
          <p:spPr>
            <a:xfrm>
              <a:off x="7489776" y="3773336"/>
              <a:ext cx="0" cy="272931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80" name="直接连接符 106"/>
            <p:cNvCxnSpPr/>
            <p:nvPr/>
          </p:nvCxnSpPr>
          <p:spPr>
            <a:xfrm>
              <a:off x="7489776" y="3773336"/>
              <a:ext cx="215969" cy="0"/>
            </a:xfrm>
            <a:prstGeom prst="line">
              <a:avLst/>
            </a:prstGeom>
            <a:ln w="19050" cap="flat" cmpd="sng">
              <a:solidFill>
                <a:srgbClr val="595959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7181" name="Text Box 21"/>
            <p:cNvSpPr txBox="1"/>
            <p:nvPr/>
          </p:nvSpPr>
          <p:spPr>
            <a:xfrm>
              <a:off x="8439840" y="3570543"/>
              <a:ext cx="360040" cy="36935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</a:t>
              </a:r>
              <a:endParaRPr lang="en-US" altLang="zh-CN" sz="1800" baseline="-25000" dirty="0"/>
            </a:p>
          </p:txBody>
        </p:sp>
      </p:grpSp>
      <p:graphicFrame>
        <p:nvGraphicFramePr>
          <p:cNvPr id="148" name="表格 14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43685" y="2686797"/>
          <a:ext cx="2344420" cy="40654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6105"/>
                <a:gridCol w="586105"/>
                <a:gridCol w="586105"/>
                <a:gridCol w="586105"/>
              </a:tblGrid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</a:t>
                      </a:r>
                    </a:p>
                  </a:txBody>
                  <a:tcPr marL="91419" marR="91419" marT="45731" marB="4573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B</a:t>
                      </a:r>
                    </a:p>
                  </a:txBody>
                  <a:tcPr marL="91419" marR="91419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C</a:t>
                      </a:r>
                    </a:p>
                  </a:txBody>
                  <a:tcPr marL="91419" marR="91419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+mj-lt"/>
                        </a:rPr>
                        <a:t>F</a:t>
                      </a:r>
                    </a:p>
                  </a:txBody>
                  <a:tcPr marL="91419" marR="91419" marT="45731" marB="45731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solidFill>
                      <a:schemeClr val="tx1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solidFill>
                      <a:schemeClr val="tx1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solidFill>
                      <a:schemeClr val="tx1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solidFill>
                      <a:schemeClr val="tx1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solidFill>
                      <a:schemeClr val="tx1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solidFill>
                      <a:schemeClr val="tx1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0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solidFill>
                      <a:schemeClr val="tx1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+mj-lt"/>
                        </a:rPr>
                        <a:t>1</a:t>
                      </a:r>
                    </a:p>
                  </a:txBody>
                  <a:tcPr marL="91419" marR="91419" marT="45731" marB="45731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9" name="Text Box 52"/>
          <p:cNvSpPr txBox="1"/>
          <p:nvPr/>
        </p:nvSpPr>
        <p:spPr>
          <a:xfrm>
            <a:off x="2028190" y="2012950"/>
            <a:ext cx="17208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</a:p>
        </p:txBody>
      </p:sp>
      <p:sp>
        <p:nvSpPr>
          <p:cNvPr id="47168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29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8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68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400" grpId="0" animBg="1"/>
      <p:bldP spid="684401" grpId="0" animBg="1"/>
      <p:bldP spid="684402" grpId="0" animBg="1"/>
      <p:bldP spid="684403" grpId="0" bldLvl="0" animBg="1"/>
      <p:bldP spid="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25" y="2643188"/>
            <a:ext cx="4709360" cy="3605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19"/>
          <p:cNvSpPr txBox="1"/>
          <p:nvPr/>
        </p:nvSpPr>
        <p:spPr>
          <a:xfrm>
            <a:off x="1385570" y="2717800"/>
            <a:ext cx="4987925" cy="3530600"/>
          </a:xfrm>
          <a:prstGeom prst="rect">
            <a:avLst/>
          </a:prstGeom>
          <a:noFill/>
          <a:ln w="19050" cap="flat" cmpd="sng">
            <a:solidFill>
              <a:srgbClr val="00808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C00000"/>
              </a:buClr>
              <a:buSzPct val="70000"/>
              <a:buChar char="p"/>
            </a:pP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二级电路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i="1" dirty="0">
                <a:solidFill>
                  <a:schemeClr val="bg1"/>
                </a:solidFill>
                <a:latin typeface="Arial" panose="020B0604020202020204" pitchFamily="34" charset="0"/>
              </a:rPr>
              <a:t>AND-OR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积之和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i="1" dirty="0">
                <a:solidFill>
                  <a:schemeClr val="bg1"/>
                </a:solidFill>
                <a:latin typeface="Arial" panose="020B0604020202020204" pitchFamily="34" charset="0"/>
              </a:rPr>
              <a:t>OR-AND</a:t>
            </a:r>
            <a:r>
              <a:rPr lang="en-US" altLang="zh-CN" sz="2000" i="1" dirty="0"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和之积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SzPct val="70000"/>
              <a:buChar char="p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三级电路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i="1" dirty="0">
                <a:solidFill>
                  <a:schemeClr val="bg1"/>
                </a:solidFill>
                <a:latin typeface="Arial" panose="020B0604020202020204" pitchFamily="34" charset="0"/>
              </a:rPr>
              <a:t>OR-AND-OR</a:t>
            </a:r>
            <a:r>
              <a:rPr lang="en-US" altLang="zh-CN" sz="2000" i="1" dirty="0">
                <a:latin typeface="Arial" panose="020B0604020202020204" pitchFamily="34" charset="0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</a:p>
          <a:p>
            <a:pPr marL="0" lvl="0" algn="l" eaLnBrk="1" hangingPunct="1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SzPct val="70000"/>
              <a:buChar char="p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各门没有特定的排列顺序</a:t>
            </a:r>
          </a:p>
          <a:p>
            <a:pPr marL="0" lvl="0" algn="l" eaLnBrk="1" hangingPunct="1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SzPct val="70000"/>
              <a:buChar char="p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输出门可以使与门也可以是或门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2" name="标题 4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多级门电路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088" y="981075"/>
            <a:ext cx="7888287" cy="503238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前提：忽略输入端原、反变量的差别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2351088" y="1484313"/>
            <a:ext cx="7839075" cy="1008062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门的级数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</a:p>
          <a:p>
            <a:pPr marL="0" indent="0" eaLnBrk="1" hangingPunct="1"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电路输入与输出之间串联的门的最大数值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12296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 build="p"/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举重比赛裁判电路设计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150" y="1265555"/>
            <a:ext cx="5373370" cy="854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一个主裁判，两个副裁判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比赛结果用红、绿两只灯显示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6924675" y="1101725"/>
            <a:ext cx="3562350" cy="1398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两灯都亮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只有红灯亮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需讨论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其他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未成功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4"/>
          </p:nvPr>
        </p:nvSpPr>
        <p:spPr>
          <a:xfrm>
            <a:off x="1312863" y="2482850"/>
            <a:ext cx="8366125" cy="3940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规则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红绿两只灯都亮：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三个裁判均按下自己的按钮；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两个裁判（其中有一个是主裁判）按下自己的按钮；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只红灯亮：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两个裁判（均是副裁判）；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只一个主裁判按下自己的按钮；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其它情况，红绿灯都灭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1312863" y="3025775"/>
            <a:ext cx="8083550" cy="3228975"/>
          </a:xfrm>
          <a:prstGeom prst="rect">
            <a:avLst/>
          </a:prstGeom>
          <a:noFill/>
          <a:ln w="1905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266700" lvl="0" indent="-266700"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967730" y="1348740"/>
            <a:ext cx="781050" cy="687388"/>
          </a:xfrm>
          <a:prstGeom prst="rightArrow">
            <a:avLst>
              <a:gd name="adj1" fmla="val 47879"/>
              <a:gd name="adj2" fmla="val 49732"/>
            </a:avLst>
          </a:prstGeom>
          <a:solidFill>
            <a:srgbClr val="FFFF00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48136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30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uiExpand="1" build="p"/>
      <p:bldP spid="10" grpId="0" animBg="1"/>
      <p:bldP spid="1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2057400" y="1125538"/>
            <a:ext cx="2192338" cy="5053012"/>
            <a:chOff x="384" y="768"/>
            <a:chExt cx="1381" cy="3183"/>
          </a:xfrm>
        </p:grpSpPr>
        <p:sp>
          <p:nvSpPr>
            <p:cNvPr id="667652" name="Text Box 4"/>
            <p:cNvSpPr txBox="1">
              <a:spLocks noChangeArrowheads="1"/>
            </p:cNvSpPr>
            <p:nvPr/>
          </p:nvSpPr>
          <p:spPr bwMode="auto">
            <a:xfrm>
              <a:off x="384" y="1089"/>
              <a:ext cx="1344" cy="284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B C</a:t>
              </a:r>
              <a:r>
                <a:rPr kumimoji="1" lang="en-US" altLang="zh-CN" b="1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b="1" kern="1200" cap="none" spc="0" normalizeH="0" baseline="0" noProof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b="1" kern="1200" cap="none" spc="0" normalizeH="0" baseline="0" noProof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b="1" kern="1200" cap="none" spc="0" normalizeH="0" baseline="-30000" noProof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b="1" kern="1200" cap="none" spc="0" normalizeH="0" baseline="0" noProof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b="1" kern="1200" cap="none" spc="0" normalizeH="0" baseline="0" noProof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b="1" kern="1200" cap="none" spc="0" normalizeH="0" baseline="-30000" noProof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主付付  红 绿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0  0  0     0   0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0  0  1     0   0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0  1  0     0   0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0  1  1     1   0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1  0  0     1   0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1  0  1     1   1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1  1  0     1   1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1  1  1     1   1</a:t>
              </a:r>
            </a:p>
          </p:txBody>
        </p:sp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672" y="768"/>
              <a:ext cx="864" cy="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rIns="18000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zh-CN" altLang="en-US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真值表</a:t>
              </a:r>
            </a:p>
          </p:txBody>
        </p:sp>
        <p:sp>
          <p:nvSpPr>
            <p:cNvPr id="50281" name="Line 6"/>
            <p:cNvSpPr/>
            <p:nvPr/>
          </p:nvSpPr>
          <p:spPr>
            <a:xfrm>
              <a:off x="1056" y="1104"/>
              <a:ext cx="0" cy="2847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82" name="Line 7"/>
            <p:cNvSpPr/>
            <p:nvPr/>
          </p:nvSpPr>
          <p:spPr>
            <a:xfrm>
              <a:off x="384" y="1632"/>
              <a:ext cx="1381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4800600" y="685800"/>
            <a:ext cx="2590800" cy="1309688"/>
            <a:chOff x="48" y="1824"/>
            <a:chExt cx="1632" cy="825"/>
          </a:xfrm>
        </p:grpSpPr>
        <p:sp>
          <p:nvSpPr>
            <p:cNvPr id="667658" name="Rectangle 10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59" name="Rectangle 11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60" name="Rectangle 12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61" name="Rectangle 13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62" name="Rectangle 14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67663" name="Rectangle 15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64" name="Rectangle 16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67665" name="Rectangle 17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0265" name="Line 18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66" name="Line 19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67" name="Line 20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68" name="Line 21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69" name="Line 22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70" name="Line 23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71" name="Line 24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72" name="Line 25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73" name="Line 26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74" name="Line 27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67676" name="Text Box 28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0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00   01  11    10</a:t>
              </a:r>
            </a:p>
          </p:txBody>
        </p:sp>
        <p:sp>
          <p:nvSpPr>
            <p:cNvPr id="667677" name="Text Box 29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78" name="Text Box 30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67679" name="Text Box 31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0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BC</a:t>
              </a:r>
            </a:p>
          </p:txBody>
        </p:sp>
      </p:grpSp>
      <p:grpSp>
        <p:nvGrpSpPr>
          <p:cNvPr id="4" name="Group 32"/>
          <p:cNvGrpSpPr/>
          <p:nvPr/>
        </p:nvGrpSpPr>
        <p:grpSpPr>
          <a:xfrm>
            <a:off x="4953000" y="2362200"/>
            <a:ext cx="2590800" cy="1309688"/>
            <a:chOff x="48" y="1824"/>
            <a:chExt cx="1632" cy="825"/>
          </a:xfrm>
        </p:grpSpPr>
        <p:sp>
          <p:nvSpPr>
            <p:cNvPr id="667681" name="Rectangle 33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82" name="Rectangle 34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83" name="Rectangle 35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684" name="Rectangle 36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67685" name="Rectangle 37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67686" name="Rectangle 38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67687" name="Rectangle 39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667688" name="Rectangle 40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0243" name="Line 41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44" name="Line 42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45" name="Line 43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46" name="Line 44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47" name="Line 45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48" name="Line 46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49" name="Line 47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50" name="Line 48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51" name="Line 49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252" name="Line 50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67699" name="Text Box 51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0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00   01  11    10</a:t>
              </a:r>
            </a:p>
          </p:txBody>
        </p:sp>
        <p:sp>
          <p:nvSpPr>
            <p:cNvPr id="667700" name="Text Box 52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7701" name="Text Box 53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67702" name="Text Box 54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0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BC</a:t>
              </a:r>
            </a:p>
          </p:txBody>
        </p:sp>
      </p:grpSp>
      <p:sp>
        <p:nvSpPr>
          <p:cNvPr id="667703" name="Oval 55"/>
          <p:cNvSpPr/>
          <p:nvPr/>
        </p:nvSpPr>
        <p:spPr>
          <a:xfrm>
            <a:off x="6438900" y="1295400"/>
            <a:ext cx="304800" cy="685800"/>
          </a:xfrm>
          <a:prstGeom prst="ellipse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667704" name="AutoShape 56"/>
          <p:cNvSpPr/>
          <p:nvPr/>
        </p:nvSpPr>
        <p:spPr>
          <a:xfrm>
            <a:off x="5410200" y="1638300"/>
            <a:ext cx="1905000" cy="30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/>
          </a:p>
        </p:txBody>
      </p:sp>
      <p:sp>
        <p:nvSpPr>
          <p:cNvPr id="667705" name="Oval 57"/>
          <p:cNvSpPr/>
          <p:nvPr/>
        </p:nvSpPr>
        <p:spPr>
          <a:xfrm>
            <a:off x="6019800" y="3276600"/>
            <a:ext cx="990600" cy="381000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667706" name="Oval 58"/>
          <p:cNvSpPr/>
          <p:nvPr/>
        </p:nvSpPr>
        <p:spPr>
          <a:xfrm>
            <a:off x="6477000" y="3276600"/>
            <a:ext cx="990600" cy="381000"/>
          </a:xfrm>
          <a:prstGeom prst="ellipse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8001000" y="1295400"/>
            <a:ext cx="2057400" cy="419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1" kern="1200" cap="none" spc="0" normalizeH="0" baseline="-30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=A+BC</a:t>
            </a:r>
          </a:p>
        </p:txBody>
      </p:sp>
      <p:sp>
        <p:nvSpPr>
          <p:cNvPr id="667708" name="Text Box 60"/>
          <p:cNvSpPr txBox="1">
            <a:spLocks noChangeArrowheads="1"/>
          </p:cNvSpPr>
          <p:nvPr/>
        </p:nvSpPr>
        <p:spPr bwMode="auto">
          <a:xfrm>
            <a:off x="8077200" y="2971800"/>
            <a:ext cx="2057400" cy="419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1" kern="1200" cap="none" spc="0" normalizeH="0" baseline="-30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=AB+AC</a:t>
            </a:r>
          </a:p>
        </p:txBody>
      </p:sp>
      <p:grpSp>
        <p:nvGrpSpPr>
          <p:cNvPr id="5" name="Group 110"/>
          <p:cNvGrpSpPr/>
          <p:nvPr/>
        </p:nvGrpSpPr>
        <p:grpSpPr>
          <a:xfrm>
            <a:off x="4656138" y="3789363"/>
            <a:ext cx="5105400" cy="2514600"/>
            <a:chOff x="1968" y="2400"/>
            <a:chExt cx="3216" cy="1584"/>
          </a:xfrm>
        </p:grpSpPr>
        <p:sp>
          <p:nvSpPr>
            <p:cNvPr id="50189" name="Line 83"/>
            <p:cNvSpPr/>
            <p:nvPr/>
          </p:nvSpPr>
          <p:spPr>
            <a:xfrm flipV="1">
              <a:off x="2784" y="2592"/>
              <a:ext cx="0" cy="657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190" name="Line 90"/>
            <p:cNvSpPr/>
            <p:nvPr/>
          </p:nvSpPr>
          <p:spPr>
            <a:xfrm flipH="1">
              <a:off x="2304" y="2592"/>
              <a:ext cx="153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50191" name="Group 70"/>
            <p:cNvGrpSpPr/>
            <p:nvPr/>
          </p:nvGrpSpPr>
          <p:grpSpPr>
            <a:xfrm>
              <a:off x="2784" y="2688"/>
              <a:ext cx="576" cy="336"/>
              <a:chOff x="2832" y="2928"/>
              <a:chExt cx="576" cy="336"/>
            </a:xfrm>
          </p:grpSpPr>
          <p:sp>
            <p:nvSpPr>
              <p:cNvPr id="667710" name="Rectangle 62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50233" name="Line 63"/>
              <p:cNvSpPr/>
              <p:nvPr/>
            </p:nvSpPr>
            <p:spPr>
              <a:xfrm>
                <a:off x="2832" y="3024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0234" name="Line 64"/>
              <p:cNvSpPr/>
              <p:nvPr/>
            </p:nvSpPr>
            <p:spPr>
              <a:xfrm>
                <a:off x="2832" y="3168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0192" name="Group 66"/>
            <p:cNvGrpSpPr/>
            <p:nvPr/>
          </p:nvGrpSpPr>
          <p:grpSpPr>
            <a:xfrm>
              <a:off x="3792" y="2496"/>
              <a:ext cx="576" cy="336"/>
              <a:chOff x="1204" y="2160"/>
              <a:chExt cx="576" cy="336"/>
            </a:xfrm>
          </p:grpSpPr>
          <p:sp>
            <p:nvSpPr>
              <p:cNvPr id="667715" name="Rectangle 67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50230" name="Line 68"/>
              <p:cNvSpPr/>
              <p:nvPr/>
            </p:nvSpPr>
            <p:spPr>
              <a:xfrm>
                <a:off x="1204" y="2256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0231" name="Line 69"/>
              <p:cNvSpPr/>
              <p:nvPr/>
            </p:nvSpPr>
            <p:spPr>
              <a:xfrm>
                <a:off x="1204" y="2400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0193" name="Group 71"/>
            <p:cNvGrpSpPr/>
            <p:nvPr/>
          </p:nvGrpSpPr>
          <p:grpSpPr>
            <a:xfrm>
              <a:off x="2784" y="3168"/>
              <a:ext cx="576" cy="336"/>
              <a:chOff x="2832" y="2928"/>
              <a:chExt cx="576" cy="336"/>
            </a:xfrm>
          </p:grpSpPr>
          <p:sp>
            <p:nvSpPr>
              <p:cNvPr id="667720" name="Rectangle 72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50227" name="Line 73"/>
              <p:cNvSpPr/>
              <p:nvPr/>
            </p:nvSpPr>
            <p:spPr>
              <a:xfrm>
                <a:off x="2832" y="3024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0228" name="Line 74"/>
              <p:cNvSpPr/>
              <p:nvPr/>
            </p:nvSpPr>
            <p:spPr>
              <a:xfrm>
                <a:off x="2832" y="3168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0194" name="Group 75"/>
            <p:cNvGrpSpPr/>
            <p:nvPr/>
          </p:nvGrpSpPr>
          <p:grpSpPr>
            <a:xfrm>
              <a:off x="2784" y="3648"/>
              <a:ext cx="576" cy="336"/>
              <a:chOff x="2832" y="2928"/>
              <a:chExt cx="576" cy="336"/>
            </a:xfrm>
          </p:grpSpPr>
          <p:sp>
            <p:nvSpPr>
              <p:cNvPr id="667724" name="Rectangle 76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  <p:sp>
            <p:nvSpPr>
              <p:cNvPr id="50224" name="Line 77"/>
              <p:cNvSpPr/>
              <p:nvPr/>
            </p:nvSpPr>
            <p:spPr>
              <a:xfrm>
                <a:off x="2832" y="3024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0225" name="Line 78"/>
              <p:cNvSpPr/>
              <p:nvPr/>
            </p:nvSpPr>
            <p:spPr>
              <a:xfrm>
                <a:off x="2832" y="3168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0195" name="Group 79"/>
            <p:cNvGrpSpPr/>
            <p:nvPr/>
          </p:nvGrpSpPr>
          <p:grpSpPr>
            <a:xfrm>
              <a:off x="3936" y="3408"/>
              <a:ext cx="576" cy="336"/>
              <a:chOff x="1204" y="2160"/>
              <a:chExt cx="576" cy="336"/>
            </a:xfrm>
          </p:grpSpPr>
          <p:sp>
            <p:nvSpPr>
              <p:cNvPr id="667728" name="Rectangle 80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6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50221" name="Line 81"/>
              <p:cNvSpPr/>
              <p:nvPr/>
            </p:nvSpPr>
            <p:spPr>
              <a:xfrm>
                <a:off x="1204" y="2256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0222" name="Line 82"/>
              <p:cNvSpPr/>
              <p:nvPr/>
            </p:nvSpPr>
            <p:spPr>
              <a:xfrm>
                <a:off x="1204" y="2400"/>
                <a:ext cx="288" cy="0"/>
              </a:xfrm>
              <a:prstGeom prst="line">
                <a:avLst/>
              </a:prstGeom>
              <a:ln w="38100" cap="sq" cmpd="sng">
                <a:solidFill>
                  <a:schemeClr val="bg2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50196" name="Oval 84"/>
            <p:cNvSpPr/>
            <p:nvPr/>
          </p:nvSpPr>
          <p:spPr>
            <a:xfrm>
              <a:off x="2760" y="2568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0197" name="Line 86"/>
            <p:cNvSpPr/>
            <p:nvPr/>
          </p:nvSpPr>
          <p:spPr>
            <a:xfrm flipH="1">
              <a:off x="2304" y="2784"/>
              <a:ext cx="52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7735" name="Text Box 87"/>
            <p:cNvSpPr txBox="1">
              <a:spLocks noChangeArrowheads="1"/>
            </p:cNvSpPr>
            <p:nvPr/>
          </p:nvSpPr>
          <p:spPr bwMode="auto">
            <a:xfrm>
              <a:off x="1968" y="25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0199" name="Line 88"/>
            <p:cNvSpPr/>
            <p:nvPr/>
          </p:nvSpPr>
          <p:spPr>
            <a:xfrm flipH="1">
              <a:off x="2316" y="2928"/>
              <a:ext cx="52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7737" name="Text Box 89"/>
            <p:cNvSpPr txBox="1">
              <a:spLocks noChangeArrowheads="1"/>
            </p:cNvSpPr>
            <p:nvPr/>
          </p:nvSpPr>
          <p:spPr bwMode="auto">
            <a:xfrm>
              <a:off x="1968" y="27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67739" name="Text Box 91"/>
            <p:cNvSpPr txBox="1">
              <a:spLocks noChangeArrowheads="1"/>
            </p:cNvSpPr>
            <p:nvPr/>
          </p:nvSpPr>
          <p:spPr bwMode="auto">
            <a:xfrm>
              <a:off x="1968" y="240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0202" name="Line 92"/>
            <p:cNvSpPr/>
            <p:nvPr/>
          </p:nvSpPr>
          <p:spPr>
            <a:xfrm flipH="1">
              <a:off x="2640" y="3408"/>
              <a:ext cx="144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3" name="Line 93"/>
            <p:cNvSpPr/>
            <p:nvPr/>
          </p:nvSpPr>
          <p:spPr>
            <a:xfrm flipV="1">
              <a:off x="2640" y="2784"/>
              <a:ext cx="0" cy="624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4" name="Oval 94"/>
            <p:cNvSpPr/>
            <p:nvPr/>
          </p:nvSpPr>
          <p:spPr>
            <a:xfrm>
              <a:off x="2616" y="276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0205" name="Line 95"/>
            <p:cNvSpPr/>
            <p:nvPr/>
          </p:nvSpPr>
          <p:spPr>
            <a:xfrm>
              <a:off x="2784" y="3264"/>
              <a:ext cx="0" cy="48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6" name="Oval 96"/>
            <p:cNvSpPr/>
            <p:nvPr/>
          </p:nvSpPr>
          <p:spPr>
            <a:xfrm>
              <a:off x="2760" y="3228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0207" name="Line 97"/>
            <p:cNvSpPr/>
            <p:nvPr/>
          </p:nvSpPr>
          <p:spPr>
            <a:xfrm flipH="1">
              <a:off x="2496" y="3888"/>
              <a:ext cx="28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8" name="Line 98"/>
            <p:cNvSpPr/>
            <p:nvPr/>
          </p:nvSpPr>
          <p:spPr>
            <a:xfrm flipV="1">
              <a:off x="2496" y="2928"/>
              <a:ext cx="0" cy="96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09" name="Oval 99"/>
            <p:cNvSpPr/>
            <p:nvPr/>
          </p:nvSpPr>
          <p:spPr>
            <a:xfrm>
              <a:off x="2472" y="290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50210" name="Line 100"/>
            <p:cNvSpPr/>
            <p:nvPr/>
          </p:nvSpPr>
          <p:spPr>
            <a:xfrm>
              <a:off x="3360" y="2880"/>
              <a:ext cx="43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1" name="Line 101"/>
            <p:cNvSpPr/>
            <p:nvPr/>
          </p:nvSpPr>
          <p:spPr>
            <a:xfrm flipV="1">
              <a:off x="3792" y="2736"/>
              <a:ext cx="0" cy="144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2" name="Line 102"/>
            <p:cNvSpPr/>
            <p:nvPr/>
          </p:nvSpPr>
          <p:spPr>
            <a:xfrm>
              <a:off x="3360" y="3312"/>
              <a:ext cx="57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3" name="Line 103"/>
            <p:cNvSpPr/>
            <p:nvPr/>
          </p:nvSpPr>
          <p:spPr>
            <a:xfrm>
              <a:off x="3360" y="3816"/>
              <a:ext cx="576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4" name="Line 104"/>
            <p:cNvSpPr/>
            <p:nvPr/>
          </p:nvSpPr>
          <p:spPr>
            <a:xfrm flipV="1">
              <a:off x="3936" y="3648"/>
              <a:ext cx="0" cy="144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5" name="Line 105"/>
            <p:cNvSpPr/>
            <p:nvPr/>
          </p:nvSpPr>
          <p:spPr>
            <a:xfrm flipV="1">
              <a:off x="3936" y="3312"/>
              <a:ext cx="0" cy="19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6" name="Line 106"/>
            <p:cNvSpPr/>
            <p:nvPr/>
          </p:nvSpPr>
          <p:spPr>
            <a:xfrm>
              <a:off x="4368" y="2640"/>
              <a:ext cx="28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217" name="Line 107"/>
            <p:cNvSpPr/>
            <p:nvPr/>
          </p:nvSpPr>
          <p:spPr>
            <a:xfrm>
              <a:off x="4512" y="3600"/>
              <a:ext cx="19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7756" name="Text Box 108"/>
            <p:cNvSpPr txBox="1">
              <a:spLocks noChangeArrowheads="1"/>
            </p:cNvSpPr>
            <p:nvPr/>
          </p:nvSpPr>
          <p:spPr bwMode="auto">
            <a:xfrm>
              <a:off x="4752" y="244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sz="2800" b="1" kern="1200" cap="none" spc="0" normalizeH="0" baseline="-30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67757" name="Text Box 109"/>
            <p:cNvSpPr txBox="1">
              <a:spLocks noChangeArrowheads="1"/>
            </p:cNvSpPr>
            <p:nvPr/>
          </p:nvSpPr>
          <p:spPr bwMode="auto">
            <a:xfrm>
              <a:off x="4752" y="340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sz="2800" b="1" kern="1200" cap="none" spc="0" normalizeH="0" baseline="-30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5018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31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703" grpId="0" animBg="1"/>
      <p:bldP spid="667704" grpId="0" animBg="1"/>
      <p:bldP spid="667705" grpId="0" animBg="1"/>
      <p:bldP spid="667706" grpId="0" animBg="1"/>
      <p:bldP spid="667707" grpId="0"/>
      <p:bldP spid="6677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操作码生成器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608388" y="1090613"/>
            <a:ext cx="7821613" cy="1463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与或非门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设计一个操作码形成器，当按下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、＋、－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各个操作键时，要求分别产生乘法、加法、减法的操作码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4" name="Line 3"/>
          <p:cNvSpPr/>
          <p:nvPr/>
        </p:nvSpPr>
        <p:spPr>
          <a:xfrm>
            <a:off x="1981200" y="685800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5"/>
          <p:cNvGrpSpPr/>
          <p:nvPr/>
        </p:nvGrpSpPr>
        <p:grpSpPr>
          <a:xfrm>
            <a:off x="985838" y="1219200"/>
            <a:ext cx="2192337" cy="5053013"/>
            <a:chOff x="384" y="768"/>
            <a:chExt cx="1381" cy="3183"/>
          </a:xfrm>
        </p:grpSpPr>
        <p:sp>
          <p:nvSpPr>
            <p:cNvPr id="668678" name="Text Box 6"/>
            <p:cNvSpPr txBox="1">
              <a:spLocks noChangeArrowheads="1"/>
            </p:cNvSpPr>
            <p:nvPr/>
          </p:nvSpPr>
          <p:spPr bwMode="auto">
            <a:xfrm>
              <a:off x="384" y="1089"/>
              <a:ext cx="1344" cy="284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CC00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B C</a:t>
              </a:r>
              <a:r>
                <a:rPr kumimoji="1" lang="en-US" altLang="zh-CN" b="1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b="1" kern="1200" cap="none" spc="0" normalizeH="0" baseline="0" noProof="0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b="1" kern="1200" cap="none" spc="0" normalizeH="0" baseline="0" noProof="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b="1" kern="1200" cap="none" spc="0" normalizeH="0" baseline="-30000" noProof="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b="1" kern="1200" cap="none" spc="0" normalizeH="0" baseline="0" noProof="0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b="1" kern="1200" cap="none" spc="0" normalizeH="0" baseline="0" noProof="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b="1" kern="1200" cap="none" spc="0" normalizeH="0" baseline="-30000" noProof="0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×</a:t>
              </a:r>
              <a:r>
                <a:rPr kumimoji="1" lang="zh-CN" altLang="en-US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＋－</a:t>
              </a:r>
              <a:r>
                <a:rPr kumimoji="1" lang="zh-CN" altLang="en-US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0  0  0     0   0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0  0  1     1   1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0  1  0     1   0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1  1    × ×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1  0  0     0   1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0  1    × ×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1  0    × ×</a:t>
              </a:r>
            </a:p>
            <a:p>
              <a:pPr marR="0" defTabSz="914400" eaLnBrk="1" hangingPunct="1">
                <a:lnSpc>
                  <a:spcPct val="75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1  1    × ×</a:t>
              </a:r>
            </a:p>
          </p:txBody>
        </p:sp>
        <p:sp>
          <p:nvSpPr>
            <p:cNvPr id="51231" name="Text Box 7"/>
            <p:cNvSpPr txBox="1"/>
            <p:nvPr/>
          </p:nvSpPr>
          <p:spPr>
            <a:xfrm>
              <a:off x="672" y="768"/>
              <a:ext cx="8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Truth Table</a:t>
              </a:r>
            </a:p>
          </p:txBody>
        </p:sp>
        <p:sp>
          <p:nvSpPr>
            <p:cNvPr id="51232" name="Line 8"/>
            <p:cNvSpPr/>
            <p:nvPr/>
          </p:nvSpPr>
          <p:spPr>
            <a:xfrm>
              <a:off x="1056" y="1104"/>
              <a:ext cx="0" cy="2847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3" name="Line 9"/>
            <p:cNvSpPr/>
            <p:nvPr/>
          </p:nvSpPr>
          <p:spPr>
            <a:xfrm>
              <a:off x="384" y="1632"/>
              <a:ext cx="1381" cy="0"/>
            </a:xfrm>
            <a:prstGeom prst="line">
              <a:avLst/>
            </a:prstGeom>
            <a:ln w="38100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68745" name="Text Box 73"/>
          <p:cNvSpPr txBox="1">
            <a:spLocks noChangeArrowheads="1"/>
          </p:cNvSpPr>
          <p:nvPr/>
        </p:nvSpPr>
        <p:spPr bwMode="auto">
          <a:xfrm>
            <a:off x="4079875" y="4279900"/>
            <a:ext cx="3436938" cy="181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Constraint:   AB=0</a:t>
            </a: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BC=0</a:t>
            </a: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AC=0</a:t>
            </a:r>
          </a:p>
        </p:txBody>
      </p:sp>
      <p:sp>
        <p:nvSpPr>
          <p:cNvPr id="668746" name="AutoShape 74"/>
          <p:cNvSpPr/>
          <p:nvPr/>
        </p:nvSpPr>
        <p:spPr>
          <a:xfrm>
            <a:off x="7431088" y="489267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grpSp>
        <p:nvGrpSpPr>
          <p:cNvPr id="3" name="Group 79"/>
          <p:cNvGrpSpPr/>
          <p:nvPr/>
        </p:nvGrpSpPr>
        <p:grpSpPr>
          <a:xfrm>
            <a:off x="8512175" y="4244975"/>
            <a:ext cx="1447800" cy="2100263"/>
            <a:chOff x="4560" y="2832"/>
            <a:chExt cx="912" cy="1323"/>
          </a:xfrm>
        </p:grpSpPr>
        <p:sp>
          <p:nvSpPr>
            <p:cNvPr id="668747" name="Text Box 75"/>
            <p:cNvSpPr txBox="1">
              <a:spLocks noChangeArrowheads="1"/>
            </p:cNvSpPr>
            <p:nvPr/>
          </p:nvSpPr>
          <p:spPr bwMode="auto">
            <a:xfrm>
              <a:off x="4560" y="2832"/>
              <a:ext cx="912" cy="13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ABC=0</a:t>
              </a:r>
            </a:p>
            <a:p>
              <a:pPr marR="0" defTabSz="914400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ABC=0</a:t>
              </a:r>
            </a:p>
            <a:p>
              <a:pPr marR="0" defTabSz="914400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ABC=0</a:t>
              </a:r>
            </a:p>
            <a:p>
              <a:pPr marR="0" defTabSz="914400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ABC=0</a:t>
              </a:r>
            </a:p>
          </p:txBody>
        </p:sp>
        <p:sp>
          <p:nvSpPr>
            <p:cNvPr id="51227" name="Line 76"/>
            <p:cNvSpPr/>
            <p:nvPr/>
          </p:nvSpPr>
          <p:spPr>
            <a:xfrm>
              <a:off x="4656" y="2832"/>
              <a:ext cx="11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28" name="Line 77"/>
            <p:cNvSpPr/>
            <p:nvPr/>
          </p:nvSpPr>
          <p:spPr>
            <a:xfrm>
              <a:off x="4800" y="3189"/>
              <a:ext cx="11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29" name="Line 78"/>
            <p:cNvSpPr/>
            <p:nvPr/>
          </p:nvSpPr>
          <p:spPr>
            <a:xfrm>
              <a:off x="4983" y="3525"/>
              <a:ext cx="11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组合 45"/>
          <p:cNvGrpSpPr/>
          <p:nvPr/>
        </p:nvGrpSpPr>
        <p:grpSpPr>
          <a:xfrm>
            <a:off x="5443538" y="2590800"/>
            <a:ext cx="2932112" cy="1520825"/>
            <a:chOff x="6319050" y="1347614"/>
            <a:chExt cx="2438365" cy="1170401"/>
          </a:xfrm>
        </p:grpSpPr>
        <p:sp>
          <p:nvSpPr>
            <p:cNvPr id="51211" name="Text Box 66"/>
            <p:cNvSpPr txBox="1"/>
            <p:nvPr/>
          </p:nvSpPr>
          <p:spPr>
            <a:xfrm>
              <a:off x="6319050" y="1471975"/>
              <a:ext cx="609683" cy="338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/>
                <a:t>×</a:t>
              </a:r>
            </a:p>
          </p:txBody>
        </p:sp>
        <p:sp>
          <p:nvSpPr>
            <p:cNvPr id="51212" name="Text Box 67"/>
            <p:cNvSpPr txBox="1"/>
            <p:nvPr/>
          </p:nvSpPr>
          <p:spPr>
            <a:xfrm>
              <a:off x="6359029" y="1715642"/>
              <a:ext cx="762104" cy="4608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+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sp>
          <p:nvSpPr>
            <p:cNvPr id="51213" name="Text Box 68"/>
            <p:cNvSpPr txBox="1"/>
            <p:nvPr/>
          </p:nvSpPr>
          <p:spPr>
            <a:xfrm>
              <a:off x="6374636" y="2055615"/>
              <a:ext cx="487428" cy="4624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-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grpSp>
          <p:nvGrpSpPr>
            <p:cNvPr id="51214" name="组合 33"/>
            <p:cNvGrpSpPr/>
            <p:nvPr/>
          </p:nvGrpSpPr>
          <p:grpSpPr>
            <a:xfrm>
              <a:off x="6948264" y="1347614"/>
              <a:ext cx="1809151" cy="1042068"/>
              <a:chOff x="683568" y="555526"/>
              <a:chExt cx="1809151" cy="1042068"/>
            </a:xfrm>
          </p:grpSpPr>
          <p:sp>
            <p:nvSpPr>
              <p:cNvPr id="51215" name="Text Box 17"/>
              <p:cNvSpPr txBox="1"/>
              <p:nvPr/>
            </p:nvSpPr>
            <p:spPr>
              <a:xfrm>
                <a:off x="1919954" y="771550"/>
                <a:ext cx="500757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/>
                  <a:t>F</a:t>
                </a:r>
                <a:r>
                  <a:rPr lang="en-US" altLang="zh-CN" sz="1800" b="1" i="1" baseline="-25000" dirty="0"/>
                  <a:t>2</a:t>
                </a:r>
              </a:p>
            </p:txBody>
          </p:sp>
          <p:sp>
            <p:nvSpPr>
              <p:cNvPr id="51216" name="Line 18"/>
              <p:cNvSpPr/>
              <p:nvPr/>
            </p:nvSpPr>
            <p:spPr>
              <a:xfrm>
                <a:off x="1631046" y="987574"/>
                <a:ext cx="360342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17" name="Line 20"/>
              <p:cNvSpPr/>
              <p:nvPr/>
            </p:nvSpPr>
            <p:spPr>
              <a:xfrm>
                <a:off x="683568" y="849116"/>
                <a:ext cx="51048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18" name="Line 21"/>
              <p:cNvSpPr/>
              <p:nvPr/>
            </p:nvSpPr>
            <p:spPr>
              <a:xfrm>
                <a:off x="683568" y="1132128"/>
                <a:ext cx="51048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19" name="Line 22"/>
              <p:cNvSpPr/>
              <p:nvPr/>
            </p:nvSpPr>
            <p:spPr>
              <a:xfrm>
                <a:off x="683568" y="1420429"/>
                <a:ext cx="51048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20" name="Text Box 23"/>
              <p:cNvSpPr txBox="1"/>
              <p:nvPr/>
            </p:nvSpPr>
            <p:spPr>
              <a:xfrm>
                <a:off x="764443" y="555526"/>
                <a:ext cx="61168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i="1" dirty="0"/>
                  <a:t>A</a:t>
                </a:r>
              </a:p>
            </p:txBody>
          </p:sp>
          <p:sp>
            <p:nvSpPr>
              <p:cNvPr id="51221" name="Text Box 24"/>
              <p:cNvSpPr txBox="1"/>
              <p:nvPr/>
            </p:nvSpPr>
            <p:spPr>
              <a:xfrm>
                <a:off x="764443" y="855414"/>
                <a:ext cx="61168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i="1" dirty="0"/>
                  <a:t>B</a:t>
                </a:r>
              </a:p>
            </p:txBody>
          </p:sp>
          <p:sp>
            <p:nvSpPr>
              <p:cNvPr id="51222" name="Text Box 25"/>
              <p:cNvSpPr txBox="1"/>
              <p:nvPr/>
            </p:nvSpPr>
            <p:spPr>
              <a:xfrm>
                <a:off x="741290" y="1157585"/>
                <a:ext cx="611682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i="1" dirty="0"/>
                  <a:t>C</a:t>
                </a:r>
              </a:p>
            </p:txBody>
          </p:sp>
          <p:sp>
            <p:nvSpPr>
              <p:cNvPr id="51223" name="Text Box 17"/>
              <p:cNvSpPr txBox="1"/>
              <p:nvPr/>
            </p:nvSpPr>
            <p:spPr>
              <a:xfrm>
                <a:off x="1917531" y="1158145"/>
                <a:ext cx="57518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/>
                  <a:t>F</a:t>
                </a:r>
                <a:r>
                  <a:rPr lang="en-US" altLang="zh-CN" sz="1800" b="1" i="1" baseline="-25000" dirty="0"/>
                  <a:t>1</a:t>
                </a:r>
              </a:p>
            </p:txBody>
          </p:sp>
          <p:sp>
            <p:nvSpPr>
              <p:cNvPr id="51224" name="Line 18"/>
              <p:cNvSpPr/>
              <p:nvPr/>
            </p:nvSpPr>
            <p:spPr>
              <a:xfrm>
                <a:off x="1628623" y="1320221"/>
                <a:ext cx="360342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25" name="Rectangle 19"/>
              <p:cNvSpPr/>
              <p:nvPr/>
            </p:nvSpPr>
            <p:spPr>
              <a:xfrm>
                <a:off x="1196466" y="627030"/>
                <a:ext cx="510485" cy="970564"/>
              </a:xfrm>
              <a:prstGeom prst="rect">
                <a:avLst/>
              </a:prstGeom>
              <a:solidFill>
                <a:srgbClr val="FFFF00"/>
              </a:solidFill>
              <a:ln w="19050" cap="flat" cmpd="sng">
                <a:solidFill>
                  <a:schemeClr val="bg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</p:grpSp>
      </p:grpSp>
      <p:sp>
        <p:nvSpPr>
          <p:cNvPr id="51210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32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6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6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745" grpId="0" bldLvl="0" animBg="1"/>
      <p:bldP spid="66874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/>
          <p:nvPr/>
        </p:nvGrpSpPr>
        <p:grpSpPr>
          <a:xfrm>
            <a:off x="2773363" y="976313"/>
            <a:ext cx="2590800" cy="1309687"/>
            <a:chOff x="48" y="1824"/>
            <a:chExt cx="1632" cy="825"/>
          </a:xfrm>
        </p:grpSpPr>
        <p:sp>
          <p:nvSpPr>
            <p:cNvPr id="52260" name="Rectangle 3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×</a:t>
              </a:r>
            </a:p>
          </p:txBody>
        </p:sp>
        <p:sp>
          <p:nvSpPr>
            <p:cNvPr id="52261" name="Rectangle 4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×</a:t>
              </a:r>
            </a:p>
          </p:txBody>
        </p:sp>
        <p:sp>
          <p:nvSpPr>
            <p:cNvPr id="52262" name="Rectangle 5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×</a:t>
              </a:r>
            </a:p>
          </p:txBody>
        </p:sp>
        <p:sp>
          <p:nvSpPr>
            <p:cNvPr id="52263" name="Rectangle 6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0</a:t>
              </a:r>
            </a:p>
          </p:txBody>
        </p:sp>
        <p:sp>
          <p:nvSpPr>
            <p:cNvPr id="52264" name="Rectangle 7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52265" name="Rectangle 8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×</a:t>
              </a:r>
            </a:p>
          </p:txBody>
        </p:sp>
        <p:sp>
          <p:nvSpPr>
            <p:cNvPr id="52266" name="Rectangle 9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52267" name="Rectangle 10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0</a:t>
              </a:r>
            </a:p>
          </p:txBody>
        </p:sp>
        <p:sp>
          <p:nvSpPr>
            <p:cNvPr id="52268" name="Line 11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69" name="Line 12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0" name="Line 13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1" name="Line 14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2" name="Line 15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3" name="Line 16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4" name="Line 17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5" name="Line 18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6" name="Line 19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7" name="Line 20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78" name="Text Box 21"/>
            <p:cNvSpPr txBox="1"/>
            <p:nvPr/>
          </p:nvSpPr>
          <p:spPr>
            <a:xfrm>
              <a:off x="462" y="1902"/>
              <a:ext cx="121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00   01  11    10</a:t>
              </a:r>
            </a:p>
          </p:txBody>
        </p:sp>
        <p:sp>
          <p:nvSpPr>
            <p:cNvPr id="52279" name="Text Box 22"/>
            <p:cNvSpPr txBox="1"/>
            <p:nvPr/>
          </p:nvSpPr>
          <p:spPr>
            <a:xfrm>
              <a:off x="201" y="2236"/>
              <a:ext cx="196" cy="4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52280" name="Text Box 23"/>
            <p:cNvSpPr txBox="1"/>
            <p:nvPr/>
          </p:nvSpPr>
          <p:spPr>
            <a:xfrm>
              <a:off x="48" y="1999"/>
              <a:ext cx="173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A</a:t>
              </a:r>
            </a:p>
          </p:txBody>
        </p:sp>
        <p:sp>
          <p:nvSpPr>
            <p:cNvPr id="52281" name="Text Box 24"/>
            <p:cNvSpPr txBox="1"/>
            <p:nvPr/>
          </p:nvSpPr>
          <p:spPr>
            <a:xfrm>
              <a:off x="193" y="1824"/>
              <a:ext cx="39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BC</a:t>
              </a:r>
            </a:p>
          </p:txBody>
        </p:sp>
      </p:grpSp>
      <p:sp>
        <p:nvSpPr>
          <p:cNvPr id="52227" name="AutoShape 25"/>
          <p:cNvSpPr/>
          <p:nvPr/>
        </p:nvSpPr>
        <p:spPr>
          <a:xfrm>
            <a:off x="3309938" y="1568450"/>
            <a:ext cx="431800" cy="647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/>
          </a:p>
        </p:txBody>
      </p:sp>
      <p:grpSp>
        <p:nvGrpSpPr>
          <p:cNvPr id="52228" name="Group 26"/>
          <p:cNvGrpSpPr/>
          <p:nvPr/>
        </p:nvGrpSpPr>
        <p:grpSpPr>
          <a:xfrm>
            <a:off x="6446838" y="976313"/>
            <a:ext cx="2590800" cy="1309687"/>
            <a:chOff x="48" y="1824"/>
            <a:chExt cx="1632" cy="825"/>
          </a:xfrm>
        </p:grpSpPr>
        <p:sp>
          <p:nvSpPr>
            <p:cNvPr id="52238" name="Rectangle 27"/>
            <p:cNvSpPr/>
            <p:nvPr/>
          </p:nvSpPr>
          <p:spPr>
            <a:xfrm>
              <a:off x="1354" y="2403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×</a:t>
              </a:r>
            </a:p>
          </p:txBody>
        </p:sp>
        <p:sp>
          <p:nvSpPr>
            <p:cNvPr id="52239" name="Rectangle 28"/>
            <p:cNvSpPr/>
            <p:nvPr/>
          </p:nvSpPr>
          <p:spPr>
            <a:xfrm>
              <a:off x="1027" y="2403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×</a:t>
              </a:r>
            </a:p>
          </p:txBody>
        </p:sp>
        <p:sp>
          <p:nvSpPr>
            <p:cNvPr id="52240" name="Rectangle 29"/>
            <p:cNvSpPr/>
            <p:nvPr/>
          </p:nvSpPr>
          <p:spPr>
            <a:xfrm>
              <a:off x="701" y="2403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×</a:t>
              </a:r>
            </a:p>
          </p:txBody>
        </p:sp>
        <p:sp>
          <p:nvSpPr>
            <p:cNvPr id="52241" name="Rectangle 30"/>
            <p:cNvSpPr/>
            <p:nvPr/>
          </p:nvSpPr>
          <p:spPr>
            <a:xfrm>
              <a:off x="374" y="2403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52242" name="Rectangle 31"/>
            <p:cNvSpPr/>
            <p:nvPr/>
          </p:nvSpPr>
          <p:spPr>
            <a:xfrm>
              <a:off x="1354" y="2167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0</a:t>
              </a:r>
            </a:p>
          </p:txBody>
        </p:sp>
        <p:sp>
          <p:nvSpPr>
            <p:cNvPr id="52243" name="Rectangle 32"/>
            <p:cNvSpPr/>
            <p:nvPr/>
          </p:nvSpPr>
          <p:spPr>
            <a:xfrm>
              <a:off x="1027" y="2167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×</a:t>
              </a:r>
            </a:p>
          </p:txBody>
        </p:sp>
        <p:sp>
          <p:nvSpPr>
            <p:cNvPr id="52244" name="Rectangle 33"/>
            <p:cNvSpPr/>
            <p:nvPr/>
          </p:nvSpPr>
          <p:spPr>
            <a:xfrm>
              <a:off x="701" y="2167"/>
              <a:ext cx="326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52245" name="Rectangle 34"/>
            <p:cNvSpPr/>
            <p:nvPr/>
          </p:nvSpPr>
          <p:spPr>
            <a:xfrm>
              <a:off x="374" y="2167"/>
              <a:ext cx="327" cy="236"/>
            </a:xfrm>
            <a:prstGeom prst="rect">
              <a:avLst/>
            </a:prstGeom>
            <a:noFill/>
            <a:ln w="127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2000" b="1" dirty="0"/>
                <a:t>0</a:t>
              </a:r>
            </a:p>
          </p:txBody>
        </p:sp>
        <p:sp>
          <p:nvSpPr>
            <p:cNvPr id="52246" name="Line 35"/>
            <p:cNvSpPr/>
            <p:nvPr/>
          </p:nvSpPr>
          <p:spPr>
            <a:xfrm>
              <a:off x="374" y="2167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47" name="Line 36"/>
            <p:cNvSpPr/>
            <p:nvPr/>
          </p:nvSpPr>
          <p:spPr>
            <a:xfrm>
              <a:off x="374" y="2403"/>
              <a:ext cx="1306" cy="0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48" name="Line 37"/>
            <p:cNvSpPr/>
            <p:nvPr/>
          </p:nvSpPr>
          <p:spPr>
            <a:xfrm>
              <a:off x="374" y="2639"/>
              <a:ext cx="1306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49" name="Line 38"/>
            <p:cNvSpPr/>
            <p:nvPr/>
          </p:nvSpPr>
          <p:spPr>
            <a:xfrm>
              <a:off x="374" y="2167"/>
              <a:ext cx="0" cy="47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50" name="Line 39"/>
            <p:cNvSpPr/>
            <p:nvPr/>
          </p:nvSpPr>
          <p:spPr>
            <a:xfrm>
              <a:off x="701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51" name="Line 40"/>
            <p:cNvSpPr/>
            <p:nvPr/>
          </p:nvSpPr>
          <p:spPr>
            <a:xfrm>
              <a:off x="1027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52" name="Line 41"/>
            <p:cNvSpPr/>
            <p:nvPr/>
          </p:nvSpPr>
          <p:spPr>
            <a:xfrm>
              <a:off x="1354" y="2167"/>
              <a:ext cx="0" cy="472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53" name="Line 42"/>
            <p:cNvSpPr/>
            <p:nvPr/>
          </p:nvSpPr>
          <p:spPr>
            <a:xfrm>
              <a:off x="1680" y="2403"/>
              <a:ext cx="0" cy="236"/>
            </a:xfrm>
            <a:prstGeom prst="line">
              <a:avLst/>
            </a:prstGeom>
            <a:ln w="12700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54" name="Line 43"/>
            <p:cNvSpPr/>
            <p:nvPr/>
          </p:nvSpPr>
          <p:spPr>
            <a:xfrm>
              <a:off x="1680" y="2167"/>
              <a:ext cx="0" cy="23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55" name="Line 44"/>
            <p:cNvSpPr/>
            <p:nvPr/>
          </p:nvSpPr>
          <p:spPr>
            <a:xfrm>
              <a:off x="201" y="1992"/>
              <a:ext cx="173" cy="175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256" name="Text Box 45"/>
            <p:cNvSpPr txBox="1"/>
            <p:nvPr/>
          </p:nvSpPr>
          <p:spPr>
            <a:xfrm>
              <a:off x="462" y="1902"/>
              <a:ext cx="121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00   01  11    10</a:t>
              </a:r>
            </a:p>
          </p:txBody>
        </p:sp>
        <p:sp>
          <p:nvSpPr>
            <p:cNvPr id="52257" name="Text Box 46"/>
            <p:cNvSpPr txBox="1"/>
            <p:nvPr/>
          </p:nvSpPr>
          <p:spPr>
            <a:xfrm>
              <a:off x="201" y="2236"/>
              <a:ext cx="196" cy="413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52258" name="Text Box 47"/>
            <p:cNvSpPr txBox="1"/>
            <p:nvPr/>
          </p:nvSpPr>
          <p:spPr>
            <a:xfrm>
              <a:off x="48" y="1999"/>
              <a:ext cx="173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A</a:t>
              </a:r>
            </a:p>
          </p:txBody>
        </p:sp>
        <p:sp>
          <p:nvSpPr>
            <p:cNvPr id="52259" name="Text Box 48"/>
            <p:cNvSpPr txBox="1"/>
            <p:nvPr/>
          </p:nvSpPr>
          <p:spPr>
            <a:xfrm>
              <a:off x="193" y="1824"/>
              <a:ext cx="39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/>
                <a:t>BC</a:t>
              </a:r>
            </a:p>
          </p:txBody>
        </p:sp>
      </p:grpSp>
      <p:sp>
        <p:nvSpPr>
          <p:cNvPr id="52229" name="AutoShape 54"/>
          <p:cNvSpPr/>
          <p:nvPr/>
        </p:nvSpPr>
        <p:spPr>
          <a:xfrm>
            <a:off x="8678863" y="1479550"/>
            <a:ext cx="288925" cy="431800"/>
          </a:xfrm>
          <a:prstGeom prst="leftBracket">
            <a:avLst>
              <a:gd name="adj" fmla="val 12454"/>
            </a:avLst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52230" name="AutoShape 55"/>
          <p:cNvSpPr/>
          <p:nvPr/>
        </p:nvSpPr>
        <p:spPr>
          <a:xfrm>
            <a:off x="7023100" y="1408113"/>
            <a:ext cx="288925" cy="576262"/>
          </a:xfrm>
          <a:prstGeom prst="rightBracket">
            <a:avLst>
              <a:gd name="adj" fmla="val 16602"/>
            </a:avLst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779337" name="Text Box 73"/>
          <p:cNvSpPr txBox="1">
            <a:spLocks noChangeArrowheads="1"/>
          </p:cNvSpPr>
          <p:nvPr/>
        </p:nvSpPr>
        <p:spPr bwMode="auto">
          <a:xfrm>
            <a:off x="3279775" y="2849563"/>
            <a:ext cx="2305050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=B+C</a:t>
            </a:r>
            <a:endParaRPr kumimoji="1" lang="en-US" altLang="zh-CN" sz="32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9338" name="Text Box 74"/>
          <p:cNvSpPr txBox="1">
            <a:spLocks noChangeArrowheads="1"/>
          </p:cNvSpPr>
          <p:nvPr/>
        </p:nvSpPr>
        <p:spPr bwMode="auto">
          <a:xfrm>
            <a:off x="6807200" y="2776538"/>
            <a:ext cx="2305050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=A+C</a:t>
            </a:r>
            <a:endParaRPr kumimoji="1" lang="en-US" altLang="zh-CN" sz="32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9339" name="Text Box 75"/>
          <p:cNvSpPr txBox="1">
            <a:spLocks noChangeArrowheads="1"/>
          </p:cNvSpPr>
          <p:nvPr/>
        </p:nvSpPr>
        <p:spPr bwMode="auto">
          <a:xfrm>
            <a:off x="3351213" y="4360863"/>
            <a:ext cx="2160588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=(B</a:t>
            </a:r>
            <a:r>
              <a:rPr kumimoji="1" lang="en-US" altLang="en-US" sz="32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en-US" sz="32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1" lang="en-US" altLang="zh-CN" sz="32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'</a:t>
            </a:r>
          </a:p>
        </p:txBody>
      </p:sp>
      <p:sp>
        <p:nvSpPr>
          <p:cNvPr id="779340" name="Text Box 76"/>
          <p:cNvSpPr txBox="1">
            <a:spLocks noChangeArrowheads="1"/>
          </p:cNvSpPr>
          <p:nvPr/>
        </p:nvSpPr>
        <p:spPr bwMode="auto">
          <a:xfrm>
            <a:off x="6591300" y="4360863"/>
            <a:ext cx="2160588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=(A</a:t>
            </a:r>
            <a:r>
              <a:rPr kumimoji="1" lang="en-US" altLang="en-US" sz="32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en-US" sz="32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1" lang="en-US" altLang="zh-CN" sz="32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'</a:t>
            </a:r>
          </a:p>
        </p:txBody>
      </p:sp>
      <p:sp>
        <p:nvSpPr>
          <p:cNvPr id="52235" name="AutoShape 77"/>
          <p:cNvSpPr/>
          <p:nvPr/>
        </p:nvSpPr>
        <p:spPr>
          <a:xfrm>
            <a:off x="4070350" y="3694113"/>
            <a:ext cx="366713" cy="541337"/>
          </a:xfrm>
          <a:prstGeom prst="downArrow">
            <a:avLst>
              <a:gd name="adj1" fmla="val 50000"/>
              <a:gd name="adj2" fmla="val 44969"/>
            </a:avLst>
          </a:prstGeom>
          <a:solidFill>
            <a:srgbClr val="FFFF99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52236" name="AutoShape 78"/>
          <p:cNvSpPr/>
          <p:nvPr/>
        </p:nvSpPr>
        <p:spPr>
          <a:xfrm>
            <a:off x="7312025" y="3694113"/>
            <a:ext cx="366713" cy="541337"/>
          </a:xfrm>
          <a:prstGeom prst="downArrow">
            <a:avLst>
              <a:gd name="adj1" fmla="val 50000"/>
              <a:gd name="adj2" fmla="val 44969"/>
            </a:avLst>
          </a:prstGeom>
          <a:solidFill>
            <a:srgbClr val="FFFF99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52237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33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5" name="标题 4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Y = X * X</a:t>
            </a:r>
          </a:p>
        </p:txBody>
      </p:sp>
      <p:sp>
        <p:nvSpPr>
          <p:cNvPr id="53251" name="内容占位符 4"/>
          <p:cNvSpPr>
            <a:spLocks noGrp="1"/>
          </p:cNvSpPr>
          <p:nvPr>
            <p:ph idx="1"/>
          </p:nvPr>
        </p:nvSpPr>
        <p:spPr>
          <a:xfrm>
            <a:off x="2025650" y="1042988"/>
            <a:ext cx="8959850" cy="731837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X is 2-bit binary, Design a circuit to realize Y=X</a:t>
            </a:r>
            <a:r>
              <a:rPr lang="en-US" altLang="zh-CN" b="1" baseline="30000" dirty="0">
                <a:ea typeface="楷体_GB2312" pitchFamily="49" charset="-122"/>
              </a:rPr>
              <a:t>2</a:t>
            </a:r>
            <a:endParaRPr lang="en-US" altLang="zh-CN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zh-CN" altLang="en-US" dirty="0"/>
          </a:p>
        </p:txBody>
      </p:sp>
      <p:grpSp>
        <p:nvGrpSpPr>
          <p:cNvPr id="2" name="组合 44"/>
          <p:cNvGrpSpPr/>
          <p:nvPr/>
        </p:nvGrpSpPr>
        <p:grpSpPr>
          <a:xfrm>
            <a:off x="6554788" y="2112963"/>
            <a:ext cx="2832100" cy="1568450"/>
            <a:chOff x="1068423" y="3371444"/>
            <a:chExt cx="1991409" cy="1043595"/>
          </a:xfrm>
        </p:grpSpPr>
        <p:sp>
          <p:nvSpPr>
            <p:cNvPr id="53306" name="Line 20"/>
            <p:cNvSpPr/>
            <p:nvPr/>
          </p:nvSpPr>
          <p:spPr>
            <a:xfrm>
              <a:off x="1963887" y="3622703"/>
              <a:ext cx="510485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07" name="Line 21"/>
            <p:cNvSpPr/>
            <p:nvPr/>
          </p:nvSpPr>
          <p:spPr>
            <a:xfrm>
              <a:off x="1963887" y="3827354"/>
              <a:ext cx="510485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08" name="Line 22"/>
            <p:cNvSpPr/>
            <p:nvPr/>
          </p:nvSpPr>
          <p:spPr>
            <a:xfrm>
              <a:off x="1963887" y="4066729"/>
              <a:ext cx="510485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09" name="Text Box 23"/>
            <p:cNvSpPr txBox="1"/>
            <p:nvPr/>
          </p:nvSpPr>
          <p:spPr>
            <a:xfrm>
              <a:off x="2448150" y="3371444"/>
              <a:ext cx="611682" cy="3080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/>
                <a:t>y</a:t>
              </a:r>
              <a:r>
                <a:rPr lang="en-US" altLang="zh-CN" sz="1800" b="1" baseline="-25000" dirty="0"/>
                <a:t>3</a:t>
              </a:r>
            </a:p>
          </p:txBody>
        </p:sp>
        <p:sp>
          <p:nvSpPr>
            <p:cNvPr id="53310" name="Text Box 24"/>
            <p:cNvSpPr txBox="1"/>
            <p:nvPr/>
          </p:nvSpPr>
          <p:spPr>
            <a:xfrm>
              <a:off x="2448150" y="3613402"/>
              <a:ext cx="611682" cy="3080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y</a:t>
              </a:r>
              <a:r>
                <a:rPr lang="en-US" altLang="zh-CN" sz="1800" b="1" baseline="-25000" dirty="0"/>
                <a:t>2</a:t>
              </a:r>
            </a:p>
          </p:txBody>
        </p:sp>
        <p:sp>
          <p:nvSpPr>
            <p:cNvPr id="53311" name="Text Box 25"/>
            <p:cNvSpPr txBox="1"/>
            <p:nvPr/>
          </p:nvSpPr>
          <p:spPr>
            <a:xfrm>
              <a:off x="2448150" y="3864353"/>
              <a:ext cx="611682" cy="3080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/>
                <a:t>y</a:t>
              </a:r>
              <a:r>
                <a:rPr lang="en-US" altLang="zh-CN" sz="1800" b="1" baseline="-25000" dirty="0"/>
                <a:t>1</a:t>
              </a:r>
            </a:p>
          </p:txBody>
        </p:sp>
        <p:sp>
          <p:nvSpPr>
            <p:cNvPr id="53312" name="Line 26"/>
            <p:cNvSpPr/>
            <p:nvPr/>
          </p:nvSpPr>
          <p:spPr>
            <a:xfrm>
              <a:off x="1963887" y="4258465"/>
              <a:ext cx="510485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13" name="Text Box 27"/>
            <p:cNvSpPr txBox="1"/>
            <p:nvPr/>
          </p:nvSpPr>
          <p:spPr>
            <a:xfrm>
              <a:off x="2448150" y="4106998"/>
              <a:ext cx="611682" cy="3080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/>
                <a:t>y</a:t>
              </a:r>
              <a:r>
                <a:rPr lang="en-US" altLang="zh-CN" sz="1800" b="1" baseline="-25000" dirty="0"/>
                <a:t>0</a:t>
              </a:r>
            </a:p>
          </p:txBody>
        </p:sp>
        <p:sp>
          <p:nvSpPr>
            <p:cNvPr id="53314" name="Line 20"/>
            <p:cNvSpPr/>
            <p:nvPr/>
          </p:nvSpPr>
          <p:spPr>
            <a:xfrm>
              <a:off x="1403688" y="3723878"/>
              <a:ext cx="36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15" name="Line 21"/>
            <p:cNvSpPr/>
            <p:nvPr/>
          </p:nvSpPr>
          <p:spPr>
            <a:xfrm>
              <a:off x="1403688" y="4083918"/>
              <a:ext cx="360000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316" name="Text Box 23"/>
            <p:cNvSpPr txBox="1"/>
            <p:nvPr/>
          </p:nvSpPr>
          <p:spPr>
            <a:xfrm>
              <a:off x="1079998" y="3498217"/>
              <a:ext cx="611682" cy="3080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/>
                <a:t>x</a:t>
              </a:r>
              <a:r>
                <a:rPr lang="en-US" altLang="zh-CN" sz="1800" b="1" baseline="-25000" dirty="0"/>
                <a:t>1</a:t>
              </a:r>
            </a:p>
          </p:txBody>
        </p:sp>
        <p:sp>
          <p:nvSpPr>
            <p:cNvPr id="53317" name="Text Box 24"/>
            <p:cNvSpPr txBox="1"/>
            <p:nvPr/>
          </p:nvSpPr>
          <p:spPr>
            <a:xfrm>
              <a:off x="1068423" y="3867894"/>
              <a:ext cx="611682" cy="3080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x</a:t>
              </a:r>
              <a:r>
                <a:rPr lang="en-US" altLang="zh-CN" sz="1800" b="1" baseline="-25000" dirty="0"/>
                <a:t>0</a:t>
              </a:r>
            </a:p>
          </p:txBody>
        </p:sp>
        <p:sp>
          <p:nvSpPr>
            <p:cNvPr id="53318" name="Rectangle 19"/>
            <p:cNvSpPr/>
            <p:nvPr/>
          </p:nvSpPr>
          <p:spPr>
            <a:xfrm>
              <a:off x="1766128" y="3414775"/>
              <a:ext cx="409815" cy="1000263"/>
            </a:xfrm>
            <a:prstGeom prst="rect">
              <a:avLst/>
            </a:prstGeom>
            <a:solidFill>
              <a:srgbClr val="CCFF99"/>
            </a:solidFill>
            <a:ln w="19050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dirty="0"/>
            </a:p>
          </p:txBody>
        </p:sp>
      </p:grp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200275" y="2833688"/>
          <a:ext cx="3036887" cy="1828800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549275"/>
                <a:gridCol w="541337"/>
                <a:gridCol w="541338"/>
                <a:gridCol w="541337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4" name="Text Box 52"/>
          <p:cNvSpPr txBox="1"/>
          <p:nvPr/>
        </p:nvSpPr>
        <p:spPr>
          <a:xfrm>
            <a:off x="3136900" y="2146300"/>
            <a:ext cx="13081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</a:p>
        </p:txBody>
      </p:sp>
      <p:grpSp>
        <p:nvGrpSpPr>
          <p:cNvPr id="3" name="组合 56"/>
          <p:cNvGrpSpPr/>
          <p:nvPr/>
        </p:nvGrpSpPr>
        <p:grpSpPr>
          <a:xfrm>
            <a:off x="6899275" y="4084638"/>
            <a:ext cx="2487613" cy="2128837"/>
            <a:chOff x="1225330" y="2741474"/>
            <a:chExt cx="1969575" cy="1654543"/>
          </a:xfrm>
        </p:grpSpPr>
        <p:sp>
          <p:nvSpPr>
            <p:cNvPr id="53300" name="Text Box 73"/>
            <p:cNvSpPr txBox="1"/>
            <p:nvPr/>
          </p:nvSpPr>
          <p:spPr>
            <a:xfrm>
              <a:off x="1558038" y="3147814"/>
              <a:ext cx="1512962" cy="5230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 dirty="0"/>
                <a:t>y</a:t>
              </a:r>
              <a:r>
                <a:rPr lang="en-US" altLang="zh-CN" sz="2800" baseline="-25000" dirty="0"/>
                <a:t>2</a:t>
              </a:r>
              <a:r>
                <a:rPr lang="en-US" altLang="zh-CN" sz="2800" dirty="0"/>
                <a:t>=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1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0</a:t>
              </a:r>
              <a:endParaRPr lang="en-US" altLang="zh-CN" sz="2800" dirty="0"/>
            </a:p>
          </p:txBody>
        </p:sp>
        <p:sp>
          <p:nvSpPr>
            <p:cNvPr id="53301" name="Text Box 74"/>
            <p:cNvSpPr txBox="1"/>
            <p:nvPr/>
          </p:nvSpPr>
          <p:spPr>
            <a:xfrm>
              <a:off x="1599153" y="3516620"/>
              <a:ext cx="1584176" cy="5230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 dirty="0"/>
                <a:t>y</a:t>
              </a:r>
              <a:r>
                <a:rPr lang="en-US" altLang="zh-CN" sz="2800" baseline="-25000" dirty="0"/>
                <a:t>1</a:t>
              </a:r>
              <a:r>
                <a:rPr lang="en-US" altLang="zh-CN" sz="2800" dirty="0"/>
                <a:t>= 0</a:t>
              </a:r>
            </a:p>
          </p:txBody>
        </p:sp>
        <p:sp>
          <p:nvSpPr>
            <p:cNvPr id="53302" name="Text Box 73"/>
            <p:cNvSpPr txBox="1"/>
            <p:nvPr/>
          </p:nvSpPr>
          <p:spPr>
            <a:xfrm>
              <a:off x="1565742" y="2741474"/>
              <a:ext cx="1512962" cy="5230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 dirty="0"/>
                <a:t>y</a:t>
              </a:r>
              <a:r>
                <a:rPr lang="en-US" altLang="zh-CN" sz="2800" baseline="-25000" dirty="0"/>
                <a:t>3</a:t>
              </a:r>
              <a:r>
                <a:rPr lang="en-US" altLang="zh-CN" sz="2800" dirty="0"/>
                <a:t>=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1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0</a:t>
              </a:r>
              <a:endParaRPr lang="en-US" altLang="zh-CN" sz="2800" dirty="0"/>
            </a:p>
          </p:txBody>
        </p:sp>
        <p:sp>
          <p:nvSpPr>
            <p:cNvPr id="53303" name="Text Box 74"/>
            <p:cNvSpPr txBox="1"/>
            <p:nvPr/>
          </p:nvSpPr>
          <p:spPr>
            <a:xfrm>
              <a:off x="1610729" y="3873010"/>
              <a:ext cx="1584176" cy="5230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 dirty="0"/>
                <a:t>y</a:t>
              </a:r>
              <a:r>
                <a:rPr lang="en-US" altLang="zh-CN" sz="2800" baseline="-25000" dirty="0"/>
                <a:t>0</a:t>
              </a:r>
              <a:r>
                <a:rPr lang="en-US" altLang="zh-CN" sz="2800" dirty="0"/>
                <a:t>=</a:t>
              </a:r>
              <a:r>
                <a:rPr lang="en-US" altLang="zh-CN" sz="2800" i="1" dirty="0"/>
                <a:t>x</a:t>
              </a:r>
              <a:r>
                <a:rPr lang="en-US" altLang="zh-CN" sz="2800" baseline="-25000" dirty="0"/>
                <a:t>0</a:t>
              </a:r>
              <a:endParaRPr lang="en-US" altLang="zh-CN" sz="2800" dirty="0"/>
            </a:p>
          </p:txBody>
        </p:sp>
        <p:cxnSp>
          <p:nvCxnSpPr>
            <p:cNvPr id="53304" name="直接连接符 54"/>
            <p:cNvCxnSpPr/>
            <p:nvPr/>
          </p:nvCxnSpPr>
          <p:spPr>
            <a:xfrm>
              <a:off x="2225585" y="3284268"/>
              <a:ext cx="144016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3305" name="左大括号 55"/>
            <p:cNvSpPr/>
            <p:nvPr/>
          </p:nvSpPr>
          <p:spPr>
            <a:xfrm>
              <a:off x="1225330" y="3003798"/>
              <a:ext cx="238162" cy="1224136"/>
            </a:xfrm>
            <a:prstGeom prst="leftBrace">
              <a:avLst>
                <a:gd name="adj1" fmla="val 8185"/>
                <a:gd name="adj2" fmla="val 50000"/>
              </a:avLst>
            </a:prstGeom>
            <a:noFill/>
            <a:ln w="190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/>
            </a:p>
          </p:txBody>
        </p:sp>
      </p:grpSp>
      <p:sp>
        <p:nvSpPr>
          <p:cNvPr id="53299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34</a:t>
            </a:fld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429000"/>
            <a:ext cx="2447925" cy="20351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558925" y="2251075"/>
          <a:ext cx="3673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r:id="rId4" imgW="1841500" imgH="228600" progId="Equation.DSMT4">
                  <p:embed/>
                </p:oleObj>
              </mc:Choice>
              <mc:Fallback>
                <p:oleObj r:id="rId4" imgW="18415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925" y="2251075"/>
                        <a:ext cx="36734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6423025" y="2293938"/>
          <a:ext cx="46418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6" imgW="2565400" imgH="228600" progId="Equation.DSMT4">
                  <p:embed/>
                </p:oleObj>
              </mc:Choice>
              <mc:Fallback>
                <p:oleObj r:id="rId6" imgW="25654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23025" y="2293938"/>
                        <a:ext cx="4641850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/>
          <p:nvPr/>
        </p:nvSpPr>
        <p:spPr>
          <a:xfrm>
            <a:off x="7680325" y="2997200"/>
            <a:ext cx="24860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个门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,14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个输入端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5250" y="3548063"/>
            <a:ext cx="2228850" cy="195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2313" y="3548063"/>
            <a:ext cx="2087562" cy="1893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7"/>
          <p:cNvSpPr txBox="1"/>
          <p:nvPr/>
        </p:nvSpPr>
        <p:spPr>
          <a:xfrm>
            <a:off x="1919288" y="2997200"/>
            <a:ext cx="24860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个门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,16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个输入端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5" name="标题 11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多级门电路</a:t>
            </a:r>
          </a:p>
        </p:txBody>
      </p:sp>
      <p:sp>
        <p:nvSpPr>
          <p:cNvPr id="14346" name="内容占位符 12"/>
          <p:cNvSpPr>
            <a:spLocks noGrp="1"/>
          </p:cNvSpPr>
          <p:nvPr>
            <p:ph idx="1"/>
          </p:nvPr>
        </p:nvSpPr>
        <p:spPr>
          <a:xfrm>
            <a:off x="1127125" y="1052513"/>
            <a:ext cx="2336800" cy="5873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800" b="1" dirty="0"/>
              <a:t>1.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二级电路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3"/>
          </p:nvPr>
        </p:nvSpPr>
        <p:spPr>
          <a:xfrm>
            <a:off x="5881688" y="1706563"/>
            <a:ext cx="4062413" cy="455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OR-AND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和之积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4"/>
          </p:nvPr>
        </p:nvSpPr>
        <p:spPr>
          <a:xfrm>
            <a:off x="1558925" y="1700213"/>
            <a:ext cx="3600450" cy="45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1" indent="-4572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90000"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AND-OR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积之和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）</a:t>
            </a:r>
          </a:p>
        </p:txBody>
      </p:sp>
      <p:sp>
        <p:nvSpPr>
          <p:cNvPr id="14349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75" y="4005263"/>
            <a:ext cx="3168650" cy="15843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6862763" y="2251075"/>
          <a:ext cx="3419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r:id="rId4" imgW="1714500" imgH="228600" progId="Equation.DSMT4">
                  <p:embed/>
                </p:oleObj>
              </mc:Choice>
              <mc:Fallback>
                <p:oleObj r:id="rId4" imgW="17145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62763" y="2251075"/>
                        <a:ext cx="34194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475" y="3911600"/>
            <a:ext cx="2089150" cy="1893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Text Box 7"/>
          <p:cNvSpPr txBox="1"/>
          <p:nvPr/>
        </p:nvSpPr>
        <p:spPr>
          <a:xfrm>
            <a:off x="1919288" y="3276600"/>
            <a:ext cx="24860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个门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,16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个输入端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664200" y="2060575"/>
            <a:ext cx="503238" cy="917575"/>
          </a:xfrm>
          <a:prstGeom prst="rightArrow">
            <a:avLst>
              <a:gd name="adj1" fmla="val 50000"/>
              <a:gd name="adj2" fmla="val 49787"/>
            </a:avLst>
          </a:prstGeom>
          <a:solidFill>
            <a:srgbClr val="FFFF99"/>
          </a:solidFill>
          <a:ln w="19050" cap="flat" cmpd="sng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1" name="Text Box 7"/>
          <p:cNvSpPr txBox="1"/>
          <p:nvPr/>
        </p:nvSpPr>
        <p:spPr>
          <a:xfrm>
            <a:off x="7175500" y="3275013"/>
            <a:ext cx="24860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个门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,12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个输入端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6725" y="1714500"/>
            <a:ext cx="2952750" cy="463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457200" lvl="1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chemeClr val="bg1"/>
                </a:solidFill>
                <a:latin typeface="Arial" panose="020B0604020202020204" pitchFamily="34" charset="0"/>
              </a:rPr>
              <a:t>OR-AND-OR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664200" y="4037013"/>
            <a:ext cx="503238" cy="917575"/>
          </a:xfrm>
          <a:prstGeom prst="rightArrow">
            <a:avLst>
              <a:gd name="adj1" fmla="val 50000"/>
              <a:gd name="adj2" fmla="val 49787"/>
            </a:avLst>
          </a:prstGeom>
          <a:solidFill>
            <a:srgbClr val="FFFF99"/>
          </a:solidFill>
          <a:ln w="19050" cap="flat" cmpd="sng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5370" name="标题 2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多级门电路</a:t>
            </a:r>
          </a:p>
        </p:txBody>
      </p:sp>
      <p:sp>
        <p:nvSpPr>
          <p:cNvPr id="15371" name="内容占位符 5"/>
          <p:cNvSpPr>
            <a:spLocks noGrp="1"/>
          </p:cNvSpPr>
          <p:nvPr>
            <p:ph idx="1"/>
          </p:nvPr>
        </p:nvSpPr>
        <p:spPr>
          <a:xfrm>
            <a:off x="1127125" y="1052513"/>
            <a:ext cx="2336800" cy="5524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800" b="1" dirty="0"/>
              <a:t>1.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二级电路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72" name="内容占位符 7"/>
          <p:cNvSpPr>
            <a:spLocks noGrp="1"/>
          </p:cNvSpPr>
          <p:nvPr>
            <p:ph idx="13"/>
          </p:nvPr>
        </p:nvSpPr>
        <p:spPr>
          <a:xfrm>
            <a:off x="6486525" y="1081088"/>
            <a:ext cx="2085975" cy="519112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三级电路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1558925" y="1700213"/>
            <a:ext cx="3673475" cy="45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1" indent="-4572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AND-OR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积之和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）</a:t>
            </a:r>
          </a:p>
        </p:txBody>
      </p:sp>
      <p:graphicFrame>
        <p:nvGraphicFramePr>
          <p:cNvPr id="15374" name="Object 12"/>
          <p:cNvGraphicFramePr>
            <a:graphicFrameLocks noChangeAspect="1"/>
          </p:cNvGraphicFramePr>
          <p:nvPr/>
        </p:nvGraphicFramePr>
        <p:xfrm>
          <a:off x="1558925" y="2251075"/>
          <a:ext cx="3673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r:id="rId7" imgW="1841500" imgH="228600" progId="Equation.DSMT4">
                  <p:embed/>
                </p:oleObj>
              </mc:Choice>
              <mc:Fallback>
                <p:oleObj r:id="rId7" imgW="18415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8925" y="2251075"/>
                        <a:ext cx="36734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5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059815"/>
            <a:ext cx="7628255" cy="5606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标题 2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kern="12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cs typeface="+mn-cs"/>
                <a:sym typeface="+mn-ea"/>
              </a:rPr>
              <a:t>二级门电路的</a:t>
            </a:r>
            <a:r>
              <a:rPr lang="en-US" altLang="zh-CN" kern="12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cs typeface="+mn-cs"/>
                <a:sym typeface="+mn-ea"/>
              </a:rPr>
              <a:t>8</a:t>
            </a:r>
            <a:r>
              <a:rPr lang="zh-CN" altLang="en-US" kern="12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cs typeface="+mn-cs"/>
                <a:sym typeface="+mn-ea"/>
              </a:rPr>
              <a:t>种基本形式</a:t>
            </a:r>
            <a:r>
              <a:rPr lang="en-US" altLang="zh-CN" kern="12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cs typeface="+mn-cs"/>
                <a:sym typeface="+mn-ea"/>
              </a:rPr>
              <a:t>——1</a:t>
            </a:r>
            <a:endParaRPr lang="en-US" altLang="zh-CN" kern="120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16389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30" y="965835"/>
            <a:ext cx="6656388" cy="583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灯片编号占位符 1"/>
          <p:cNvSpPr txBox="1">
            <a:spLocks noGrp="1"/>
          </p:cNvSpPr>
          <p:nvPr>
            <p:ph type="sldNum" sz="quarter" idx="4"/>
          </p:nvPr>
        </p:nvSpPr>
        <p:spPr/>
        <p:txBody>
          <a:bodyPr lIns="92075" tIns="46038" rIns="92075" bIns="46038" anchor="ctr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7</a:t>
            </a:fld>
            <a:endParaRPr lang="en-US" altLang="zh-CN" sz="1400" dirty="0"/>
          </a:p>
        </p:txBody>
      </p:sp>
      <p:sp>
        <p:nvSpPr>
          <p:cNvPr id="17412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kern="12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cs typeface="+mn-cs"/>
                <a:sym typeface="+mn-ea"/>
              </a:rPr>
              <a:t>二级门电路的</a:t>
            </a:r>
            <a:r>
              <a:rPr lang="en-US" altLang="zh-CN" kern="12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cs typeface="+mn-cs"/>
                <a:sym typeface="+mn-ea"/>
              </a:rPr>
              <a:t>8</a:t>
            </a:r>
            <a:r>
              <a:rPr lang="zh-CN" altLang="en-US" kern="12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cs typeface="+mn-cs"/>
                <a:sym typeface="+mn-ea"/>
              </a:rPr>
              <a:t>种基本形式</a:t>
            </a:r>
            <a:r>
              <a:rPr lang="en-US" altLang="zh-CN" kern="120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cs typeface="+mn-cs"/>
                <a:sym typeface="+mn-ea"/>
              </a:rPr>
              <a:t>——2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3"/>
          <p:cNvGrpSpPr/>
          <p:nvPr/>
        </p:nvGrpSpPr>
        <p:grpSpPr>
          <a:xfrm>
            <a:off x="2063750" y="3500438"/>
            <a:ext cx="2589213" cy="1584325"/>
            <a:chOff x="3203848" y="3795886"/>
            <a:chExt cx="2143151" cy="1069507"/>
          </a:xfrm>
        </p:grpSpPr>
        <p:grpSp>
          <p:nvGrpSpPr>
            <p:cNvPr id="18457" name="组合 61"/>
            <p:cNvGrpSpPr/>
            <p:nvPr/>
          </p:nvGrpSpPr>
          <p:grpSpPr>
            <a:xfrm>
              <a:off x="3203848" y="3795886"/>
              <a:ext cx="1388662" cy="1069507"/>
              <a:chOff x="2500314" y="3904902"/>
              <a:chExt cx="1388662" cy="1069507"/>
            </a:xfrm>
          </p:grpSpPr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3420121" y="3927406"/>
                <a:ext cx="469102" cy="9762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algn="ctr">
                <a:solidFill>
                  <a:schemeClr val="bg2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61" name="Line 20"/>
              <p:cNvSpPr/>
              <p:nvPr/>
            </p:nvSpPr>
            <p:spPr>
              <a:xfrm>
                <a:off x="2914123" y="4155926"/>
                <a:ext cx="51051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62" name="Line 21"/>
              <p:cNvSpPr/>
              <p:nvPr/>
            </p:nvSpPr>
            <p:spPr>
              <a:xfrm>
                <a:off x="2914123" y="4371950"/>
                <a:ext cx="51051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63" name="Line 22"/>
              <p:cNvSpPr/>
              <p:nvPr/>
            </p:nvSpPr>
            <p:spPr>
              <a:xfrm>
                <a:off x="2914123" y="4587974"/>
                <a:ext cx="51051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64" name="Text Box 23"/>
              <p:cNvSpPr txBox="1"/>
              <p:nvPr/>
            </p:nvSpPr>
            <p:spPr>
              <a:xfrm>
                <a:off x="2500314" y="3904902"/>
                <a:ext cx="61171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/>
                  <a:t>x</a:t>
                </a:r>
                <a:r>
                  <a:rPr lang="en-US" altLang="zh-CN" sz="1800" b="1" baseline="-25000" dirty="0"/>
                  <a:t>1</a:t>
                </a:r>
              </a:p>
            </p:txBody>
          </p:sp>
          <p:sp>
            <p:nvSpPr>
              <p:cNvPr id="18465" name="Text Box 24"/>
              <p:cNvSpPr txBox="1"/>
              <p:nvPr/>
            </p:nvSpPr>
            <p:spPr>
              <a:xfrm>
                <a:off x="2500314" y="4146634"/>
                <a:ext cx="61171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/>
                  <a:t>x</a:t>
                </a:r>
                <a:r>
                  <a:rPr lang="en-US" altLang="zh-CN" sz="1800" b="1" baseline="-25000" dirty="0"/>
                  <a:t>2</a:t>
                </a:r>
              </a:p>
            </p:txBody>
          </p:sp>
          <p:sp>
            <p:nvSpPr>
              <p:cNvPr id="18466" name="Text Box 25"/>
              <p:cNvSpPr txBox="1"/>
              <p:nvPr/>
            </p:nvSpPr>
            <p:spPr>
              <a:xfrm>
                <a:off x="2500314" y="4362658"/>
                <a:ext cx="61171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/>
                  <a:t>y</a:t>
                </a:r>
                <a:r>
                  <a:rPr lang="en-US" altLang="zh-CN" sz="1800" b="1" baseline="-25000" dirty="0"/>
                  <a:t>1</a:t>
                </a:r>
              </a:p>
            </p:txBody>
          </p:sp>
          <p:sp>
            <p:nvSpPr>
              <p:cNvPr id="18467" name="Line 26"/>
              <p:cNvSpPr/>
              <p:nvPr/>
            </p:nvSpPr>
            <p:spPr>
              <a:xfrm>
                <a:off x="2914123" y="4756403"/>
                <a:ext cx="510515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68" name="Text Box 27"/>
              <p:cNvSpPr txBox="1"/>
              <p:nvPr/>
            </p:nvSpPr>
            <p:spPr>
              <a:xfrm>
                <a:off x="2500314" y="4605077"/>
                <a:ext cx="611718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bg2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bg2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bg2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i="1" dirty="0"/>
                  <a:t>y</a:t>
                </a:r>
                <a:r>
                  <a:rPr lang="en-US" altLang="zh-CN" sz="1800" b="1" baseline="-25000" dirty="0"/>
                  <a:t>2</a:t>
                </a:r>
              </a:p>
            </p:txBody>
          </p:sp>
        </p:grpSp>
        <p:sp>
          <p:nvSpPr>
            <p:cNvPr id="18458" name="Line 21"/>
            <p:cNvSpPr/>
            <p:nvPr/>
          </p:nvSpPr>
          <p:spPr>
            <a:xfrm>
              <a:off x="4588356" y="4319178"/>
              <a:ext cx="252036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9" name="Text Box 24"/>
            <p:cNvSpPr txBox="1"/>
            <p:nvPr/>
          </p:nvSpPr>
          <p:spPr>
            <a:xfrm>
              <a:off x="4735281" y="4137361"/>
              <a:ext cx="61171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/>
                <a:t>F</a:t>
              </a:r>
            </a:p>
          </p:txBody>
        </p:sp>
      </p:grpSp>
      <p:graphicFrame>
        <p:nvGraphicFramePr>
          <p:cNvPr id="24" name="Group 118"/>
          <p:cNvGraphicFramePr>
            <a:graphicFrameLocks noGrp="1"/>
          </p:cNvGraphicFramePr>
          <p:nvPr/>
        </p:nvGraphicFramePr>
        <p:xfrm>
          <a:off x="6024563" y="3141663"/>
          <a:ext cx="4032251" cy="2606675"/>
        </p:xfrm>
        <a:graphic>
          <a:graphicData uri="http://schemas.openxmlformats.org/drawingml/2006/table">
            <a:tbl>
              <a:tblPr/>
              <a:tblGrid>
                <a:gridCol w="1348869"/>
                <a:gridCol w="674435"/>
                <a:gridCol w="1348869"/>
                <a:gridCol w="660078"/>
              </a:tblGrid>
              <a:tr h="342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X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1436" marR="91436" marT="34298" marB="342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F</a:t>
                      </a:r>
                    </a:p>
                  </a:txBody>
                  <a:tcPr marL="91436" marR="91436" marT="34298" marB="342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X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1436" marR="91436" marT="34298" marB="342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 F</a:t>
                      </a:r>
                    </a:p>
                  </a:txBody>
                  <a:tcPr marL="91436" marR="91436" marT="34298" marB="342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FFF"/>
                    </a:solidFill>
                  </a:tcPr>
                </a:tc>
              </a:tr>
              <a:tr h="2263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0   1   1   1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34298" marB="342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</a:t>
                      </a:r>
                    </a:p>
                  </a:txBody>
                  <a:tcPr marL="91436" marR="91436" marT="34298" marB="342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1   1   1   1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34298" marB="342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</a:txBody>
                  <a:tcPr marL="91436" marR="91436" marT="34298" marB="3429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2" name="标题 3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多级门电路设计实例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00150" y="1052513"/>
            <a:ext cx="9070975" cy="1079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设计组合电路，对输入的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个二进制数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Y=Y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比较，当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X&gt;Y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；否则，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1298575" y="2276475"/>
            <a:ext cx="3354705" cy="450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①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确定输入输出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4"/>
          </p:nvPr>
        </p:nvSpPr>
        <p:spPr>
          <a:xfrm>
            <a:off x="5916613" y="2319338"/>
            <a:ext cx="1979613" cy="461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②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真值表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56" name="灯片编号占位符 1"/>
          <p:cNvSpPr txBox="1"/>
          <p:nvPr/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8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 rot="-5400000">
            <a:off x="2424113" y="3702050"/>
            <a:ext cx="1036637" cy="746125"/>
          </a:xfrm>
          <a:prstGeom prst="ellipse">
            <a:avLst/>
          </a:prstGeom>
          <a:noFill/>
          <a:ln w="254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grpSp>
        <p:nvGrpSpPr>
          <p:cNvPr id="2" name="Group 52"/>
          <p:cNvGrpSpPr/>
          <p:nvPr/>
        </p:nvGrpSpPr>
        <p:grpSpPr>
          <a:xfrm>
            <a:off x="1416050" y="1744663"/>
            <a:ext cx="4103688" cy="460375"/>
            <a:chOff x="975" y="1253"/>
            <a:chExt cx="2585" cy="387"/>
          </a:xfrm>
        </p:grpSpPr>
        <p:sp>
          <p:nvSpPr>
            <p:cNvPr id="19504" name="Text Box 53"/>
            <p:cNvSpPr txBox="1"/>
            <p:nvPr/>
          </p:nvSpPr>
          <p:spPr>
            <a:xfrm>
              <a:off x="975" y="1253"/>
              <a:ext cx="2585" cy="38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2400" b="1" dirty="0"/>
                <a:t> F =  X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 +X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 +X</a:t>
              </a:r>
              <a:r>
                <a:rPr lang="en-US" altLang="zh-CN" sz="2400" b="1" baseline="-25000" dirty="0"/>
                <a:t>1</a:t>
              </a:r>
              <a:r>
                <a:rPr lang="en-US" altLang="zh-CN" sz="2400" b="1" dirty="0"/>
                <a:t>X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Y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 </a:t>
              </a:r>
            </a:p>
          </p:txBody>
        </p:sp>
        <p:sp>
          <p:nvSpPr>
            <p:cNvPr id="19505" name="Line 54"/>
            <p:cNvSpPr/>
            <p:nvPr/>
          </p:nvSpPr>
          <p:spPr>
            <a:xfrm>
              <a:off x="3310" y="1304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506" name="Line 55"/>
            <p:cNvSpPr/>
            <p:nvPr/>
          </p:nvSpPr>
          <p:spPr>
            <a:xfrm>
              <a:off x="2535" y="1312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507" name="Line 56"/>
            <p:cNvSpPr/>
            <p:nvPr/>
          </p:nvSpPr>
          <p:spPr>
            <a:xfrm>
              <a:off x="2348" y="1312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508" name="Line 57"/>
            <p:cNvSpPr/>
            <p:nvPr/>
          </p:nvSpPr>
          <p:spPr>
            <a:xfrm>
              <a:off x="1785" y="1304"/>
              <a:ext cx="91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59" name="Picture 49" descr="C:\Documents and Settings\Administrator\Application Data\Tencent\Users\1346459106\QQ\WinTemp\RichOle\@2_YZZ[7FQMUIVON5HHOO5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8" y="2112963"/>
            <a:ext cx="5160962" cy="30448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94"/>
          <p:cNvGrpSpPr/>
          <p:nvPr/>
        </p:nvGrpSpPr>
        <p:grpSpPr>
          <a:xfrm>
            <a:off x="1717675" y="2420938"/>
            <a:ext cx="3405188" cy="2722562"/>
            <a:chOff x="5991726" y="1020502"/>
            <a:chExt cx="2963657" cy="2073990"/>
          </a:xfrm>
        </p:grpSpPr>
        <p:sp>
          <p:nvSpPr>
            <p:cNvPr id="19468" name="Rectangle 6"/>
            <p:cNvSpPr/>
            <p:nvPr/>
          </p:nvSpPr>
          <p:spPr>
            <a:xfrm>
              <a:off x="8301459" y="1975170"/>
              <a:ext cx="517525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69" name="Rectangle 7"/>
            <p:cNvSpPr/>
            <p:nvPr/>
          </p:nvSpPr>
          <p:spPr>
            <a:xfrm>
              <a:off x="7782347" y="1975170"/>
              <a:ext cx="519113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70" name="Rectangle 8"/>
            <p:cNvSpPr/>
            <p:nvPr/>
          </p:nvSpPr>
          <p:spPr>
            <a:xfrm>
              <a:off x="7264822" y="1975170"/>
              <a:ext cx="517525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71" name="Rectangle 9"/>
            <p:cNvSpPr/>
            <p:nvPr/>
          </p:nvSpPr>
          <p:spPr>
            <a:xfrm>
              <a:off x="6745709" y="1975170"/>
              <a:ext cx="519113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9472" name="Rectangle 10"/>
            <p:cNvSpPr/>
            <p:nvPr/>
          </p:nvSpPr>
          <p:spPr>
            <a:xfrm>
              <a:off x="8301459" y="1601977"/>
              <a:ext cx="517525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73" name="Rectangle 11"/>
            <p:cNvSpPr/>
            <p:nvPr/>
          </p:nvSpPr>
          <p:spPr>
            <a:xfrm>
              <a:off x="7782347" y="1601977"/>
              <a:ext cx="519113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74" name="Rectangle 12"/>
            <p:cNvSpPr/>
            <p:nvPr/>
          </p:nvSpPr>
          <p:spPr>
            <a:xfrm>
              <a:off x="7264822" y="1601977"/>
              <a:ext cx="517525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75" name="Rectangle 13"/>
            <p:cNvSpPr/>
            <p:nvPr/>
          </p:nvSpPr>
          <p:spPr>
            <a:xfrm>
              <a:off x="6745709" y="1601977"/>
              <a:ext cx="519113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76" name="Line 14"/>
            <p:cNvSpPr/>
            <p:nvPr/>
          </p:nvSpPr>
          <p:spPr>
            <a:xfrm>
              <a:off x="6745709" y="1601977"/>
              <a:ext cx="2073275" cy="0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77" name="Line 15"/>
            <p:cNvSpPr/>
            <p:nvPr/>
          </p:nvSpPr>
          <p:spPr>
            <a:xfrm>
              <a:off x="6745709" y="1975170"/>
              <a:ext cx="207327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78" name="Line 17"/>
            <p:cNvSpPr/>
            <p:nvPr/>
          </p:nvSpPr>
          <p:spPr>
            <a:xfrm>
              <a:off x="6745709" y="1601977"/>
              <a:ext cx="0" cy="74638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79" name="Line 18"/>
            <p:cNvSpPr/>
            <p:nvPr/>
          </p:nvSpPr>
          <p:spPr>
            <a:xfrm>
              <a:off x="7264822" y="1601977"/>
              <a:ext cx="0" cy="74638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80" name="Line 19"/>
            <p:cNvSpPr/>
            <p:nvPr/>
          </p:nvSpPr>
          <p:spPr>
            <a:xfrm>
              <a:off x="7782347" y="1601977"/>
              <a:ext cx="0" cy="74638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81" name="Line 20"/>
            <p:cNvSpPr/>
            <p:nvPr/>
          </p:nvSpPr>
          <p:spPr>
            <a:xfrm>
              <a:off x="8301459" y="1601977"/>
              <a:ext cx="0" cy="74638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82" name="Line 21"/>
            <p:cNvSpPr/>
            <p:nvPr/>
          </p:nvSpPr>
          <p:spPr>
            <a:xfrm>
              <a:off x="8818984" y="1975170"/>
              <a:ext cx="0" cy="373193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83" name="Line 22"/>
            <p:cNvSpPr/>
            <p:nvPr/>
          </p:nvSpPr>
          <p:spPr>
            <a:xfrm>
              <a:off x="8818984" y="1601977"/>
              <a:ext cx="0" cy="373193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84" name="Line 23"/>
            <p:cNvSpPr/>
            <p:nvPr/>
          </p:nvSpPr>
          <p:spPr>
            <a:xfrm>
              <a:off x="6471072" y="1325245"/>
              <a:ext cx="274638" cy="27673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85" name="Text Box 24"/>
            <p:cNvSpPr txBox="1"/>
            <p:nvPr/>
          </p:nvSpPr>
          <p:spPr>
            <a:xfrm>
              <a:off x="6735003" y="1309350"/>
              <a:ext cx="2220380" cy="3700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00     01     11     10</a:t>
              </a:r>
            </a:p>
          </p:txBody>
        </p:sp>
        <p:sp>
          <p:nvSpPr>
            <p:cNvPr id="19486" name="Text Box 25"/>
            <p:cNvSpPr txBox="1"/>
            <p:nvPr/>
          </p:nvSpPr>
          <p:spPr>
            <a:xfrm>
              <a:off x="6372200" y="1711088"/>
              <a:ext cx="504056" cy="13602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65000"/>
                </a:lnSpc>
                <a:spcBef>
                  <a:spcPts val="140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00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ts val="140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01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ts val="140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11</a:t>
              </a:r>
            </a:p>
            <a:p>
              <a:pPr marL="0" lvl="0" indent="0" eaLnBrk="1" hangingPunct="1">
                <a:lnSpc>
                  <a:spcPct val="65000"/>
                </a:lnSpc>
                <a:spcBef>
                  <a:spcPts val="140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10</a:t>
              </a:r>
            </a:p>
          </p:txBody>
        </p:sp>
        <p:sp>
          <p:nvSpPr>
            <p:cNvPr id="19487" name="Text Box 26"/>
            <p:cNvSpPr txBox="1"/>
            <p:nvPr/>
          </p:nvSpPr>
          <p:spPr>
            <a:xfrm>
              <a:off x="5991726" y="1290464"/>
              <a:ext cx="792022" cy="36916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X</a:t>
              </a:r>
              <a:r>
                <a:rPr lang="en-US" altLang="zh-CN" sz="1800" b="1" baseline="-25000" dirty="0"/>
                <a:t>1</a:t>
              </a:r>
              <a:r>
                <a:rPr lang="en-US" altLang="zh-CN" sz="1800" b="1" dirty="0"/>
                <a:t>X</a:t>
              </a:r>
              <a:r>
                <a:rPr lang="en-US" altLang="zh-CN" sz="1800" b="1" baseline="-25000" dirty="0"/>
                <a:t>2</a:t>
              </a:r>
            </a:p>
          </p:txBody>
        </p:sp>
        <p:sp>
          <p:nvSpPr>
            <p:cNvPr id="19488" name="Text Box 27"/>
            <p:cNvSpPr txBox="1"/>
            <p:nvPr/>
          </p:nvSpPr>
          <p:spPr>
            <a:xfrm>
              <a:off x="6347017" y="1020502"/>
              <a:ext cx="880316" cy="36916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Y</a:t>
              </a:r>
              <a:r>
                <a:rPr lang="en-US" altLang="zh-CN" sz="1800" b="1" baseline="-25000" dirty="0"/>
                <a:t>1</a:t>
              </a:r>
              <a:r>
                <a:rPr lang="en-US" altLang="zh-CN" sz="1800" b="1" dirty="0"/>
                <a:t>Y</a:t>
              </a:r>
              <a:r>
                <a:rPr lang="en-US" altLang="zh-CN" sz="1800" b="1" baseline="-25000" dirty="0"/>
                <a:t>2</a:t>
              </a:r>
            </a:p>
          </p:txBody>
        </p:sp>
        <p:sp>
          <p:nvSpPr>
            <p:cNvPr id="19489" name="Rectangle 6"/>
            <p:cNvSpPr/>
            <p:nvPr/>
          </p:nvSpPr>
          <p:spPr>
            <a:xfrm>
              <a:off x="8303520" y="2721299"/>
              <a:ext cx="517525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90" name="Rectangle 7"/>
            <p:cNvSpPr/>
            <p:nvPr/>
          </p:nvSpPr>
          <p:spPr>
            <a:xfrm>
              <a:off x="7784408" y="2721299"/>
              <a:ext cx="519113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91" name="Rectangle 8"/>
            <p:cNvSpPr/>
            <p:nvPr/>
          </p:nvSpPr>
          <p:spPr>
            <a:xfrm>
              <a:off x="7266883" y="2721299"/>
              <a:ext cx="517525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9492" name="Rectangle 9"/>
            <p:cNvSpPr/>
            <p:nvPr/>
          </p:nvSpPr>
          <p:spPr>
            <a:xfrm>
              <a:off x="6747770" y="2721299"/>
              <a:ext cx="519113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9493" name="Rectangle 10"/>
            <p:cNvSpPr/>
            <p:nvPr/>
          </p:nvSpPr>
          <p:spPr>
            <a:xfrm>
              <a:off x="8303520" y="2348106"/>
              <a:ext cx="517525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9494" name="Rectangle 11"/>
            <p:cNvSpPr/>
            <p:nvPr/>
          </p:nvSpPr>
          <p:spPr>
            <a:xfrm>
              <a:off x="7784408" y="2348106"/>
              <a:ext cx="519113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0</a:t>
              </a:r>
            </a:p>
          </p:txBody>
        </p:sp>
        <p:sp>
          <p:nvSpPr>
            <p:cNvPr id="19495" name="Rectangle 12"/>
            <p:cNvSpPr/>
            <p:nvPr/>
          </p:nvSpPr>
          <p:spPr>
            <a:xfrm>
              <a:off x="7266883" y="2348106"/>
              <a:ext cx="517525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9496" name="Rectangle 13"/>
            <p:cNvSpPr/>
            <p:nvPr/>
          </p:nvSpPr>
          <p:spPr>
            <a:xfrm>
              <a:off x="6747770" y="2348106"/>
              <a:ext cx="519113" cy="373193"/>
            </a:xfrm>
            <a:prstGeom prst="rect">
              <a:avLst/>
            </a:prstGeom>
            <a:noFill/>
            <a:ln w="28575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bg2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bg2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bg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FontTx/>
                <a:buNone/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9497" name="Line 15"/>
            <p:cNvSpPr/>
            <p:nvPr/>
          </p:nvSpPr>
          <p:spPr>
            <a:xfrm>
              <a:off x="6747770" y="2721299"/>
              <a:ext cx="2073275" cy="0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98" name="Line 17"/>
            <p:cNvSpPr/>
            <p:nvPr/>
          </p:nvSpPr>
          <p:spPr>
            <a:xfrm>
              <a:off x="6747770" y="2348106"/>
              <a:ext cx="0" cy="746386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99" name="Line 18"/>
            <p:cNvSpPr/>
            <p:nvPr/>
          </p:nvSpPr>
          <p:spPr>
            <a:xfrm>
              <a:off x="7266883" y="2348106"/>
              <a:ext cx="0" cy="74638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500" name="Line 19"/>
            <p:cNvSpPr/>
            <p:nvPr/>
          </p:nvSpPr>
          <p:spPr>
            <a:xfrm>
              <a:off x="7784408" y="2348106"/>
              <a:ext cx="0" cy="74638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501" name="Line 20"/>
            <p:cNvSpPr/>
            <p:nvPr/>
          </p:nvSpPr>
          <p:spPr>
            <a:xfrm>
              <a:off x="8303520" y="2348106"/>
              <a:ext cx="0" cy="746386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502" name="Line 21"/>
            <p:cNvSpPr/>
            <p:nvPr/>
          </p:nvSpPr>
          <p:spPr>
            <a:xfrm>
              <a:off x="8821045" y="2721299"/>
              <a:ext cx="0" cy="373193"/>
            </a:xfrm>
            <a:prstGeom prst="line">
              <a:avLst/>
            </a:prstGeom>
            <a:ln w="28575" cap="flat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503" name="Line 22"/>
            <p:cNvSpPr/>
            <p:nvPr/>
          </p:nvSpPr>
          <p:spPr>
            <a:xfrm>
              <a:off x="8821045" y="2348106"/>
              <a:ext cx="0" cy="373193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97" name="AutoShape 42"/>
          <p:cNvSpPr/>
          <p:nvPr/>
        </p:nvSpPr>
        <p:spPr>
          <a:xfrm>
            <a:off x="2711450" y="3954463"/>
            <a:ext cx="992188" cy="998537"/>
          </a:xfrm>
          <a:prstGeom prst="roundRect">
            <a:avLst>
              <a:gd name="adj" fmla="val 16667"/>
            </a:avLst>
          </a:prstGeom>
          <a:noFill/>
          <a:ln w="28575" cap="sq" cmpd="sng">
            <a:solidFill>
              <a:schemeClr val="hlink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8" name="AutoShape 73"/>
          <p:cNvSpPr/>
          <p:nvPr/>
        </p:nvSpPr>
        <p:spPr>
          <a:xfrm>
            <a:off x="2635250" y="4016375"/>
            <a:ext cx="523875" cy="449263"/>
          </a:xfrm>
          <a:prstGeom prst="rightBracket">
            <a:avLst>
              <a:gd name="adj" fmla="val 50000"/>
            </a:avLst>
          </a:prstGeom>
          <a:noFill/>
          <a:ln w="28575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9" name="AutoShape 75"/>
          <p:cNvSpPr/>
          <p:nvPr/>
        </p:nvSpPr>
        <p:spPr>
          <a:xfrm>
            <a:off x="4297363" y="4025900"/>
            <a:ext cx="438150" cy="449263"/>
          </a:xfrm>
          <a:prstGeom prst="leftBracket">
            <a:avLst>
              <a:gd name="adj" fmla="val 49905"/>
            </a:avLst>
          </a:prstGeom>
          <a:noFill/>
          <a:ln w="28575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9465" name="标题 3"/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654050"/>
          </a:xfrm>
        </p:spPr>
        <p:txBody>
          <a:bodyPr vert="horz" wrap="square" lIns="92075" tIns="46038" rIns="92075" bIns="46038" anchor="ctr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多级门电路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73163" y="1103313"/>
            <a:ext cx="3814763" cy="501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最简二级与或电路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7" name="灯片编号占位符 1"/>
          <p:cNvSpPr txBox="1"/>
          <p:nvPr/>
        </p:nvSpPr>
        <p:spPr>
          <a:xfrm>
            <a:off x="8737600" y="6218238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97" grpId="0" bldLvl="0" animBg="1"/>
      <p:bldP spid="98" grpId="0" bldLvl="0" animBg="1"/>
      <p:bldP spid="9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f088bc3-21cc-48c9-857e-6a08e38586ff}"/>
</p:tagLst>
</file>

<file path=ppt/theme/theme1.xml><?xml version="1.0" encoding="utf-8"?>
<a:theme xmlns:a="http://schemas.openxmlformats.org/drawingml/2006/main" name="主题1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主题1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主题1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243</TotalTime>
  <Words>2068</Words>
  <Application>Microsoft Office PowerPoint</Application>
  <PresentationFormat>宽屏</PresentationFormat>
  <Paragraphs>700</Paragraphs>
  <Slides>34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黑体</vt:lpstr>
      <vt:lpstr>楷体_GB2312</vt:lpstr>
      <vt:lpstr>宋体</vt:lpstr>
      <vt:lpstr>Arial</vt:lpstr>
      <vt:lpstr>Calibri</vt:lpstr>
      <vt:lpstr>Segoe UI Black</vt:lpstr>
      <vt:lpstr>Times New Roman</vt:lpstr>
      <vt:lpstr>Wingdings</vt:lpstr>
      <vt:lpstr>主题1</vt:lpstr>
      <vt:lpstr>3_主题1</vt:lpstr>
      <vt:lpstr>1_主题1</vt:lpstr>
      <vt:lpstr>2_主题1</vt:lpstr>
      <vt:lpstr>Equation.DSMT4</vt:lpstr>
      <vt:lpstr>Microsoft 公式 3.0</vt:lpstr>
      <vt:lpstr>Microsoft Word Picture</vt:lpstr>
      <vt:lpstr>PowerPoint 演示文稿</vt:lpstr>
      <vt:lpstr>目  录</vt:lpstr>
      <vt:lpstr>多级门电路</vt:lpstr>
      <vt:lpstr>多级门电路</vt:lpstr>
      <vt:lpstr>多级门电路</vt:lpstr>
      <vt:lpstr>二级门电路的8种基本形式——1</vt:lpstr>
      <vt:lpstr>二级门电路的8种基本形式——2</vt:lpstr>
      <vt:lpstr>多级门电路设计实例</vt:lpstr>
      <vt:lpstr>多级门电路</vt:lpstr>
      <vt:lpstr>多级门电路</vt:lpstr>
      <vt:lpstr>目  录</vt:lpstr>
      <vt:lpstr>二级门电路的设计</vt:lpstr>
      <vt:lpstr>二级门电路的设计方法</vt:lpstr>
      <vt:lpstr>二级门电路设计</vt:lpstr>
      <vt:lpstr>二级门电路设计</vt:lpstr>
      <vt:lpstr>二级门电路设计</vt:lpstr>
      <vt:lpstr>二级门电路设计</vt:lpstr>
      <vt:lpstr>正逻辑与负逻辑</vt:lpstr>
      <vt:lpstr>PowerPoint 演示文稿</vt:lpstr>
      <vt:lpstr>正逻辑与负逻辑</vt:lpstr>
      <vt:lpstr>PowerPoint 演示文稿</vt:lpstr>
      <vt:lpstr>正逻辑——高电平有效 负逻辑——低电平有效</vt:lpstr>
      <vt:lpstr>正、负逻辑的变换定理</vt:lpstr>
      <vt:lpstr>目  录</vt:lpstr>
      <vt:lpstr>多输出电路的设计--代数法</vt:lpstr>
      <vt:lpstr>多输出电路的设计—卡诺图法</vt:lpstr>
      <vt:lpstr>多输出电路的设计—卡诺图法</vt:lpstr>
      <vt:lpstr>目  录</vt:lpstr>
      <vt:lpstr>三人表决器设计</vt:lpstr>
      <vt:lpstr>举重比赛裁判电路设计</vt:lpstr>
      <vt:lpstr>PowerPoint 演示文稿</vt:lpstr>
      <vt:lpstr>操作码生成器</vt:lpstr>
      <vt:lpstr>PowerPoint 演示文稿</vt:lpstr>
      <vt:lpstr>Y = X * 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</dc:creator>
  <cp:lastModifiedBy>Microsoft 帐户</cp:lastModifiedBy>
  <cp:revision>96</cp:revision>
  <dcterms:created xsi:type="dcterms:W3CDTF">2002-03-18T12:39:00Z</dcterms:created>
  <dcterms:modified xsi:type="dcterms:W3CDTF">2020-09-24T05:34:57Z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