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8" r:id="rId3"/>
    <p:sldId id="308" r:id="rId4"/>
    <p:sldId id="303" r:id="rId5"/>
    <p:sldId id="310" r:id="rId6"/>
    <p:sldId id="311" r:id="rId7"/>
    <p:sldId id="313" r:id="rId8"/>
    <p:sldId id="314" r:id="rId9"/>
    <p:sldId id="315" r:id="rId10"/>
    <p:sldId id="317" r:id="rId11"/>
    <p:sldId id="316" r:id="rId12"/>
    <p:sldId id="319" r:id="rId13"/>
    <p:sldId id="320" r:id="rId14"/>
    <p:sldId id="264" r:id="rId15"/>
    <p:sldId id="286" r:id="rId16"/>
    <p:sldId id="262" r:id="rId17"/>
    <p:sldId id="259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957"/>
    <a:srgbClr val="A1D57D"/>
    <a:srgbClr val="A7D389"/>
    <a:srgbClr val="BBD9AB"/>
    <a:srgbClr val="B7D7A5"/>
    <a:srgbClr val="99FF33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5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630620" y="393403"/>
            <a:ext cx="11210013" cy="115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dirty="0"/>
              <a:t>Ex20 – </a:t>
            </a:r>
            <a:r>
              <a:rPr lang="da-DK" dirty="0" err="1"/>
              <a:t>SequenceDiagramAndDCD</a:t>
            </a:r>
            <a:endParaRPr lang="da-DK" dirty="0"/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630621" y="2405377"/>
            <a:ext cx="5076496" cy="378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/>
              <a:t>Designmodellering med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a-DK" sz="2400" b="1" dirty="0"/>
              <a:t>Sekvensdiagram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a-DK" sz="2400" dirty="0"/>
              <a:t>og DCD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/>
              <a:t>Fordeling af ansvar </a:t>
            </a:r>
            <a:br>
              <a:rPr lang="da-DK" sz="2800" dirty="0"/>
            </a:br>
            <a:r>
              <a:rPr lang="da-DK" sz="2800" dirty="0"/>
              <a:t>(en: responsibility)</a:t>
            </a:r>
          </a:p>
        </p:txBody>
      </p:sp>
      <p:pic>
        <p:nvPicPr>
          <p:cNvPr id="8" name="Billede 7" descr="Coded the whole application! Now I have to model the Sequence Diagrams -  First World Problems - quickmem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943" y="1874312"/>
            <a:ext cx="6486581" cy="4311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" t="1566" r="731" b="2527"/>
          <a:stretch/>
        </p:blipFill>
        <p:spPr>
          <a:xfrm>
            <a:off x="59131" y="798536"/>
            <a:ext cx="12084644" cy="5854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119777" cy="759482"/>
          </a:xfrm>
          <a:solidFill>
            <a:schemeClr val="bg2"/>
          </a:solidFill>
        </p:spPr>
        <p:txBody>
          <a:bodyPr/>
          <a:lstStyle/>
          <a:p>
            <a:r>
              <a:rPr lang="da-DK" dirty="0"/>
              <a:t>Hydac – DCD</a:t>
            </a:r>
          </a:p>
        </p:txBody>
      </p:sp>
      <p:grpSp>
        <p:nvGrpSpPr>
          <p:cNvPr id="16" name="Gruppe 15"/>
          <p:cNvGrpSpPr/>
          <p:nvPr/>
        </p:nvGrpSpPr>
        <p:grpSpPr>
          <a:xfrm>
            <a:off x="2107833" y="1756574"/>
            <a:ext cx="2023887" cy="1175812"/>
            <a:chOff x="2107833" y="1756574"/>
            <a:chExt cx="2023887" cy="1175812"/>
          </a:xfrm>
        </p:grpSpPr>
        <p:sp>
          <p:nvSpPr>
            <p:cNvPr id="8" name="Tekstfelt 7"/>
            <p:cNvSpPr txBox="1"/>
            <p:nvPr/>
          </p:nvSpPr>
          <p:spPr>
            <a:xfrm>
              <a:off x="2107833" y="1756574"/>
              <a:ext cx="2023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>
                  <a:solidFill>
                    <a:srgbClr val="FF0000"/>
                  </a:solidFill>
                </a:rPr>
                <a:t>Use Case Controller</a:t>
              </a:r>
            </a:p>
          </p:txBody>
        </p:sp>
        <p:cxnSp>
          <p:nvCxnSpPr>
            <p:cNvPr id="10" name="Lige pilforbindelse 9"/>
            <p:cNvCxnSpPr>
              <a:stCxn id="8" idx="2"/>
            </p:cNvCxnSpPr>
            <p:nvPr/>
          </p:nvCxnSpPr>
          <p:spPr>
            <a:xfrm>
              <a:off x="3119777" y="2125906"/>
              <a:ext cx="164890" cy="8064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414" y="66108"/>
            <a:ext cx="1661361" cy="1464856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10461393" y="609350"/>
            <a:ext cx="1661361" cy="378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510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" t="2424" r="1627" b="7432"/>
          <a:stretch/>
        </p:blipFill>
        <p:spPr>
          <a:xfrm>
            <a:off x="2312276" y="614855"/>
            <a:ext cx="9785131" cy="612003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090041" cy="122971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da-DK" dirty="0"/>
              <a:t>Hydac – SD: </a:t>
            </a:r>
            <a:br>
              <a:rPr lang="da-DK" dirty="0"/>
            </a:br>
            <a:r>
              <a:rPr lang="da-DK" dirty="0" err="1"/>
              <a:t>RegisterGuest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8" y="1432453"/>
            <a:ext cx="1661361" cy="1464856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482931" y="2539958"/>
            <a:ext cx="1345869" cy="378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970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4364421" cy="199970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da-DK" dirty="0"/>
              <a:t>Hydac SSD – </a:t>
            </a:r>
            <a:br>
              <a:rPr lang="da-DK" dirty="0"/>
            </a:br>
            <a:r>
              <a:rPr lang="da-DK" dirty="0"/>
              <a:t>Medarbejder </a:t>
            </a:r>
            <a:br>
              <a:rPr lang="da-DK" dirty="0"/>
            </a:br>
            <a:r>
              <a:rPr lang="da-DK" dirty="0"/>
              <a:t>opretter et møde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" b="4827"/>
          <a:stretch/>
        </p:blipFill>
        <p:spPr>
          <a:xfrm>
            <a:off x="5665920" y="73574"/>
            <a:ext cx="5254327" cy="6742014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6442841" y="3584029"/>
            <a:ext cx="3773214" cy="3678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6442841" y="1631841"/>
            <a:ext cx="3773214" cy="3678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18" y="2042998"/>
            <a:ext cx="2753710" cy="1908893"/>
          </a:xfrm>
          <a:prstGeom prst="rect">
            <a:avLst/>
          </a:prstGeom>
          <a:noFill/>
        </p:spPr>
      </p:pic>
      <p:sp>
        <p:nvSpPr>
          <p:cNvPr id="8" name="Rektangel 7"/>
          <p:cNvSpPr/>
          <p:nvPr/>
        </p:nvSpPr>
        <p:spPr>
          <a:xfrm>
            <a:off x="991085" y="3081061"/>
            <a:ext cx="1899260" cy="378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211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led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" t="3839" r="2720" b="13279"/>
          <a:stretch/>
        </p:blipFill>
        <p:spPr>
          <a:xfrm>
            <a:off x="210912" y="2487033"/>
            <a:ext cx="6431626" cy="41094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7147034" cy="798786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da-DK" dirty="0"/>
              <a:t>Hydac – SD: </a:t>
            </a:r>
            <a:r>
              <a:rPr lang="da-DK" dirty="0" err="1"/>
              <a:t>GetAvailableRoom</a:t>
            </a:r>
            <a:endParaRPr lang="da-DK" dirty="0"/>
          </a:p>
        </p:txBody>
      </p:sp>
      <p:cxnSp>
        <p:nvCxnSpPr>
          <p:cNvPr id="9" name="Lige forbindelse 8"/>
          <p:cNvCxnSpPr/>
          <p:nvPr/>
        </p:nvCxnSpPr>
        <p:spPr>
          <a:xfrm>
            <a:off x="6747641" y="1103586"/>
            <a:ext cx="0" cy="5255172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3142593" y="1682839"/>
            <a:ext cx="178805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2400" dirty="0"/>
              <a:t>Alternative 1</a:t>
            </a:r>
          </a:p>
        </p:txBody>
      </p:sp>
      <p:grpSp>
        <p:nvGrpSpPr>
          <p:cNvPr id="15" name="Gruppe 14"/>
          <p:cNvGrpSpPr/>
          <p:nvPr/>
        </p:nvGrpSpPr>
        <p:grpSpPr>
          <a:xfrm>
            <a:off x="7051737" y="1682840"/>
            <a:ext cx="4799360" cy="3067836"/>
            <a:chOff x="7051737" y="1682840"/>
            <a:chExt cx="4799360" cy="3067836"/>
          </a:xfrm>
        </p:grpSpPr>
        <p:pic>
          <p:nvPicPr>
            <p:cNvPr id="7" name="Billed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7" t="7082" r="3490" b="11084"/>
            <a:stretch/>
          </p:blipFill>
          <p:spPr>
            <a:xfrm>
              <a:off x="7051737" y="2487033"/>
              <a:ext cx="4799360" cy="2263643"/>
            </a:xfrm>
            <a:prstGeom prst="rect">
              <a:avLst/>
            </a:prstGeom>
          </p:spPr>
        </p:pic>
        <p:sp>
          <p:nvSpPr>
            <p:cNvPr id="12" name="Tekstfelt 11"/>
            <p:cNvSpPr txBox="1"/>
            <p:nvPr/>
          </p:nvSpPr>
          <p:spPr>
            <a:xfrm>
              <a:off x="8862484" y="1682840"/>
              <a:ext cx="1788054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da-DK" sz="2400" dirty="0"/>
                <a:t>Alternative 2</a:t>
              </a:r>
            </a:p>
          </p:txBody>
        </p:sp>
      </p:grpSp>
      <p:pic>
        <p:nvPicPr>
          <p:cNvPr id="10" name="Billed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639" y="36210"/>
            <a:ext cx="1661361" cy="1464856"/>
          </a:xfrm>
          <a:prstGeom prst="rect">
            <a:avLst/>
          </a:prstGeom>
        </p:spPr>
      </p:pic>
      <p:sp>
        <p:nvSpPr>
          <p:cNvPr id="13" name="Rektangel 12"/>
          <p:cNvSpPr/>
          <p:nvPr/>
        </p:nvSpPr>
        <p:spPr>
          <a:xfrm>
            <a:off x="10677602" y="1143715"/>
            <a:ext cx="1345869" cy="378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778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1128E024-6B11-41AC-9BBC-94268C6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D7591713-668C-4007-998F-0E5983A4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Kom til os, hvis I har spørgsmål</a:t>
            </a:r>
          </a:p>
          <a:p>
            <a:r>
              <a:rPr lang="da-DK" dirty="0"/>
              <a:t>Sæt i gang med dagens opgave</a:t>
            </a:r>
          </a:p>
        </p:txBody>
      </p:sp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7C11-2AFC-420B-8A09-629C2B1F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Opsummering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F2B44-9F94-4452-93DB-79AB960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Hvor langt nåede I med dagens øvelser?</a:t>
            </a:r>
          </a:p>
          <a:p>
            <a:r>
              <a:rPr lang="da-DK" dirty="0"/>
              <a:t>Stødte I på problemer, som I ikke fik løst?</a:t>
            </a:r>
          </a:p>
          <a:p>
            <a:endParaRPr lang="da-DK" dirty="0"/>
          </a:p>
          <a:p>
            <a:r>
              <a:rPr lang="da-DK" dirty="0"/>
              <a:t>SOLO-undersøgelse</a:t>
            </a:r>
          </a:p>
          <a:p>
            <a:r>
              <a:rPr lang="da-DK" dirty="0"/>
              <a:t>Multiple </a:t>
            </a:r>
            <a:r>
              <a:rPr lang="da-DK" dirty="0" err="1"/>
              <a:t>Choice</a:t>
            </a:r>
            <a:r>
              <a:rPr lang="da-DK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299171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Ex21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640FB85E-C0C8-475B-BE60-98C352A28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6"/>
            <a:ext cx="10663989" cy="4282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Forberedelsen er på ItsLearning: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OBS:</a:t>
            </a:r>
            <a:r>
              <a:rPr lang="da-DK" dirty="0"/>
              <a:t> Der kan forekomme ændringer i planen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359C4D0-4AB2-1C8C-5666-B3550C43D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22" y="2297009"/>
            <a:ext cx="6898957" cy="300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532914"/>
              </p:ext>
            </p:extLst>
          </p:nvPr>
        </p:nvGraphicFramePr>
        <p:xfrm>
          <a:off x="1431471" y="1690686"/>
          <a:ext cx="9748158" cy="375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41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6122741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08:15 – 08:40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3169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08:40 – 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09:00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DCD for Tusindfryd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98652"/>
                  </a:ext>
                </a:extLst>
              </a:tr>
              <a:tr h="155546">
                <a:tc>
                  <a:txBody>
                    <a:bodyPr/>
                    <a:lstStyle/>
                    <a:p>
                      <a:r>
                        <a:rPr lang="da-DK" sz="2400" dirty="0"/>
                        <a:t>10:00 – 10:50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3 – SD’er for Tusindfryd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895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10:50 – 11.10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Øvelse 4 – Vidensdeling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565053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11:10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0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137552" y="5352884"/>
            <a:ext cx="9462399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a-DK" sz="3600" dirty="0">
                <a:solidFill>
                  <a:srgbClr val="FF0000"/>
                </a:solidFill>
              </a:rPr>
              <a:t>HUSK at installere Windows på jeres Macs</a:t>
            </a:r>
            <a:br>
              <a:rPr lang="da-DK" sz="3600" dirty="0">
                <a:solidFill>
                  <a:srgbClr val="FF0000"/>
                </a:solidFill>
              </a:rPr>
            </a:br>
            <a:r>
              <a:rPr lang="da-DK" sz="3600" dirty="0">
                <a:solidFill>
                  <a:srgbClr val="FF0000"/>
                </a:solidFill>
              </a:rPr>
              <a:t>for at udvikle kunne WPF-applikationer fra uge 45</a:t>
            </a:r>
          </a:p>
        </p:txBody>
      </p:sp>
      <p:pic>
        <p:nvPicPr>
          <p:cNvPr id="3" name="Picture 2" descr="Incase 16&amp;quot; hårdt cover til MacBook Pro – pink - Apple (DK)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" t="17399" r="3622" b="19809"/>
          <a:stretch/>
        </p:blipFill>
        <p:spPr bwMode="auto">
          <a:xfrm>
            <a:off x="641284" y="2650413"/>
            <a:ext cx="2780125" cy="188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Windows 10 Home 64-bit OEM DVD (DK) – Compulab Nord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534" y="662153"/>
            <a:ext cx="2526433" cy="189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e customized wpf application with mvvm by Prathamesh_1992 | Fiver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091" y="2438400"/>
            <a:ext cx="3301672" cy="23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Lige pilforbindelse 5"/>
          <p:cNvCxnSpPr/>
          <p:nvPr/>
        </p:nvCxnSpPr>
        <p:spPr>
          <a:xfrm>
            <a:off x="3668110" y="3591089"/>
            <a:ext cx="449842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ge pilforbindelse 7"/>
          <p:cNvCxnSpPr/>
          <p:nvPr/>
        </p:nvCxnSpPr>
        <p:spPr>
          <a:xfrm>
            <a:off x="5868750" y="2753710"/>
            <a:ext cx="0" cy="8373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4089031" y="3786842"/>
            <a:ext cx="2891304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BootCamp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lignende</a:t>
            </a:r>
            <a:br>
              <a:rPr lang="en-US" dirty="0"/>
            </a:br>
            <a:r>
              <a:rPr lang="en-US" dirty="0" err="1"/>
              <a:t>eller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Fuld Windows installation</a:t>
            </a:r>
            <a:endParaRPr lang="da-DK" dirty="0"/>
          </a:p>
        </p:txBody>
      </p:sp>
      <p:sp>
        <p:nvSpPr>
          <p:cNvPr id="10" name="Rektangel 9"/>
          <p:cNvSpPr/>
          <p:nvPr/>
        </p:nvSpPr>
        <p:spPr>
          <a:xfrm rot="20255969">
            <a:off x="549172" y="742492"/>
            <a:ext cx="2596055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Elephant" panose="02020904090505020303" pitchFamily="18" charset="0"/>
              </a:rPr>
              <a:t>REMINDER</a:t>
            </a:r>
            <a:endParaRPr lang="da-DK" sz="2400" b="1" dirty="0">
              <a:solidFill>
                <a:srgbClr val="FF000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87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68071-68C5-47A5-BB65-F44FF656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Fra tidligere (uge 41)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B9600A-0330-49CD-8924-FFA024DB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GRASP</a:t>
            </a:r>
          </a:p>
          <a:p>
            <a:pPr lvl="1"/>
            <a:r>
              <a:rPr lang="da-DK" dirty="0"/>
              <a:t>Controller</a:t>
            </a:r>
          </a:p>
          <a:p>
            <a:pPr lvl="1"/>
            <a:r>
              <a:rPr lang="da-DK" dirty="0"/>
              <a:t>Low </a:t>
            </a:r>
            <a:r>
              <a:rPr lang="da-DK" dirty="0" err="1"/>
              <a:t>coupling</a:t>
            </a:r>
            <a:endParaRPr lang="da-DK" dirty="0"/>
          </a:p>
          <a:p>
            <a:pPr lvl="1"/>
            <a:r>
              <a:rPr lang="da-DK" dirty="0"/>
              <a:t>High </a:t>
            </a:r>
            <a:r>
              <a:rPr lang="da-DK" dirty="0" err="1"/>
              <a:t>cohesion</a:t>
            </a:r>
            <a:endParaRPr lang="da-DK" dirty="0"/>
          </a:p>
          <a:p>
            <a:r>
              <a:rPr lang="da-DK" dirty="0"/>
              <a:t>SOLID</a:t>
            </a:r>
          </a:p>
          <a:p>
            <a:pPr lvl="1"/>
            <a:r>
              <a:rPr lang="da-DK" dirty="0"/>
              <a:t>SRP</a:t>
            </a:r>
          </a:p>
          <a:p>
            <a:r>
              <a:rPr lang="da-DK" dirty="0"/>
              <a:t>Repository pattern</a:t>
            </a:r>
          </a:p>
          <a:p>
            <a:r>
              <a:rPr lang="da-DK" dirty="0"/>
              <a:t>Lagdeling</a:t>
            </a:r>
          </a:p>
          <a:p>
            <a:endParaRPr lang="da-DK" dirty="0"/>
          </a:p>
          <a:p>
            <a:r>
              <a:rPr lang="da-DK" dirty="0"/>
              <a:t>Interfaces</a:t>
            </a:r>
          </a:p>
          <a:p>
            <a:endParaRPr lang="da-DK" dirty="0"/>
          </a:p>
        </p:txBody>
      </p:sp>
      <p:grpSp>
        <p:nvGrpSpPr>
          <p:cNvPr id="53" name="Gruppe 52"/>
          <p:cNvGrpSpPr/>
          <p:nvPr/>
        </p:nvGrpSpPr>
        <p:grpSpPr>
          <a:xfrm>
            <a:off x="7036230" y="1149014"/>
            <a:ext cx="2377053" cy="2121098"/>
            <a:chOff x="7036230" y="1937287"/>
            <a:chExt cx="2377053" cy="2121098"/>
          </a:xfrm>
        </p:grpSpPr>
        <p:sp>
          <p:nvSpPr>
            <p:cNvPr id="4" name="Rektangel 3"/>
            <p:cNvSpPr/>
            <p:nvPr/>
          </p:nvSpPr>
          <p:spPr>
            <a:xfrm>
              <a:off x="7036230" y="2805192"/>
              <a:ext cx="325464" cy="443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Rektangel 4"/>
            <p:cNvSpPr/>
            <p:nvPr/>
          </p:nvSpPr>
          <p:spPr>
            <a:xfrm>
              <a:off x="8055244" y="1937287"/>
              <a:ext cx="317715" cy="3564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Rektangel 5"/>
            <p:cNvSpPr/>
            <p:nvPr/>
          </p:nvSpPr>
          <p:spPr>
            <a:xfrm>
              <a:off x="7741402" y="2805192"/>
              <a:ext cx="348713" cy="43395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ektangel 6"/>
            <p:cNvSpPr/>
            <p:nvPr/>
          </p:nvSpPr>
          <p:spPr>
            <a:xfrm>
              <a:off x="8415579" y="2795388"/>
              <a:ext cx="356462" cy="4437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9" name="Lige pilforbindelse 8"/>
            <p:cNvCxnSpPr>
              <a:stCxn id="6" idx="0"/>
              <a:endCxn id="5" idx="2"/>
            </p:cNvCxnSpPr>
            <p:nvPr/>
          </p:nvCxnSpPr>
          <p:spPr>
            <a:xfrm flipV="1">
              <a:off x="7915759" y="2293748"/>
              <a:ext cx="298343" cy="511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Lige pilforbindelse 10"/>
            <p:cNvCxnSpPr>
              <a:stCxn id="7" idx="0"/>
              <a:endCxn id="5" idx="2"/>
            </p:cNvCxnSpPr>
            <p:nvPr/>
          </p:nvCxnSpPr>
          <p:spPr>
            <a:xfrm flipH="1" flipV="1">
              <a:off x="8214102" y="2293748"/>
              <a:ext cx="379708" cy="501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ge forbindelse 17"/>
            <p:cNvCxnSpPr>
              <a:stCxn id="4" idx="3"/>
              <a:endCxn id="6" idx="1"/>
            </p:cNvCxnSpPr>
            <p:nvPr/>
          </p:nvCxnSpPr>
          <p:spPr>
            <a:xfrm flipV="1">
              <a:off x="7361694" y="3022168"/>
              <a:ext cx="379708" cy="4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ktangel 22"/>
            <p:cNvSpPr/>
            <p:nvPr/>
          </p:nvSpPr>
          <p:spPr>
            <a:xfrm>
              <a:off x="8415579" y="3646562"/>
              <a:ext cx="356462" cy="411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25" name="Lige forbindelse 24"/>
            <p:cNvCxnSpPr>
              <a:stCxn id="7" idx="2"/>
              <a:endCxn id="23" idx="0"/>
            </p:cNvCxnSpPr>
            <p:nvPr/>
          </p:nvCxnSpPr>
          <p:spPr>
            <a:xfrm>
              <a:off x="8593810" y="3239146"/>
              <a:ext cx="0" cy="407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Lige forbindelse 26"/>
            <p:cNvCxnSpPr>
              <a:stCxn id="6" idx="2"/>
              <a:endCxn id="23" idx="0"/>
            </p:cNvCxnSpPr>
            <p:nvPr/>
          </p:nvCxnSpPr>
          <p:spPr>
            <a:xfrm>
              <a:off x="7915759" y="3239144"/>
              <a:ext cx="678051" cy="407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ktangel 27"/>
            <p:cNvSpPr/>
            <p:nvPr/>
          </p:nvSpPr>
          <p:spPr>
            <a:xfrm>
              <a:off x="9130438" y="3646562"/>
              <a:ext cx="282845" cy="4118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0" name="Lige forbindelse 29"/>
            <p:cNvCxnSpPr>
              <a:stCxn id="23" idx="3"/>
              <a:endCxn id="28" idx="1"/>
            </p:cNvCxnSpPr>
            <p:nvPr/>
          </p:nvCxnSpPr>
          <p:spPr>
            <a:xfrm>
              <a:off x="8772041" y="3852474"/>
              <a:ext cx="3583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lipse 32"/>
          <p:cNvSpPr/>
          <p:nvPr/>
        </p:nvSpPr>
        <p:spPr>
          <a:xfrm>
            <a:off x="6565468" y="593011"/>
            <a:ext cx="3436749" cy="343674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5" name="Lige forbindelse 34"/>
          <p:cNvCxnSpPr/>
          <p:nvPr/>
        </p:nvCxnSpPr>
        <p:spPr>
          <a:xfrm>
            <a:off x="7551548" y="1149014"/>
            <a:ext cx="0" cy="225500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forbindelse 35"/>
          <p:cNvCxnSpPr/>
          <p:nvPr/>
        </p:nvCxnSpPr>
        <p:spPr>
          <a:xfrm>
            <a:off x="8975777" y="1130931"/>
            <a:ext cx="0" cy="22730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e 45"/>
          <p:cNvGrpSpPr/>
          <p:nvPr/>
        </p:nvGrpSpPr>
        <p:grpSpPr>
          <a:xfrm>
            <a:off x="8593810" y="3259602"/>
            <a:ext cx="2193010" cy="1097562"/>
            <a:chOff x="8593810" y="4047875"/>
            <a:chExt cx="2193010" cy="1097562"/>
          </a:xfrm>
        </p:grpSpPr>
        <p:sp>
          <p:nvSpPr>
            <p:cNvPr id="42" name="Magnetpladelager 41"/>
            <p:cNvSpPr/>
            <p:nvPr/>
          </p:nvSpPr>
          <p:spPr>
            <a:xfrm>
              <a:off x="10128142" y="4579749"/>
              <a:ext cx="658678" cy="565688"/>
            </a:xfrm>
            <a:prstGeom prst="flowChartMagneticDisk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dirty="0">
                  <a:solidFill>
                    <a:schemeClr val="tx1"/>
                  </a:solidFill>
                </a:rPr>
                <a:t>Storage</a:t>
              </a:r>
            </a:p>
          </p:txBody>
        </p:sp>
        <p:cxnSp>
          <p:nvCxnSpPr>
            <p:cNvPr id="44" name="Lige pilforbindelse 43"/>
            <p:cNvCxnSpPr>
              <a:stCxn id="23" idx="2"/>
              <a:endCxn id="42" idx="2"/>
            </p:cNvCxnSpPr>
            <p:nvPr/>
          </p:nvCxnSpPr>
          <p:spPr>
            <a:xfrm>
              <a:off x="8593810" y="4047875"/>
              <a:ext cx="1534332" cy="81471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e 51"/>
          <p:cNvGrpSpPr/>
          <p:nvPr/>
        </p:nvGrpSpPr>
        <p:grpSpPr>
          <a:xfrm>
            <a:off x="8033612" y="1154153"/>
            <a:ext cx="356462" cy="1306523"/>
            <a:chOff x="5166745" y="1736046"/>
            <a:chExt cx="356462" cy="1306523"/>
          </a:xfrm>
        </p:grpSpPr>
        <p:sp>
          <p:nvSpPr>
            <p:cNvPr id="47" name="Rektangel 46"/>
            <p:cNvSpPr/>
            <p:nvPr/>
          </p:nvSpPr>
          <p:spPr>
            <a:xfrm>
              <a:off x="5186119" y="1736046"/>
              <a:ext cx="317715" cy="3564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9" name="Rektangel 48"/>
            <p:cNvSpPr/>
            <p:nvPr/>
          </p:nvSpPr>
          <p:spPr>
            <a:xfrm>
              <a:off x="5166745" y="2598811"/>
              <a:ext cx="356462" cy="4437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51" name="Lige forbindelse 50"/>
            <p:cNvCxnSpPr>
              <a:stCxn id="47" idx="2"/>
              <a:endCxn id="49" idx="0"/>
            </p:cNvCxnSpPr>
            <p:nvPr/>
          </p:nvCxnSpPr>
          <p:spPr>
            <a:xfrm flipH="1">
              <a:off x="5344976" y="2092507"/>
              <a:ext cx="1" cy="506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082" y="4949846"/>
            <a:ext cx="3354069" cy="14170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199" y="4837996"/>
            <a:ext cx="3484036" cy="17187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182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46C8E-19CE-497B-BFF7-1CD1F42E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24" y="393819"/>
            <a:ext cx="10515600" cy="1325563"/>
          </a:xfrm>
        </p:spPr>
        <p:txBody>
          <a:bodyPr/>
          <a:lstStyle/>
          <a:p>
            <a:r>
              <a:rPr lang="da-DK" dirty="0"/>
              <a:t>‘Det nye’: Repetition af tidligere begreber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D2517C-6143-4E13-9D70-84540E40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951"/>
            <a:ext cx="4511566" cy="1180334"/>
          </a:xfrm>
        </p:spPr>
        <p:txBody>
          <a:bodyPr/>
          <a:lstStyle/>
          <a:p>
            <a:r>
              <a:rPr lang="en-US" dirty="0"/>
              <a:t>Sekvensdiagram (SD)</a:t>
            </a:r>
          </a:p>
          <a:p>
            <a:r>
              <a:rPr lang="en-US" dirty="0" err="1"/>
              <a:t>Designklassediagram</a:t>
            </a:r>
            <a:r>
              <a:rPr lang="en-US" dirty="0"/>
              <a:t> (DCD)</a:t>
            </a:r>
            <a:endParaRPr lang="da-DK" dirty="0"/>
          </a:p>
        </p:txBody>
      </p:sp>
      <p:sp>
        <p:nvSpPr>
          <p:cNvPr id="16" name="Højrepil 15"/>
          <p:cNvSpPr/>
          <p:nvPr/>
        </p:nvSpPr>
        <p:spPr>
          <a:xfrm>
            <a:off x="5752278" y="4283749"/>
            <a:ext cx="1189375" cy="76568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33" name="Gruppe 32"/>
          <p:cNvGrpSpPr/>
          <p:nvPr/>
        </p:nvGrpSpPr>
        <p:grpSpPr>
          <a:xfrm>
            <a:off x="439110" y="2921876"/>
            <a:ext cx="4645578" cy="3794863"/>
            <a:chOff x="270946" y="2921876"/>
            <a:chExt cx="4645578" cy="3794863"/>
          </a:xfrm>
        </p:grpSpPr>
        <p:sp>
          <p:nvSpPr>
            <p:cNvPr id="32" name="Rektangel 31"/>
            <p:cNvSpPr/>
            <p:nvPr/>
          </p:nvSpPr>
          <p:spPr>
            <a:xfrm>
              <a:off x="270946" y="2921876"/>
              <a:ext cx="4645578" cy="3489434"/>
            </a:xfrm>
            <a:prstGeom prst="rect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Tekstfelt 3"/>
            <p:cNvSpPr txBox="1"/>
            <p:nvPr/>
          </p:nvSpPr>
          <p:spPr>
            <a:xfrm>
              <a:off x="686394" y="3299901"/>
              <a:ext cx="3402342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dirty="0"/>
                <a:t>Objekt-/Domænemodel (OM/DM)</a:t>
              </a:r>
            </a:p>
          </p:txBody>
        </p:sp>
        <p:sp>
          <p:nvSpPr>
            <p:cNvPr id="6" name="Tekstfelt 5"/>
            <p:cNvSpPr txBox="1"/>
            <p:nvPr/>
          </p:nvSpPr>
          <p:spPr>
            <a:xfrm>
              <a:off x="1219412" y="4025118"/>
              <a:ext cx="1556516" cy="3693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dirty="0"/>
                <a:t>Use cases (UC)</a:t>
              </a:r>
            </a:p>
          </p:txBody>
        </p:sp>
        <p:sp>
          <p:nvSpPr>
            <p:cNvPr id="7" name="Tekstfelt 6"/>
            <p:cNvSpPr txBox="1"/>
            <p:nvPr/>
          </p:nvSpPr>
          <p:spPr>
            <a:xfrm>
              <a:off x="1642996" y="4790805"/>
              <a:ext cx="2902398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dirty="0"/>
                <a:t>Systemsekvensdiagram (SSD)</a:t>
              </a:r>
            </a:p>
          </p:txBody>
        </p:sp>
        <p:sp>
          <p:nvSpPr>
            <p:cNvPr id="8" name="Tekstfelt 7"/>
            <p:cNvSpPr txBox="1"/>
            <p:nvPr/>
          </p:nvSpPr>
          <p:spPr>
            <a:xfrm>
              <a:off x="2207385" y="5556492"/>
              <a:ext cx="2471959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dirty="0"/>
                <a:t>Operationskontrakt (OC)</a:t>
              </a:r>
            </a:p>
          </p:txBody>
        </p:sp>
        <p:cxnSp>
          <p:nvCxnSpPr>
            <p:cNvPr id="10" name="Vinklet forbindelse 9"/>
            <p:cNvCxnSpPr>
              <a:stCxn id="4" idx="1"/>
              <a:endCxn id="6" idx="1"/>
            </p:cNvCxnSpPr>
            <p:nvPr/>
          </p:nvCxnSpPr>
          <p:spPr>
            <a:xfrm rot="10800000" flipH="1" flipV="1">
              <a:off x="686394" y="3484566"/>
              <a:ext cx="533018" cy="725217"/>
            </a:xfrm>
            <a:prstGeom prst="bentConnector3">
              <a:avLst>
                <a:gd name="adj1" fmla="val -4288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Vinklet forbindelse 11"/>
            <p:cNvCxnSpPr>
              <a:stCxn id="6" idx="1"/>
              <a:endCxn id="7" idx="1"/>
            </p:cNvCxnSpPr>
            <p:nvPr/>
          </p:nvCxnSpPr>
          <p:spPr>
            <a:xfrm rot="10800000" flipH="1" flipV="1">
              <a:off x="1219412" y="4209783"/>
              <a:ext cx="423584" cy="765687"/>
            </a:xfrm>
            <a:prstGeom prst="bentConnector3">
              <a:avLst>
                <a:gd name="adj1" fmla="val -5396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inklet forbindelse 13"/>
            <p:cNvCxnSpPr>
              <a:stCxn id="7" idx="1"/>
              <a:endCxn id="8" idx="1"/>
            </p:cNvCxnSpPr>
            <p:nvPr/>
          </p:nvCxnSpPr>
          <p:spPr>
            <a:xfrm rot="10800000" flipH="1" flipV="1">
              <a:off x="1642995" y="4975470"/>
              <a:ext cx="564389" cy="765687"/>
            </a:xfrm>
            <a:prstGeom prst="bentConnector3">
              <a:avLst>
                <a:gd name="adj1" fmla="val -4050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felt 28"/>
            <p:cNvSpPr txBox="1"/>
            <p:nvPr/>
          </p:nvSpPr>
          <p:spPr>
            <a:xfrm>
              <a:off x="673416" y="6131964"/>
              <a:ext cx="387176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3200" dirty="0"/>
                <a:t>ANALYSE-ARTEFAKTER</a:t>
              </a:r>
            </a:p>
          </p:txBody>
        </p:sp>
      </p:grpSp>
      <p:grpSp>
        <p:nvGrpSpPr>
          <p:cNvPr id="35" name="Gruppe 34"/>
          <p:cNvGrpSpPr/>
          <p:nvPr/>
        </p:nvGrpSpPr>
        <p:grpSpPr>
          <a:xfrm>
            <a:off x="7620004" y="2921876"/>
            <a:ext cx="4109543" cy="3794863"/>
            <a:chOff x="7914290" y="2921876"/>
            <a:chExt cx="4109543" cy="3794863"/>
          </a:xfrm>
        </p:grpSpPr>
        <p:sp>
          <p:nvSpPr>
            <p:cNvPr id="31" name="Rektangel 30"/>
            <p:cNvSpPr/>
            <p:nvPr/>
          </p:nvSpPr>
          <p:spPr>
            <a:xfrm>
              <a:off x="7914290" y="2921876"/>
              <a:ext cx="4109543" cy="3489434"/>
            </a:xfrm>
            <a:prstGeom prst="rect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Tekstfelt 16"/>
            <p:cNvSpPr txBox="1"/>
            <p:nvPr/>
          </p:nvSpPr>
          <p:spPr>
            <a:xfrm>
              <a:off x="8627830" y="4508601"/>
              <a:ext cx="2746329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dirty="0"/>
                <a:t>Designklassediagram (DCD)</a:t>
              </a:r>
            </a:p>
          </p:txBody>
        </p:sp>
        <p:sp>
          <p:nvSpPr>
            <p:cNvPr id="18" name="Tekstfelt 17"/>
            <p:cNvSpPr txBox="1"/>
            <p:nvPr/>
          </p:nvSpPr>
          <p:spPr>
            <a:xfrm>
              <a:off x="8927911" y="5503942"/>
              <a:ext cx="2146165" cy="3693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dirty="0"/>
                <a:t>Sekvensdiagram (SD)</a:t>
              </a:r>
            </a:p>
          </p:txBody>
        </p:sp>
        <p:cxnSp>
          <p:nvCxnSpPr>
            <p:cNvPr id="20" name="Lige forbindelse 19"/>
            <p:cNvCxnSpPr>
              <a:stCxn id="17" idx="2"/>
              <a:endCxn id="18" idx="0"/>
            </p:cNvCxnSpPr>
            <p:nvPr/>
          </p:nvCxnSpPr>
          <p:spPr>
            <a:xfrm flipH="1">
              <a:off x="10000994" y="4877933"/>
              <a:ext cx="1" cy="626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kstfelt 23"/>
            <p:cNvSpPr txBox="1"/>
            <p:nvPr/>
          </p:nvSpPr>
          <p:spPr>
            <a:xfrm>
              <a:off x="9028356" y="3513260"/>
              <a:ext cx="194527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dirty="0">
                  <a:solidFill>
                    <a:schemeClr val="accent6">
                      <a:lumMod val="75000"/>
                    </a:schemeClr>
                  </a:solidFill>
                </a:rPr>
                <a:t>Pakkediagram (PD)</a:t>
              </a:r>
            </a:p>
          </p:txBody>
        </p:sp>
        <p:cxnSp>
          <p:nvCxnSpPr>
            <p:cNvPr id="28" name="Lige forbindelse 27"/>
            <p:cNvCxnSpPr>
              <a:stCxn id="24" idx="2"/>
              <a:endCxn id="17" idx="0"/>
            </p:cNvCxnSpPr>
            <p:nvPr/>
          </p:nvCxnSpPr>
          <p:spPr>
            <a:xfrm>
              <a:off x="10000994" y="3882592"/>
              <a:ext cx="1" cy="626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kstfelt 29"/>
            <p:cNvSpPr txBox="1"/>
            <p:nvPr/>
          </p:nvSpPr>
          <p:spPr>
            <a:xfrm>
              <a:off x="8151526" y="6131964"/>
              <a:ext cx="367376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3200" dirty="0"/>
                <a:t>DESIGN-ARTEFAKTER</a:t>
              </a:r>
            </a:p>
          </p:txBody>
        </p:sp>
      </p:grpSp>
      <p:sp>
        <p:nvSpPr>
          <p:cNvPr id="36" name="Tekstfelt 35"/>
          <p:cNvSpPr txBox="1"/>
          <p:nvPr/>
        </p:nvSpPr>
        <p:spPr>
          <a:xfrm>
            <a:off x="5703006" y="5319276"/>
            <a:ext cx="128791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da-DK" dirty="0"/>
              <a:t>Evt. ordliste</a:t>
            </a:r>
          </a:p>
        </p:txBody>
      </p:sp>
    </p:spTree>
    <p:extLst>
      <p:ext uri="{BB962C8B-B14F-4D97-AF65-F5344CB8AC3E}">
        <p14:creationId xmlns:p14="http://schemas.microsoft.com/office/powerpoint/2010/main" val="366674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88" y="270533"/>
            <a:ext cx="7244912" cy="636377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762703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Hydac </a:t>
            </a:r>
            <a:r>
              <a:rPr lang="en-US" dirty="0" err="1"/>
              <a:t>Domænemodel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49" y="1671144"/>
            <a:ext cx="3000541" cy="2079999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504496" y="1797270"/>
            <a:ext cx="2427889" cy="430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726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572" y="0"/>
            <a:ext cx="2754727" cy="190959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0"/>
            <a:ext cx="3951890" cy="106154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Hydac Use cases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545021"/>
            <a:ext cx="10515600" cy="4992413"/>
          </a:xfrm>
        </p:spPr>
        <p:txBody>
          <a:bodyPr>
            <a:normAutofit lnSpcReduction="10000"/>
          </a:bodyPr>
          <a:lstStyle/>
          <a:p>
            <a:r>
              <a:rPr lang="da-DK" dirty="0"/>
              <a:t>Medarbejder ankommer til Hydac (for at arbejde): </a:t>
            </a:r>
          </a:p>
          <a:p>
            <a:pPr lvl="1"/>
            <a:r>
              <a:rPr lang="da-DK" dirty="0"/>
              <a:t>Medarbejder registrerer sig i systemet ved ankomst med navn og humør.</a:t>
            </a:r>
          </a:p>
          <a:p>
            <a:r>
              <a:rPr lang="da-DK" dirty="0"/>
              <a:t>Medarbejder opretter et møde:</a:t>
            </a:r>
          </a:p>
          <a:p>
            <a:pPr lvl="1"/>
            <a:r>
              <a:rPr lang="da-DK" dirty="0"/>
              <a:t>Medarbejder booker et ledigt lokale på et givet tidspunkt samt registrerer alle deltagere til mødet.</a:t>
            </a:r>
          </a:p>
          <a:p>
            <a:r>
              <a:rPr lang="da-DK" dirty="0"/>
              <a:t>Medarbejder forlader Hydac:</a:t>
            </a:r>
          </a:p>
          <a:p>
            <a:pPr lvl="1"/>
            <a:r>
              <a:rPr lang="da-DK" dirty="0"/>
              <a:t>Medarbejder tjekker sig ud af systemet og forlader Hydac.</a:t>
            </a:r>
          </a:p>
          <a:p>
            <a:pPr marL="0" indent="0">
              <a:buNone/>
            </a:pPr>
            <a:r>
              <a:rPr lang="da-DK" dirty="0"/>
              <a:t>…</a:t>
            </a:r>
          </a:p>
          <a:p>
            <a:r>
              <a:rPr lang="da-DK" dirty="0"/>
              <a:t>Gæst ankommer til Hydac:</a:t>
            </a:r>
          </a:p>
          <a:p>
            <a:pPr lvl="1"/>
            <a:r>
              <a:rPr lang="da-DK" dirty="0"/>
              <a:t>Gæst registrerer sig i systemet med navn og firma. Systemet sender besked til ansvarlig medarbejder.</a:t>
            </a:r>
          </a:p>
          <a:p>
            <a:pPr marL="0" indent="0">
              <a:buNone/>
            </a:pPr>
            <a:r>
              <a:rPr lang="da-DK" dirty="0"/>
              <a:t>…</a:t>
            </a:r>
          </a:p>
        </p:txBody>
      </p:sp>
      <p:sp>
        <p:nvSpPr>
          <p:cNvPr id="4" name="Rektangel 3"/>
          <p:cNvSpPr/>
          <p:nvPr/>
        </p:nvSpPr>
        <p:spPr>
          <a:xfrm>
            <a:off x="651641" y="2312276"/>
            <a:ext cx="10993821" cy="11666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9690538" y="567560"/>
            <a:ext cx="1177160" cy="378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675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" b="4827"/>
          <a:stretch/>
        </p:blipFill>
        <p:spPr>
          <a:xfrm>
            <a:off x="4289073" y="73574"/>
            <a:ext cx="5254327" cy="6742014"/>
          </a:xfrm>
          <a:prstGeom prst="rect">
            <a:avLst/>
          </a:prstGeom>
        </p:spPr>
      </p:pic>
      <p:pic>
        <p:nvPicPr>
          <p:cNvPr id="15" name="Billed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290" y="43683"/>
            <a:ext cx="2753710" cy="190889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4364421" cy="199970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da-DK" dirty="0"/>
              <a:t>Hydac SSD – </a:t>
            </a:r>
            <a:br>
              <a:rPr lang="da-DK" dirty="0"/>
            </a:br>
            <a:r>
              <a:rPr lang="da-DK" dirty="0"/>
              <a:t>Medarbejder </a:t>
            </a:r>
            <a:br>
              <a:rPr lang="da-DK" dirty="0"/>
            </a:br>
            <a:r>
              <a:rPr lang="da-DK" dirty="0"/>
              <a:t>opretter et møde</a:t>
            </a:r>
          </a:p>
        </p:txBody>
      </p:sp>
      <p:sp>
        <p:nvSpPr>
          <p:cNvPr id="5" name="Rektangel 4"/>
          <p:cNvSpPr/>
          <p:nvPr/>
        </p:nvSpPr>
        <p:spPr>
          <a:xfrm>
            <a:off x="5065994" y="3584029"/>
            <a:ext cx="3773214" cy="3678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22" name="Gruppe 21"/>
          <p:cNvGrpSpPr/>
          <p:nvPr/>
        </p:nvGrpSpPr>
        <p:grpSpPr>
          <a:xfrm>
            <a:off x="8732970" y="1923393"/>
            <a:ext cx="2986072" cy="2280745"/>
            <a:chOff x="9205928" y="1923393"/>
            <a:chExt cx="2986072" cy="2280745"/>
          </a:xfrm>
        </p:grpSpPr>
        <p:sp>
          <p:nvSpPr>
            <p:cNvPr id="6" name="Tekstfelt 5"/>
            <p:cNvSpPr txBox="1"/>
            <p:nvPr/>
          </p:nvSpPr>
          <p:spPr>
            <a:xfrm>
              <a:off x="10228834" y="3398628"/>
              <a:ext cx="1963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>
                  <a:solidFill>
                    <a:srgbClr val="FF0000"/>
                  </a:solidFill>
                </a:rPr>
                <a:t>Systemoperationer</a:t>
              </a:r>
            </a:p>
          </p:txBody>
        </p:sp>
        <p:cxnSp>
          <p:nvCxnSpPr>
            <p:cNvPr id="8" name="Lige pilforbindelse 7"/>
            <p:cNvCxnSpPr>
              <a:stCxn id="6" idx="1"/>
            </p:cNvCxnSpPr>
            <p:nvPr/>
          </p:nvCxnSpPr>
          <p:spPr>
            <a:xfrm flipH="1" flipV="1">
              <a:off x="9205928" y="1923393"/>
              <a:ext cx="1022906" cy="1659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Lige pilforbindelse 8"/>
            <p:cNvCxnSpPr>
              <a:stCxn id="6" idx="1"/>
            </p:cNvCxnSpPr>
            <p:nvPr/>
          </p:nvCxnSpPr>
          <p:spPr>
            <a:xfrm flipH="1" flipV="1">
              <a:off x="9228084" y="2879835"/>
              <a:ext cx="1000750" cy="7034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Lige pilforbindelse 10"/>
            <p:cNvCxnSpPr>
              <a:stCxn id="6" idx="1"/>
            </p:cNvCxnSpPr>
            <p:nvPr/>
          </p:nvCxnSpPr>
          <p:spPr>
            <a:xfrm flipH="1">
              <a:off x="9228084" y="3583294"/>
              <a:ext cx="1000750" cy="2030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Lige pilforbindelse 12"/>
            <p:cNvCxnSpPr>
              <a:stCxn id="6" idx="1"/>
            </p:cNvCxnSpPr>
            <p:nvPr/>
          </p:nvCxnSpPr>
          <p:spPr>
            <a:xfrm flipH="1">
              <a:off x="9228084" y="3583294"/>
              <a:ext cx="1000750" cy="6208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kstfelt 2"/>
          <p:cNvSpPr txBox="1"/>
          <p:nvPr/>
        </p:nvSpPr>
        <p:spPr>
          <a:xfrm>
            <a:off x="701941" y="4204138"/>
            <a:ext cx="2921875" cy="1815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a-DK" sz="2800" dirty="0">
                <a:solidFill>
                  <a:srgbClr val="FF0000"/>
                </a:solidFill>
              </a:rPr>
              <a:t>Dette er ikke facit, men kun én ud af mange måder at gøre det på!</a:t>
            </a:r>
          </a:p>
        </p:txBody>
      </p:sp>
      <p:sp>
        <p:nvSpPr>
          <p:cNvPr id="16" name="Rektangel 15"/>
          <p:cNvSpPr/>
          <p:nvPr/>
        </p:nvSpPr>
        <p:spPr>
          <a:xfrm>
            <a:off x="10208657" y="1081746"/>
            <a:ext cx="1899260" cy="378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156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740" y="43683"/>
            <a:ext cx="2753710" cy="190889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6172200" cy="1040524"/>
          </a:xfrm>
          <a:solidFill>
            <a:schemeClr val="bg2"/>
          </a:solidFill>
        </p:spPr>
        <p:txBody>
          <a:bodyPr/>
          <a:lstStyle/>
          <a:p>
            <a:r>
              <a:rPr lang="da-DK" dirty="0"/>
              <a:t>Hydac – OC: </a:t>
            </a:r>
            <a:r>
              <a:rPr lang="da-DK" dirty="0" err="1"/>
              <a:t>RegisterGuest</a:t>
            </a:r>
            <a:endParaRPr lang="da-DK" dirty="0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31915"/>
              </p:ext>
            </p:extLst>
          </p:nvPr>
        </p:nvGraphicFramePr>
        <p:xfrm>
          <a:off x="483476" y="1460117"/>
          <a:ext cx="9514974" cy="5076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5212">
                  <a:extLst>
                    <a:ext uri="{9D8B030D-6E8A-4147-A177-3AD203B41FA5}">
                      <a16:colId xmlns:a16="http://schemas.microsoft.com/office/drawing/2014/main" val="3327999544"/>
                    </a:ext>
                  </a:extLst>
                </a:gridCol>
                <a:gridCol w="7209762">
                  <a:extLst>
                    <a:ext uri="{9D8B030D-6E8A-4147-A177-3AD203B41FA5}">
                      <a16:colId xmlns:a16="http://schemas.microsoft.com/office/drawing/2014/main" val="1902148563"/>
                    </a:ext>
                  </a:extLst>
                </a:gridCol>
              </a:tblGrid>
              <a:tr h="484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2000">
                          <a:effectLst/>
                          <a:latin typeface="+mn-lt"/>
                        </a:rPr>
                        <a:t>Operation:</a:t>
                      </a:r>
                      <a:endParaRPr lang="da-DK" sz="200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2000" dirty="0" err="1">
                          <a:effectLst/>
                          <a:latin typeface="+mn-lt"/>
                        </a:rPr>
                        <a:t>RegisterGuest</a:t>
                      </a:r>
                      <a:r>
                        <a:rPr lang="da-DK" sz="2000" dirty="0">
                          <a:effectLst/>
                          <a:latin typeface="+mn-lt"/>
                        </a:rPr>
                        <a:t>(</a:t>
                      </a:r>
                      <a:r>
                        <a:rPr lang="da-DK" sz="2000" dirty="0" err="1">
                          <a:effectLst/>
                          <a:latin typeface="+mn-lt"/>
                        </a:rPr>
                        <a:t>guestName</a:t>
                      </a:r>
                      <a:r>
                        <a:rPr lang="da-DK" sz="2000" dirty="0">
                          <a:effectLst/>
                          <a:latin typeface="+mn-lt"/>
                        </a:rPr>
                        <a:t> : string</a:t>
                      </a:r>
                      <a:r>
                        <a:rPr lang="da-DK" sz="2000" baseline="0" dirty="0">
                          <a:effectLst/>
                          <a:latin typeface="+mn-lt"/>
                        </a:rPr>
                        <a:t>, </a:t>
                      </a:r>
                      <a:r>
                        <a:rPr lang="da-DK" sz="2000" baseline="0" dirty="0" err="1">
                          <a:effectLst/>
                          <a:latin typeface="+mn-lt"/>
                        </a:rPr>
                        <a:t>companyName</a:t>
                      </a:r>
                      <a:r>
                        <a:rPr lang="da-DK" sz="2000" baseline="0" dirty="0">
                          <a:effectLst/>
                          <a:latin typeface="+mn-lt"/>
                        </a:rPr>
                        <a:t> : string</a:t>
                      </a:r>
                      <a:r>
                        <a:rPr lang="da-DK" sz="2000" dirty="0">
                          <a:effectLst/>
                          <a:latin typeface="+mn-lt"/>
                        </a:rPr>
                        <a:t>) : Guest</a:t>
                      </a:r>
                      <a:endParaRPr lang="da-DK" sz="20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05067051"/>
                  </a:ext>
                </a:extLst>
              </a:tr>
              <a:tr h="528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2000">
                          <a:effectLst/>
                          <a:latin typeface="+mn-lt"/>
                        </a:rPr>
                        <a:t>Cross reference:</a:t>
                      </a:r>
                      <a:endParaRPr lang="da-DK" sz="200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200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Medarbejder</a:t>
                      </a:r>
                      <a:r>
                        <a:rPr lang="da-DK" sz="2000" baseline="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 opretter møde</a:t>
                      </a:r>
                      <a:endParaRPr lang="da-DK" sz="20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39448840"/>
                  </a:ext>
                </a:extLst>
              </a:tr>
              <a:tr h="8081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2000">
                          <a:effectLst/>
                          <a:latin typeface="+mn-lt"/>
                        </a:rPr>
                        <a:t>Precondition:</a:t>
                      </a:r>
                      <a:endParaRPr lang="da-DK" sz="200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2000" dirty="0">
                          <a:effectLst/>
                          <a:latin typeface="+mn-lt"/>
                        </a:rPr>
                        <a:t>Gæsten kan være registreret</a:t>
                      </a:r>
                      <a:r>
                        <a:rPr lang="da-DK" sz="2000" baseline="0" dirty="0">
                          <a:effectLst/>
                          <a:latin typeface="+mn-lt"/>
                        </a:rPr>
                        <a:t> i systemet, men behøver ikke at være det.</a:t>
                      </a:r>
                      <a:endParaRPr lang="da-DK" sz="20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223126"/>
                  </a:ext>
                </a:extLst>
              </a:tr>
              <a:tr h="2518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2000" dirty="0">
                          <a:effectLst/>
                          <a:latin typeface="+mn-lt"/>
                        </a:rPr>
                        <a:t>Postcondition: </a:t>
                      </a:r>
                      <a:endParaRPr lang="da-DK" sz="20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2000" dirty="0">
                          <a:effectLst/>
                          <a:latin typeface="+mn-lt"/>
                        </a:rPr>
                        <a:t>Hvis gæsten</a:t>
                      </a:r>
                      <a:r>
                        <a:rPr lang="da-DK" sz="2000" baseline="0" dirty="0">
                          <a:effectLst/>
                          <a:latin typeface="+mn-lt"/>
                        </a:rPr>
                        <a:t> var registret:</a:t>
                      </a:r>
                    </a:p>
                    <a:p>
                      <a:pPr marL="34290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a-DK" sz="2000" baseline="0" dirty="0">
                          <a:effectLst/>
                          <a:latin typeface="+mn-lt"/>
                        </a:rPr>
                        <a:t>Der er ingen ændringer i systemet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2000" baseline="0" dirty="0">
                          <a:effectLst/>
                          <a:latin typeface="+mn-lt"/>
                        </a:rPr>
                        <a:t>Hvis gæsten ikke var registreret:</a:t>
                      </a:r>
                    </a:p>
                    <a:p>
                      <a:pPr marL="34290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a-DK" sz="2000" baseline="0" dirty="0">
                          <a:effectLst/>
                          <a:latin typeface="+mn-lt"/>
                        </a:rPr>
                        <a:t>Hvis virksomheden ikke er registreret i systemet, oprettes et nyt Virksomhed-objekt (</a:t>
                      </a:r>
                      <a:r>
                        <a:rPr lang="da-DK" sz="2000" baseline="0" dirty="0" err="1">
                          <a:effectLst/>
                          <a:latin typeface="+mn-lt"/>
                        </a:rPr>
                        <a:t>instance</a:t>
                      </a:r>
                      <a:r>
                        <a:rPr lang="da-DK" sz="20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da-DK" sz="2000" baseline="0" dirty="0" err="1">
                          <a:effectLst/>
                          <a:latin typeface="+mn-lt"/>
                        </a:rPr>
                        <a:t>creation</a:t>
                      </a:r>
                      <a:r>
                        <a:rPr lang="da-DK" sz="2000" baseline="0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34290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a-DK" sz="2000" baseline="0" dirty="0">
                          <a:effectLst/>
                          <a:latin typeface="+mn-lt"/>
                        </a:rPr>
                        <a:t>Et nyt Gæst-objekt oprettes (</a:t>
                      </a:r>
                      <a:r>
                        <a:rPr lang="da-DK" sz="2000" baseline="0" dirty="0" err="1">
                          <a:effectLst/>
                          <a:latin typeface="+mn-lt"/>
                        </a:rPr>
                        <a:t>instance</a:t>
                      </a:r>
                      <a:r>
                        <a:rPr lang="da-DK" sz="20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da-DK" sz="2000" baseline="0" dirty="0" err="1">
                          <a:effectLst/>
                          <a:latin typeface="+mn-lt"/>
                        </a:rPr>
                        <a:t>creation</a:t>
                      </a:r>
                      <a:r>
                        <a:rPr lang="da-DK" sz="2000" baseline="0" dirty="0">
                          <a:effectLst/>
                          <a:latin typeface="+mn-lt"/>
                        </a:rPr>
                        <a:t>), og virksomheden knyttes til det (association </a:t>
                      </a:r>
                      <a:r>
                        <a:rPr lang="da-DK" sz="2000" baseline="0" dirty="0" err="1">
                          <a:effectLst/>
                          <a:latin typeface="+mn-lt"/>
                        </a:rPr>
                        <a:t>formed</a:t>
                      </a:r>
                      <a:r>
                        <a:rPr lang="da-DK" sz="2000" baseline="0" dirty="0">
                          <a:effectLst/>
                          <a:latin typeface="+mn-lt"/>
                        </a:rPr>
                        <a:t>)</a:t>
                      </a:r>
                      <a:endParaRPr lang="da-DK" sz="20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95146416"/>
                  </a:ext>
                </a:extLst>
              </a:tr>
              <a:tr h="6950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200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Output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200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Den registrerede gæst returneres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71282208"/>
                  </a:ext>
                </a:extLst>
              </a:tr>
            </a:tbl>
          </a:graphicData>
        </a:graphic>
      </p:graphicFrame>
      <p:sp>
        <p:nvSpPr>
          <p:cNvPr id="5" name="Rektangel 4"/>
          <p:cNvSpPr/>
          <p:nvPr/>
        </p:nvSpPr>
        <p:spPr>
          <a:xfrm>
            <a:off x="10447284" y="1574205"/>
            <a:ext cx="1692166" cy="378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678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471</Words>
  <Application>Microsoft Office PowerPoint</Application>
  <PresentationFormat>Widescreen</PresentationFormat>
  <Paragraphs>110</Paragraphs>
  <Slides>17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Elephant</vt:lpstr>
      <vt:lpstr>Office-tema</vt:lpstr>
      <vt:lpstr>PowerPoint-præsentation</vt:lpstr>
      <vt:lpstr>Plan for i dag</vt:lpstr>
      <vt:lpstr>PowerPoint-præsentation</vt:lpstr>
      <vt:lpstr>Fra tidligere (uge 41)</vt:lpstr>
      <vt:lpstr>‘Det nye’: Repetition af tidligere begreber</vt:lpstr>
      <vt:lpstr>Hydac Domænemodel</vt:lpstr>
      <vt:lpstr>Hydac Use cases</vt:lpstr>
      <vt:lpstr>Hydac SSD –  Medarbejder  opretter et møde</vt:lpstr>
      <vt:lpstr>Hydac – OC: RegisterGuest</vt:lpstr>
      <vt:lpstr>Hydac – DCD</vt:lpstr>
      <vt:lpstr>Hydac – SD:  RegisterGuest</vt:lpstr>
      <vt:lpstr>Hydac SSD –  Medarbejder  opretter et møde</vt:lpstr>
      <vt:lpstr>Hydac – SD: GetAvailableRoom</vt:lpstr>
      <vt:lpstr>Dagens opgave</vt:lpstr>
      <vt:lpstr>Sæt i gang!</vt:lpstr>
      <vt:lpstr>Opsummering</vt:lpstr>
      <vt:lpstr>Næste gang: Ex21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Jan Brown</cp:lastModifiedBy>
  <cp:revision>434</cp:revision>
  <dcterms:created xsi:type="dcterms:W3CDTF">2021-08-24T08:25:38Z</dcterms:created>
  <dcterms:modified xsi:type="dcterms:W3CDTF">2022-11-01T18:52:51Z</dcterms:modified>
</cp:coreProperties>
</file>