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5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CAC92-05DD-4A28-A053-9492540BC86C}" v="4" dt="2024-04-17T23:24:47.267"/>
  </p1510:revLst>
</p1510:revInfo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291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456987752304856E-2"/>
          <c:y val="2.1636306370794559E-2"/>
          <c:w val="0.93479067081821843"/>
          <c:h val="0.91745465998568365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3816128"/>
        <c:axId val="443809288"/>
      </c:barChart>
      <c:catAx>
        <c:axId val="443816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43809288"/>
        <c:auto val="1"/>
        <c:lblAlgn val="ctr"/>
        <c:lblOffset val="100"/>
        <c:noMultiLvlLbl val="0"/>
      </c:catAx>
      <c:valAx>
        <c:axId val="44380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43816128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obilitysimplified.com/2019/10/what-is-e-mobility-all-you-need-to-know.html" TargetMode="External"/><Relationship Id="rId1" Type="http://schemas.openxmlformats.org/officeDocument/2006/relationships/image" Target="../media/image9.jp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Imagem 2" descr="Diagrama&#10;&#10;Descrição gerada automaticamente com confiança média">
          <a:extLst xmlns:a="http://schemas.openxmlformats.org/drawingml/2006/main">
            <a:ext uri="{FF2B5EF4-FFF2-40B4-BE49-F238E27FC236}">
              <a16:creationId xmlns:a16="http://schemas.microsoft.com/office/drawing/2014/main" id="{D5F75C4F-F172-7EB4-C521-D6E919A288D4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837473B0-CC2E-450A-ABE3-18F120FF3D39}">
              <a1611:picAttrSrcUrl xmlns:a1611="http://schemas.microsoft.com/office/drawing/2016/11/main" r:i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7810500" cy="748665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F861F19-DF91-4F64-BE48-EFD1CA52AD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8CB0A0-0989-4B5B-B154-0629656CF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7F752B-1234-41BB-96E4-BBCEAA0F57A1}" type="datetime1">
              <a:rPr lang="pt-BR" smtClean="0"/>
              <a:t>17/04/2024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DD27BA-B4B9-4D27-9656-D54AFCB9F8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B101362-2FBF-46C0-B19B-AA1AE1D4BD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42E760-7E3D-4B19-8755-B96625BD0F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533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DBFE-5B5D-406C-B424-F98A9CB4249E}" type="datetime1">
              <a:rPr lang="pt-BR" smtClean="0"/>
              <a:pPr/>
              <a:t>17/04/2024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522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26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78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345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403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10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da Apresentação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 noProof="0" dirty="0"/>
              <a:t>SLOGAN DA APRESENTAÇÃO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382082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í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77C40CB-E014-6746-B13E-D12CBBAA5F76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BC76B8-59E3-4386-A03B-65D3BCAA8B1B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6869C46-B57A-4B80-BC7B-965AF70D63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13284" y="5868367"/>
            <a:ext cx="8165432" cy="363600"/>
          </a:xfrm>
        </p:spPr>
        <p:txBody>
          <a:bodyPr rtlCol="0">
            <a:normAutofit/>
          </a:bodyPr>
          <a:lstStyle>
            <a:lvl1pPr algn="ctr">
              <a:defRPr lang="ru-RU" sz="1800" b="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42411445-9429-45B8-9A2F-EB86451B6B14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829056" y="827052"/>
            <a:ext cx="10533888" cy="481888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113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obras cit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AB26BB24-F7CA-D343-93C8-2EAC64AB35D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pt-BR" noProof="0" dirty="0"/>
              <a:t>Obras citadas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A5D7DD-2194-419B-BB19-4BA3CD431EE9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3742191"/>
          </a:xfrm>
        </p:spPr>
        <p:txBody>
          <a:bodyPr rtlCol="0">
            <a:normAutofit/>
          </a:bodyPr>
          <a:lstStyle>
            <a:lvl1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180000" lvl="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pt-BR" noProof="0" dirty="0"/>
              <a:t>Editar estilos de texto mestre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D3F5050C-5FCE-4873-9B10-9668F66C2788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3CAE97F-7AA1-7243-A2C2-945FB7C81FF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pt-BR" noProof="0" dirty="0"/>
              <a:t>Linha do tempo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A1B1D2-5623-49B9-A783-06829083911C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8"/>
            <a:ext cx="10515600" cy="90487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4E7124FD-A9E6-49DA-B2D3-4C868E3C90AD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8000" y="1583062"/>
            <a:ext cx="2736000" cy="133200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128AD04-D032-4ED8-B747-79E215221BC3}"/>
              </a:ext>
            </a:extLst>
          </p:cNvPr>
          <p:cNvCxnSpPr/>
          <p:nvPr userDrawn="1"/>
        </p:nvCxnSpPr>
        <p:spPr>
          <a:xfrm>
            <a:off x="1003193" y="3429000"/>
            <a:ext cx="10735056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CADBD86-8962-4775-A03E-4D2D3F35D72C}"/>
              </a:ext>
            </a:extLst>
          </p:cNvPr>
          <p:cNvSpPr/>
          <p:nvPr userDrawn="1"/>
        </p:nvSpPr>
        <p:spPr>
          <a:xfrm>
            <a:off x="1003193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5884FD-7D59-4699-84D1-14B6900E99F4}"/>
              </a:ext>
            </a:extLst>
          </p:cNvPr>
          <p:cNvSpPr/>
          <p:nvPr userDrawn="1"/>
        </p:nvSpPr>
        <p:spPr>
          <a:xfrm>
            <a:off x="6048611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A6A55C-2C42-4004-8120-A8A22C86DD6F}"/>
              </a:ext>
            </a:extLst>
          </p:cNvPr>
          <p:cNvSpPr/>
          <p:nvPr userDrawn="1"/>
        </p:nvSpPr>
        <p:spPr>
          <a:xfrm>
            <a:off x="9412224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3A8FD8-4E6D-4DB1-8DA5-82151D87BDFF}"/>
              </a:ext>
            </a:extLst>
          </p:cNvPr>
          <p:cNvSpPr/>
          <p:nvPr userDrawn="1"/>
        </p:nvSpPr>
        <p:spPr>
          <a:xfrm>
            <a:off x="2684999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E5BFBE-FB31-40FB-971E-8340FDBDE99A}"/>
              </a:ext>
            </a:extLst>
          </p:cNvPr>
          <p:cNvSpPr/>
          <p:nvPr userDrawn="1"/>
        </p:nvSpPr>
        <p:spPr>
          <a:xfrm>
            <a:off x="4366805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956DA3-E64C-494F-8908-AC1D9418DC10}"/>
              </a:ext>
            </a:extLst>
          </p:cNvPr>
          <p:cNvSpPr/>
          <p:nvPr userDrawn="1"/>
        </p:nvSpPr>
        <p:spPr>
          <a:xfrm>
            <a:off x="7730417" y="3346704"/>
            <a:ext cx="164592" cy="164592"/>
          </a:xfrm>
          <a:prstGeom prst="ellipse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925B8D3-7699-4838-BB92-099F0752EF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6251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F0ED1E4A-D0B2-44B6-AE21-6DC45B20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6944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Texto 13">
            <a:extLst>
              <a:ext uri="{FF2B5EF4-FFF2-40B4-BE49-F238E27FC236}">
                <a16:creationId xmlns:a16="http://schemas.microsoft.com/office/drawing/2014/main" id="{4648B297-D9C8-4F98-BBDB-5A2891F94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8286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24" name="Espaço Reservado para Texto 13">
            <a:extLst>
              <a:ext uri="{FF2B5EF4-FFF2-40B4-BE49-F238E27FC236}">
                <a16:creationId xmlns:a16="http://schemas.microsoft.com/office/drawing/2014/main" id="{C5B52EBA-EDDF-4C7B-A681-393B771D34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38979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13">
            <a:extLst>
              <a:ext uri="{FF2B5EF4-FFF2-40B4-BE49-F238E27FC236}">
                <a16:creationId xmlns:a16="http://schemas.microsoft.com/office/drawing/2014/main" id="{97BC10B9-E990-4199-8B1A-8B69D6F4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0321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26" name="Espaço Reservado para Texto 13">
            <a:extLst>
              <a:ext uri="{FF2B5EF4-FFF2-40B4-BE49-F238E27FC236}">
                <a16:creationId xmlns:a16="http://schemas.microsoft.com/office/drawing/2014/main" id="{5876A64D-FA56-4565-8EBF-B9D51A8B20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1014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7" name="Espaço Reservado para Texto 13">
            <a:extLst>
              <a:ext uri="{FF2B5EF4-FFF2-40B4-BE49-F238E27FC236}">
                <a16:creationId xmlns:a16="http://schemas.microsoft.com/office/drawing/2014/main" id="{CA843817-8244-446A-9618-257B5329B4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52356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28" name="Espaço Reservado para Texto 13">
            <a:extLst>
              <a:ext uri="{FF2B5EF4-FFF2-40B4-BE49-F238E27FC236}">
                <a16:creationId xmlns:a16="http://schemas.microsoft.com/office/drawing/2014/main" id="{86A6FE38-5036-4D35-93E4-07C5DEC401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3049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9" name="Espaço Reservado para Texto 13">
            <a:extLst>
              <a:ext uri="{FF2B5EF4-FFF2-40B4-BE49-F238E27FC236}">
                <a16:creationId xmlns:a16="http://schemas.microsoft.com/office/drawing/2014/main" id="{1966E981-C557-4255-9DCC-162A429B5E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34391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30" name="Espaço Reservado para Texto 13">
            <a:extLst>
              <a:ext uri="{FF2B5EF4-FFF2-40B4-BE49-F238E27FC236}">
                <a16:creationId xmlns:a16="http://schemas.microsoft.com/office/drawing/2014/main" id="{C386D796-CB69-4D7D-9C52-C41187CC88D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85084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1" name="Espaço Reservado para Texto 13">
            <a:extLst>
              <a:ext uri="{FF2B5EF4-FFF2-40B4-BE49-F238E27FC236}">
                <a16:creationId xmlns:a16="http://schemas.microsoft.com/office/drawing/2014/main" id="{24441BBA-89B7-4AE6-91F6-04DB373B54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16424" y="2809757"/>
            <a:ext cx="1171388" cy="484441"/>
          </a:xfrm>
        </p:spPr>
        <p:txBody>
          <a:bodyPr rtlCol="0">
            <a:noAutofit/>
          </a:bodyPr>
          <a:lstStyle>
            <a:lvl1pPr marL="0" indent="0">
              <a:buNone/>
              <a:defRPr sz="3500">
                <a:latin typeface="+mj-lt"/>
              </a:defRPr>
            </a:lvl1pPr>
          </a:lstStyle>
          <a:p>
            <a:pPr lvl="0" rtl="0"/>
            <a:r>
              <a:rPr lang="pt-BR" noProof="0" dirty="0"/>
              <a:t>Ano</a:t>
            </a:r>
          </a:p>
        </p:txBody>
      </p:sp>
      <p:sp>
        <p:nvSpPr>
          <p:cNvPr id="32" name="Espaço Reservado para Texto 13">
            <a:extLst>
              <a:ext uri="{FF2B5EF4-FFF2-40B4-BE49-F238E27FC236}">
                <a16:creationId xmlns:a16="http://schemas.microsoft.com/office/drawing/2014/main" id="{B117E4C6-D10A-4738-8283-D63AB1B314D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67117" y="3579013"/>
            <a:ext cx="1646588" cy="190738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7994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t="-6775" b="-572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8C75CBB-4E7D-408E-AF76-442117F41B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678-555-0128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 noProof="0" dirty="0"/>
              <a:t>HENRIQUE CUNHA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2987075"/>
            <a:ext cx="4975200" cy="114227"/>
          </a:xfrm>
          <a:prstGeom prst="rect">
            <a:avLst/>
          </a:prstGeom>
        </p:spPr>
      </p:pic>
      <p:sp>
        <p:nvSpPr>
          <p:cNvPr id="12" name="Espaço Reservado para Texto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5423227"/>
            <a:ext cx="6400800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CUNHA@EXEMPLO.COM</a:t>
            </a:r>
          </a:p>
        </p:txBody>
      </p:sp>
      <p:sp>
        <p:nvSpPr>
          <p:cNvPr id="14" name="Espaço Reservado para Texto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1879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ço Reservado para Imagem 6">
            <a:extLst>
              <a:ext uri="{FF2B5EF4-FFF2-40B4-BE49-F238E27FC236}">
                <a16:creationId xmlns:a16="http://schemas.microsoft.com/office/drawing/2014/main" id="{EDD611DF-9DFE-B043-8BAE-EE27852FDA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4447556"/>
            <a:ext cx="4367531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678-555-0128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1663690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4152286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264670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 noProof="0" dirty="0"/>
              <a:t>HENRIQUE CUNHA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B62C84D-B809-41CE-8FCD-935E2343985F}"/>
              </a:ext>
            </a:extLst>
          </p:cNvPr>
          <p:cNvCxnSpPr/>
          <p:nvPr userDrawn="1"/>
        </p:nvCxnSpPr>
        <p:spPr>
          <a:xfrm>
            <a:off x="5711952" y="5004104"/>
            <a:ext cx="768096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Texto 26">
            <a:extLst>
              <a:ext uri="{FF2B5EF4-FFF2-40B4-BE49-F238E27FC236}">
                <a16:creationId xmlns:a16="http://schemas.microsoft.com/office/drawing/2014/main" id="{21AF3F24-9D59-456A-9130-8C4049C34F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5722" y="5423227"/>
            <a:ext cx="5920556" cy="47451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CUNHA@GMAIL.COM</a:t>
            </a:r>
          </a:p>
        </p:txBody>
      </p:sp>
      <p:sp>
        <p:nvSpPr>
          <p:cNvPr id="14" name="Espaço Reservado para Texto 26">
            <a:extLst>
              <a:ext uri="{FF2B5EF4-FFF2-40B4-BE49-F238E27FC236}">
                <a16:creationId xmlns:a16="http://schemas.microsoft.com/office/drawing/2014/main" id="{716B9C4F-E33C-4EA7-A4F7-A2137CFCF2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12235" y="5121518"/>
            <a:ext cx="4367531" cy="28800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328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DAC5403-E1D0-4032-A9FE-410B2982643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3C0C995-565B-4516-BC98-CCDEE529B15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da Apresentação   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1AB1BF5-25AE-4D07-8C5B-8ED82109AAFD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0356ECE-618B-4CAE-B0AA-1F1C86CF382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B0670BD7-5166-40F4-A6FC-B5B1D91577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8400" y="3612713"/>
            <a:ext cx="4975200" cy="114227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16A87704-FE99-4EBD-97FB-FBB15A227FC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37021" y="3890308"/>
            <a:ext cx="10117959" cy="60665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3000" b="0" i="0">
                <a:solidFill>
                  <a:schemeClr val="bg2"/>
                </a:solidFill>
              </a:defRPr>
            </a:lvl1pPr>
          </a:lstStyle>
          <a:p>
            <a:pPr marL="228600" lvl="0" indent="-228600" algn="ctr" rtl="0"/>
            <a:r>
              <a:rPr lang="pt-BR" noProof="0" dirty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333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BD1308-B5BF-4955-864C-57B246F4C546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5" name="Elemento gráfico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685C8FD-6063-414E-B2AC-D07168DE1813}"/>
              </a:ext>
            </a:extLst>
          </p:cNvPr>
          <p:cNvSpPr/>
          <p:nvPr userDrawn="1"/>
        </p:nvSpPr>
        <p:spPr>
          <a:xfrm>
            <a:off x="0" y="2483224"/>
            <a:ext cx="12192000" cy="3465576"/>
          </a:xfrm>
          <a:prstGeom prst="rect">
            <a:avLst/>
          </a:prstGeom>
          <a:blipFill>
            <a:blip r:embed="rId2"/>
            <a:srcRect/>
            <a:stretch>
              <a:fillRect t="-48945" b="-48945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BA38A80-B4F3-4560-B2F9-C0652AAB2188}"/>
              </a:ext>
            </a:extLst>
          </p:cNvPr>
          <p:cNvSpPr/>
          <p:nvPr userDrawn="1"/>
        </p:nvSpPr>
        <p:spPr>
          <a:xfrm>
            <a:off x="0" y="2483223"/>
            <a:ext cx="12192000" cy="3465576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214241DF-0B07-491C-8CA2-1BD10F845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82722"/>
            <a:ext cx="10515600" cy="46859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en-US" sz="1800"/>
            </a:lvl1pPr>
          </a:lstStyle>
          <a:p>
            <a:pPr marL="228600" lvl="0" indent="-228600" algn="ctr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2457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AF4CE-F455-4A31-8ED6-5841DF59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82F029-D8CC-4FE7-9C30-98E576ED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5880C8-1882-4322-A0D1-CFF1CFF3FC1A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891442-6C1A-4969-A4A2-EFCF20E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4457F0D-7504-4879-BCFD-DDEA424C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0CCCB36-FE7F-43C1-810B-49BBAB494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2432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0599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B6609-6A41-45F4-9B8B-9A6DEAB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FD4558-495E-4FE3-B256-7B6A863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B96C55-B782-4083-BA7B-AA5D79C0F741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C0E450-E490-45F1-909F-5831583C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BD7E109-C0EE-4D25-9A01-E58D7476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62C48FC5-1EDF-4F7E-9E82-D342C4D45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2432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7245FF27-1D81-4487-86EE-A8826AB3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24325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4853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85B3E-9C3B-48E3-BA88-7B18BAC8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E55B65-81AB-463F-B78F-208BABF7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AE1DB-E8B3-4E53-B1A2-6D8E44564A3B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814494-7E7B-41F9-984C-51671FC7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7932FB9-9355-4718-A3AF-2991AEFD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E0E064FB-456B-4012-A632-907E0F63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66900"/>
            <a:ext cx="5157787" cy="445824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7224228-301B-4143-AE44-555A65ECB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88937"/>
            <a:ext cx="5157787" cy="346101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9" name="Espaço Reservado para Texto 4">
            <a:extLst>
              <a:ext uri="{FF2B5EF4-FFF2-40B4-BE49-F238E27FC236}">
                <a16:creationId xmlns:a16="http://schemas.microsoft.com/office/drawing/2014/main" id="{421B5496-F2D7-450B-A1AF-12FC29E4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66900"/>
            <a:ext cx="5183188" cy="445824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conteúdo 5">
            <a:extLst>
              <a:ext uri="{FF2B5EF4-FFF2-40B4-BE49-F238E27FC236}">
                <a16:creationId xmlns:a16="http://schemas.microsoft.com/office/drawing/2014/main" id="{D087222D-3611-4518-AD76-AC2E042CD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88937"/>
            <a:ext cx="5183188" cy="346101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64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6">
            <a:extLst>
              <a:ext uri="{FF2B5EF4-FFF2-40B4-BE49-F238E27FC236}">
                <a16:creationId xmlns:a16="http://schemas.microsoft.com/office/drawing/2014/main" id="{4A7545D6-9827-7E4A-AB92-664BB510D96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E013E669-E15F-4096-81CC-6637C4A9F9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2235" y="5380844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7021" y="2289328"/>
            <a:ext cx="10117959" cy="1517356"/>
          </a:xfrm>
        </p:spPr>
        <p:txBody>
          <a:bodyPr rtlCol="0">
            <a:noAutofit/>
          </a:bodyPr>
          <a:lstStyle>
            <a:lvl1pPr algn="ctr">
              <a:defRPr sz="100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da Apresentação    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2235" y="5034596"/>
            <a:ext cx="4367531" cy="324417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36" name="Espaço Reservado para Texto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0857" y="3890308"/>
            <a:ext cx="10090287" cy="606659"/>
          </a:xfrm>
        </p:spPr>
        <p:txBody>
          <a:bodyPr rtlCol="0">
            <a:noAutofit/>
          </a:bodyPr>
          <a:lstStyle>
            <a:lvl1pPr marL="0" indent="0" algn="ctr">
              <a:buNone/>
              <a:defRPr sz="3000" b="0" i="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t-BR" noProof="0" dirty="0"/>
              <a:t>SLOGAN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050112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E7E4C7-9E7C-4224-91F3-E5BBFA80BB15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lemento gráfico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49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3200"/>
            <a:ext cx="3932237" cy="35157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BB017D3-0E4A-43F4-BC02-DB826A7F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908051"/>
            <a:ext cx="6172200" cy="4957762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7774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0DEAF0-9B16-4335-875E-3D5B654F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52141-5CCC-45EC-8BF5-C1109E850219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80122F-A667-467F-9ABE-57A77934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9B5B8C5-3BA1-4EE6-9D72-5F3863E6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6" name="Elemento gráfico 12">
            <a:extLst>
              <a:ext uri="{FF2B5EF4-FFF2-40B4-BE49-F238E27FC236}">
                <a16:creationId xmlns:a16="http://schemas.microsoft.com/office/drawing/2014/main" id="{ACBF854A-65B9-4A5D-97C6-BA041A37CD22}"/>
              </a:ext>
            </a:extLst>
          </p:cNvPr>
          <p:cNvSpPr/>
          <p:nvPr userDrawn="1"/>
        </p:nvSpPr>
        <p:spPr>
          <a:xfrm>
            <a:off x="1442364" y="2135538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3E8E02D-385B-477A-BAE1-4A97C6E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8050"/>
            <a:ext cx="3932237" cy="11493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E6CA7378-0B2D-435D-B34B-744CA8911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3200"/>
            <a:ext cx="3932237" cy="3515787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imagem 2">
            <a:extLst>
              <a:ext uri="{FF2B5EF4-FFF2-40B4-BE49-F238E27FC236}">
                <a16:creationId xmlns:a16="http://schemas.microsoft.com/office/drawing/2014/main" id="{9A7D37A5-CD8F-499C-BFFD-2D0EB0855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08051"/>
            <a:ext cx="6172200" cy="49530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18245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336D-E3BE-45DB-B625-753732F9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C2EC4E-2A4D-4B8B-8C10-D8F4A649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289EC7-E51D-48C0-A8B7-75C2B9E8B221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027D07-F714-4E3C-97FC-7AB8C42F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DE3BA64-4F34-452B-AA1F-BB90A0F0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67737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57916-404D-41BC-B080-9B6CBA9F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20C85E-02E3-4F3E-8E6F-4467C612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8B7639-7C8C-4CB4-8B87-51161488CFCA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2F5317-A8A3-406A-96EA-4BB58C35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B2A1141-BD97-42C5-A257-A2C0668A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0421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1">
            <a:extLst>
              <a:ext uri="{FF2B5EF4-FFF2-40B4-BE49-F238E27FC236}">
                <a16:creationId xmlns:a16="http://schemas.microsoft.com/office/drawing/2014/main" id="{F27BBFB4-84C4-42C9-9CB3-DFD801CEB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9116" y="1815793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26" name="Espaço Reservado para Texto 24">
            <a:extLst>
              <a:ext uri="{FF2B5EF4-FFF2-40B4-BE49-F238E27FC236}">
                <a16:creationId xmlns:a16="http://schemas.microsoft.com/office/drawing/2014/main" id="{C8BBE7AC-17E7-4828-A40C-39EED5284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94409" y="1920003"/>
            <a:ext cx="3103110" cy="1032355"/>
          </a:xfrm>
        </p:spPr>
        <p:txBody>
          <a:bodyPr rtlCol="0"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3" name="Espaço Reservado para Texto 21">
            <a:extLst>
              <a:ext uri="{FF2B5EF4-FFF2-40B4-BE49-F238E27FC236}">
                <a16:creationId xmlns:a16="http://schemas.microsoft.com/office/drawing/2014/main" id="{FC1057E8-2611-45B5-913B-82D301FE8A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72516" y="1815793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2</a:t>
            </a:r>
          </a:p>
        </p:txBody>
      </p:sp>
      <p:sp>
        <p:nvSpPr>
          <p:cNvPr id="34" name="Espaço Reservado para Texto 24">
            <a:extLst>
              <a:ext uri="{FF2B5EF4-FFF2-40B4-BE49-F238E27FC236}">
                <a16:creationId xmlns:a16="http://schemas.microsoft.com/office/drawing/2014/main" id="{A65257E6-B10F-49C0-862A-53648E3F2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49" y="1920003"/>
            <a:ext cx="2243918" cy="1032355"/>
          </a:xfrm>
        </p:spPr>
        <p:txBody>
          <a:bodyPr rtlCol="0"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7" name="Espaço Reservado para Texto 21">
            <a:extLst>
              <a:ext uri="{FF2B5EF4-FFF2-40B4-BE49-F238E27FC236}">
                <a16:creationId xmlns:a16="http://schemas.microsoft.com/office/drawing/2014/main" id="{83A147CC-1513-463A-8B07-CC14AEC845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629" y="1833572"/>
            <a:ext cx="882686" cy="10922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0000" b="1">
                <a:solidFill>
                  <a:schemeClr val="bg2"/>
                </a:solidFill>
                <a:latin typeface="+mj-lt"/>
              </a:defRPr>
            </a:lvl1pPr>
          </a:lstStyle>
          <a:p>
            <a:pPr lvl="0" rtl="0"/>
            <a:r>
              <a:rPr lang="pt-BR" noProof="0" dirty="0"/>
              <a:t>3</a:t>
            </a:r>
          </a:p>
        </p:txBody>
      </p:sp>
      <p:sp>
        <p:nvSpPr>
          <p:cNvPr id="38" name="Espaço Reservado para Texto 24">
            <a:extLst>
              <a:ext uri="{FF2B5EF4-FFF2-40B4-BE49-F238E27FC236}">
                <a16:creationId xmlns:a16="http://schemas.microsoft.com/office/drawing/2014/main" id="{BCE98261-6A42-49F1-B208-2E6C24DFCF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4262" y="1937782"/>
            <a:ext cx="2959116" cy="1032355"/>
          </a:xfrm>
        </p:spPr>
        <p:txBody>
          <a:bodyPr rtlCol="0">
            <a:noAutofit/>
          </a:bodyPr>
          <a:lstStyle>
            <a:lvl1pPr marL="0" indent="0">
              <a:lnSpc>
                <a:spcPct val="75000"/>
              </a:lnSpc>
              <a:spcBef>
                <a:spcPts val="600"/>
              </a:spcBef>
              <a:buNone/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0" name="Espaço Reservado para Texto 24">
            <a:extLst>
              <a:ext uri="{FF2B5EF4-FFF2-40B4-BE49-F238E27FC236}">
                <a16:creationId xmlns:a16="http://schemas.microsoft.com/office/drawing/2014/main" id="{937F4311-EBEC-44E3-8542-07503B54D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723" y="300774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3" name="Espaço Reservado para Texto 24">
            <a:extLst>
              <a:ext uri="{FF2B5EF4-FFF2-40B4-BE49-F238E27FC236}">
                <a16:creationId xmlns:a16="http://schemas.microsoft.com/office/drawing/2014/main" id="{FED4B056-A42A-4115-B98D-177B9AFDAB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0348" y="300774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5" name="Espaço Reservado para Texto 24">
            <a:extLst>
              <a:ext uri="{FF2B5EF4-FFF2-40B4-BE49-F238E27FC236}">
                <a16:creationId xmlns:a16="http://schemas.microsoft.com/office/drawing/2014/main" id="{2D359611-5488-43D7-A2A6-E60DB2E1D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793" y="3007741"/>
            <a:ext cx="169862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6" name="Espaço Reservado para Texto 24">
            <a:extLst>
              <a:ext uri="{FF2B5EF4-FFF2-40B4-BE49-F238E27FC236}">
                <a16:creationId xmlns:a16="http://schemas.microsoft.com/office/drawing/2014/main" id="{F2182E7C-B18B-4F73-B0D1-86196D992B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6955" y="3006198"/>
            <a:ext cx="3726423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8" name="Espaço Reservado para Texto 24">
            <a:extLst>
              <a:ext uri="{FF2B5EF4-FFF2-40B4-BE49-F238E27FC236}">
                <a16:creationId xmlns:a16="http://schemas.microsoft.com/office/drawing/2014/main" id="{3D51A445-889E-44A8-AF12-58BC161D14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57040" y="5751926"/>
            <a:ext cx="8877920" cy="47047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9" name="Espaço Reservado para Texto 24">
            <a:extLst>
              <a:ext uri="{FF2B5EF4-FFF2-40B4-BE49-F238E27FC236}">
                <a16:creationId xmlns:a16="http://schemas.microsoft.com/office/drawing/2014/main" id="{358BC44E-644D-4E21-A055-1178CD0D26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1" y="4974002"/>
            <a:ext cx="2599199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0" name="Espaço Reservado para Texto 24">
            <a:extLst>
              <a:ext uri="{FF2B5EF4-FFF2-40B4-BE49-F238E27FC236}">
                <a16:creationId xmlns:a16="http://schemas.microsoft.com/office/drawing/2014/main" id="{32C60917-FE9C-4C02-976E-9F4DF95F16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90713" y="4974002"/>
            <a:ext cx="3712665" cy="800100"/>
          </a:xfrm>
        </p:spPr>
        <p:txBody>
          <a:bodyPr rtlCol="0">
            <a:normAutofit/>
          </a:bodyPr>
          <a:lstStyle>
            <a:lvl1pPr marL="0" indent="0"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5" name="Espaço Reservado para Imagem 12">
            <a:extLst>
              <a:ext uri="{FF2B5EF4-FFF2-40B4-BE49-F238E27FC236}">
                <a16:creationId xmlns:a16="http://schemas.microsoft.com/office/drawing/2014/main" id="{2535BC4C-3D36-473A-B9EF-EC6F3BA6711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91723" y="3880614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6" name="Espaço Reservado para Imagem 12">
            <a:extLst>
              <a:ext uri="{FF2B5EF4-FFF2-40B4-BE49-F238E27FC236}">
                <a16:creationId xmlns:a16="http://schemas.microsoft.com/office/drawing/2014/main" id="{A1E61843-0C1E-4581-98C1-C9247F7043AC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590348" y="3880614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7" name="Espaço Reservado para Imagem 12">
            <a:extLst>
              <a:ext uri="{FF2B5EF4-FFF2-40B4-BE49-F238E27FC236}">
                <a16:creationId xmlns:a16="http://schemas.microsoft.com/office/drawing/2014/main" id="{F3B39F0E-B245-4510-8C07-0EC29B83F1B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944782"/>
            <a:ext cx="2599199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8" name="Espaço Reservado para Imagem 9">
            <a:extLst>
              <a:ext uri="{FF2B5EF4-FFF2-40B4-BE49-F238E27FC236}">
                <a16:creationId xmlns:a16="http://schemas.microsoft.com/office/drawing/2014/main" id="{A9E755CD-1A38-4F75-A18E-2D31E4934C8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944782"/>
            <a:ext cx="2599200" cy="8964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750AC0-7255-417F-919C-19DF42857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41220" y="558203"/>
            <a:ext cx="7909560" cy="1069848"/>
          </a:xfrm>
          <a:noFill/>
        </p:spPr>
        <p:txBody>
          <a:bodyPr lIns="0" tIns="0" rIns="0" bIns="0" rtlCol="0">
            <a:normAutofit/>
          </a:bodyPr>
          <a:lstStyle>
            <a:lvl1pPr algn="ctr">
              <a:defRPr lang="ru-RU" sz="6000" b="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Como usar este modelo</a:t>
            </a:r>
          </a:p>
        </p:txBody>
      </p:sp>
      <p:pic>
        <p:nvPicPr>
          <p:cNvPr id="21" name="Elemento gráfico 20">
            <a:extLst>
              <a:ext uri="{FF2B5EF4-FFF2-40B4-BE49-F238E27FC236}">
                <a16:creationId xmlns:a16="http://schemas.microsoft.com/office/drawing/2014/main" id="{08EB3F0B-0F1D-42D2-B6C2-D4D6D82571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400" y="1568994"/>
            <a:ext cx="4975200" cy="11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4D6B2F7A-6215-4548-B8BA-BFBFA46660CF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AC4B419-8728-4000-B6EF-1ECF88F8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2FC5F7-2AC0-4A53-8E2A-D6A7F4B4D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2986"/>
            <a:ext cx="10515600" cy="904875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16B06F-92DB-40BB-B026-E443732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3C39B0-024D-46CC-AA98-6DE33C79712B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FF27C1-06BD-4F55-BB58-DC1D0892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5" name="Elemento gráfico 13">
            <a:extLst>
              <a:ext uri="{FF2B5EF4-FFF2-40B4-BE49-F238E27FC236}">
                <a16:creationId xmlns:a16="http://schemas.microsoft.com/office/drawing/2014/main" id="{6B7C1ECA-416B-4ED3-9B96-F05BED98E498}"/>
              </a:ext>
            </a:extLst>
          </p:cNvPr>
          <p:cNvSpPr/>
          <p:nvPr/>
        </p:nvSpPr>
        <p:spPr>
          <a:xfrm>
            <a:off x="4534478" y="1568994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4F134C5C-60EE-4E07-8A4F-120C1B5AA0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74839"/>
            <a:ext cx="10515600" cy="476476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C71C2E69-8C3C-4E87-BC9D-9810F56121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483223"/>
            <a:ext cx="12192000" cy="346557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7739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DFFF6C81-E769-CE4D-B9C0-858E073D19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71695AE-7720-4633-B467-CD5DD1A9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940C99-75CB-4A48-894F-EA35F7C918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4536" y="922103"/>
            <a:ext cx="4257905" cy="1325563"/>
          </a:xfrm>
        </p:spPr>
        <p:txBody>
          <a:bodyPr rtlCol="0"/>
          <a:lstStyle>
            <a:lvl1pPr>
              <a:defRPr b="0"/>
            </a:lvl1pPr>
          </a:lstStyle>
          <a:p>
            <a:pPr rtl="0"/>
            <a:r>
              <a:rPr lang="pt-BR" noProof="0" dirty="0"/>
              <a:t>Layout de texto 1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7E3AD6-C295-45C8-8FC7-AD34284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780797F8-0544-4DFB-8D2C-CC50CB7F4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3282" y="2384295"/>
            <a:ext cx="4519159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0" i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F7A942D6-FCE6-4DCD-BD15-F6399EC2A2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599" y="3173534"/>
            <a:ext cx="4707842" cy="2588637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lemento gráfico 13">
            <a:extLst>
              <a:ext uri="{FF2B5EF4-FFF2-40B4-BE49-F238E27FC236}">
                <a16:creationId xmlns:a16="http://schemas.microsoft.com/office/drawing/2014/main" id="{BE348D43-6DEE-4E32-B9F5-235CB8EC9257}"/>
              </a:ext>
            </a:extLst>
          </p:cNvPr>
          <p:cNvSpPr/>
          <p:nvPr userDrawn="1"/>
        </p:nvSpPr>
        <p:spPr>
          <a:xfrm>
            <a:off x="7059964" y="207698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32A28410-C401-4876-8DE7-D0EFCDE41D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1224" y="0"/>
            <a:ext cx="4626864" cy="68580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5584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275CB319-C744-E641-8907-1470D3DF159D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AAFC21D-31CF-420D-A654-B62708C7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D078D9-85B9-4D7C-BCDC-31053365B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2027" y="3938140"/>
            <a:ext cx="4430485" cy="893080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pt-BR" noProof="0" dirty="0"/>
              <a:t>Layout de texto 2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F5253D9-2D52-4F01-9ED9-4E2A3C0E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FBBE67-D734-44F7-8E59-45D172DF8637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BDB2FC-0867-44DF-98D6-C443802B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2E25E660-4559-4CC8-852F-94402A454C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797608"/>
            <a:ext cx="12192000" cy="2843784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9" name="Elemento gráfico 13">
            <a:extLst>
              <a:ext uri="{FF2B5EF4-FFF2-40B4-BE49-F238E27FC236}">
                <a16:creationId xmlns:a16="http://schemas.microsoft.com/office/drawing/2014/main" id="{A4B61220-F8A1-4859-BA99-F5EC0CC36B0F}"/>
              </a:ext>
            </a:extLst>
          </p:cNvPr>
          <p:cNvSpPr/>
          <p:nvPr userDrawn="1"/>
        </p:nvSpPr>
        <p:spPr>
          <a:xfrm>
            <a:off x="1825747" y="488245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1A39E620-8448-42D8-85B7-A6BF45A2FB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72027" y="5192860"/>
            <a:ext cx="4430485" cy="63968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F2FF44AF-6A6B-4742-B58D-DF26808AFD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74599" y="4064000"/>
            <a:ext cx="4545374" cy="1698171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24932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dua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13AAFFC-6E5A-D44A-ADBF-E9D307CE6349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2DABAFE-C077-44F7-8606-FCEAD364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D0EF65-ABFF-4900-A2AD-12A8C47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C4673-D8F7-414B-961D-4BBCDD37245E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1E8D827-86E9-4228-B43C-616FE3F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2BEBEF9-0DCC-4DA2-9828-D5A83238CD9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7340" y="2738211"/>
            <a:ext cx="4183650" cy="454353"/>
          </a:xfrm>
        </p:spPr>
        <p:txBody>
          <a:bodyPr rtlCol="0"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8" name="Espaço Reservado para Texto 26">
            <a:extLst>
              <a:ext uri="{FF2B5EF4-FFF2-40B4-BE49-F238E27FC236}">
                <a16:creationId xmlns:a16="http://schemas.microsoft.com/office/drawing/2014/main" id="{CE9C552F-C732-4E4C-8B62-DE62A58BAD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1" y="2043790"/>
            <a:ext cx="10515599" cy="62910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100DDA39-3A33-4AF8-BB2F-B80A8696D42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534813" y="2738211"/>
            <a:ext cx="4183650" cy="454353"/>
          </a:xfrm>
        </p:spPr>
        <p:txBody>
          <a:bodyPr rtlCol="0">
            <a:noAutofit/>
          </a:bodyPr>
          <a:lstStyle>
            <a:lvl1pPr marL="0" indent="0">
              <a:buNone/>
              <a:defRPr sz="40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10" name="Espaço Reservado para Texto 26">
            <a:extLst>
              <a:ext uri="{FF2B5EF4-FFF2-40B4-BE49-F238E27FC236}">
                <a16:creationId xmlns:a16="http://schemas.microsoft.com/office/drawing/2014/main" id="{D01D7372-B596-424A-8437-BCA847E03C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9649" y="342850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26">
            <a:extLst>
              <a:ext uri="{FF2B5EF4-FFF2-40B4-BE49-F238E27FC236}">
                <a16:creationId xmlns:a16="http://schemas.microsoft.com/office/drawing/2014/main" id="{F78DB58E-1DC8-42B6-8950-A39F9249D5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428501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lemento gráfico 13">
            <a:extLst>
              <a:ext uri="{FF2B5EF4-FFF2-40B4-BE49-F238E27FC236}">
                <a16:creationId xmlns:a16="http://schemas.microsoft.com/office/drawing/2014/main" id="{6E7BE306-50F4-4966-B172-8808A97D9FF4}"/>
              </a:ext>
            </a:extLst>
          </p:cNvPr>
          <p:cNvSpPr/>
          <p:nvPr userDrawn="1"/>
        </p:nvSpPr>
        <p:spPr>
          <a:xfrm>
            <a:off x="4534478" y="1718435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7DEC651-98F0-44EE-BAB8-8B3FE702A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2882"/>
            <a:ext cx="10515600" cy="1325563"/>
          </a:xfrm>
        </p:spPr>
        <p:txBody>
          <a:bodyPr rtlCol="0"/>
          <a:lstStyle>
            <a:lvl1pPr algn="ctr">
              <a:defRPr b="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</p:spTree>
    <p:extLst>
      <p:ext uri="{BB962C8B-B14F-4D97-AF65-F5344CB8AC3E}">
        <p14:creationId xmlns:p14="http://schemas.microsoft.com/office/powerpoint/2010/main" val="11458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99E16AA7-5075-3449-AB21-5E8037339A90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523D6FB-BDF5-462B-9DFB-6A253125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AFBD2F-FD90-4C8F-BEA1-91BB2D24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C2BDA1-9E4A-4B76-9F80-38008ED77E05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47FDA8-53F5-4098-B6D5-32456AB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Gráfico 18">
            <a:extLst>
              <a:ext uri="{FF2B5EF4-FFF2-40B4-BE49-F238E27FC236}">
                <a16:creationId xmlns:a16="http://schemas.microsoft.com/office/drawing/2014/main" id="{270B440B-C39E-47E6-9CBA-0BA4EB1EF522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981371" y="1246188"/>
            <a:ext cx="4284663" cy="436562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8" name="Elemento gráfico 13">
            <a:extLst>
              <a:ext uri="{FF2B5EF4-FFF2-40B4-BE49-F238E27FC236}">
                <a16:creationId xmlns:a16="http://schemas.microsoft.com/office/drawing/2014/main" id="{1ED66CD9-A275-41A6-92EA-B32A8F51F472}"/>
              </a:ext>
            </a:extLst>
          </p:cNvPr>
          <p:cNvSpPr/>
          <p:nvPr userDrawn="1"/>
        </p:nvSpPr>
        <p:spPr>
          <a:xfrm>
            <a:off x="1949460" y="2168288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B1A41807-9D03-4167-89E4-C5D1E81436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5966" y="2478695"/>
            <a:ext cx="5170033" cy="758536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BDF72AB-A1AE-464E-A9E1-C5CDA8D5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57858" y="1289573"/>
            <a:ext cx="3106248" cy="758536"/>
          </a:xfrm>
        </p:spPr>
        <p:txBody>
          <a:bodyPr lIns="0" tIns="0" rIns="0" bIns="0" rtlCol="0">
            <a:noAutofit/>
          </a:bodyPr>
          <a:lstStyle>
            <a:lvl1pPr algn="ctr">
              <a:defRPr/>
            </a:lvl1pPr>
          </a:lstStyle>
          <a:p>
            <a:pPr rtl="0"/>
            <a:r>
              <a:rPr lang="pt-BR" noProof="0" dirty="0"/>
              <a:t>Slide de gráfico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B83C9A6F-A614-4B31-91D5-3B5CB932149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2030497" y="3408555"/>
            <a:ext cx="1597889" cy="482453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30%</a:t>
            </a:r>
          </a:p>
        </p:txBody>
      </p:sp>
      <p:sp>
        <p:nvSpPr>
          <p:cNvPr id="13" name="Espaço Reservado para Texto 26">
            <a:extLst>
              <a:ext uri="{FF2B5EF4-FFF2-40B4-BE49-F238E27FC236}">
                <a16:creationId xmlns:a16="http://schemas.microsoft.com/office/drawing/2014/main" id="{A985BA82-9C97-475F-8775-0F16D2FB40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30498" y="37391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E5376509-D29C-46DE-948E-15D430CE432A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030522" y="4142228"/>
            <a:ext cx="1597889" cy="482452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16" name="Espaço Reservado para Texto 26">
            <a:extLst>
              <a:ext uri="{FF2B5EF4-FFF2-40B4-BE49-F238E27FC236}">
                <a16:creationId xmlns:a16="http://schemas.microsoft.com/office/drawing/2014/main" id="{A581FA6A-566D-4068-A898-F86FB96D4A9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030523" y="447277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503636CF-AD49-411E-BE27-63C28BDE068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3970011" y="3408555"/>
            <a:ext cx="1597889" cy="482453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25%</a:t>
            </a:r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F2C67681-C89E-4F74-A7C1-BD0812A9422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970012" y="3739108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5742559E-6662-49A7-A091-9472A31ED26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3970036" y="4142228"/>
            <a:ext cx="1597889" cy="482452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10%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E514B383-1886-4E45-9DB3-6DF4FFCA6F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70037" y="4472779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2734F2A5-6B16-40E3-8EBB-0E1A0984BAB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2030497" y="4875898"/>
            <a:ext cx="1597889" cy="482452"/>
          </a:xfrm>
        </p:spPr>
        <p:txBody>
          <a:bodyPr rtlCol="0" anchor="b" anchorCtr="0">
            <a:norm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20%</a:t>
            </a:r>
          </a:p>
        </p:txBody>
      </p:sp>
      <p:sp>
        <p:nvSpPr>
          <p:cNvPr id="25" name="Espaço Reservado para Texto 26">
            <a:extLst>
              <a:ext uri="{FF2B5EF4-FFF2-40B4-BE49-F238E27FC236}">
                <a16:creationId xmlns:a16="http://schemas.microsoft.com/office/drawing/2014/main" id="{01D6AF2B-2CA0-4F6A-9C29-4AE73FCAB4E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030498" y="5206449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C3E000C2-49D4-4D64-860A-0DB29B389387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970037" y="4875898"/>
            <a:ext cx="1597889" cy="482452"/>
          </a:xfrm>
        </p:spPr>
        <p:txBody>
          <a:bodyPr rtlCol="0" anchor="b" anchorCtr="0">
            <a:noAutofit/>
          </a:bodyPr>
          <a:lstStyle>
            <a:lvl1pPr marL="0" indent="0">
              <a:buNone/>
              <a:defRPr sz="35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5%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4A6CF106-F60C-46A1-BD17-8EC35A637A7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970037" y="5206449"/>
            <a:ext cx="1597889" cy="365125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600" b="0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 dirty="0"/>
              <a:t>Título da categoria</a:t>
            </a:r>
          </a:p>
        </p:txBody>
      </p:sp>
    </p:spTree>
    <p:extLst>
      <p:ext uri="{BB962C8B-B14F-4D97-AF65-F5344CB8AC3E}">
        <p14:creationId xmlns:p14="http://schemas.microsoft.com/office/powerpoint/2010/main" val="284725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FB049D0D-CE60-8E46-896A-1F4E3E51AABC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E288F71-122C-49D4-9750-104A0F9B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A81471-D048-496A-9DA4-EDB33584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A480C3-1D3F-4100-A33C-E9BC18C38388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ADBAE1-8416-4A24-B332-BA35F9D5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B9AF1F95-7091-4B50-892C-55F8B5B9AC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1145" y="3029751"/>
            <a:ext cx="2825496" cy="2144162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i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7DE3589-2C45-437A-BDA9-55A9B8859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1145" y="1868285"/>
            <a:ext cx="2825496" cy="718222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15" name="Elemento gráfico 12">
            <a:extLst>
              <a:ext uri="{FF2B5EF4-FFF2-40B4-BE49-F238E27FC236}">
                <a16:creationId xmlns:a16="http://schemas.microsoft.com/office/drawing/2014/main" id="{6161C347-CD23-4D4F-981D-1C8457111EA8}"/>
              </a:ext>
            </a:extLst>
          </p:cNvPr>
          <p:cNvSpPr/>
          <p:nvPr userDrawn="1"/>
        </p:nvSpPr>
        <p:spPr>
          <a:xfrm>
            <a:off x="8340351" y="2726976"/>
            <a:ext cx="2727084" cy="139525"/>
          </a:xfrm>
          <a:custGeom>
            <a:avLst/>
            <a:gdLst>
              <a:gd name="connsiteX0" fmla="*/ 67167 w 2727084"/>
              <a:gd name="connsiteY0" fmla="*/ 78582 h 139525"/>
              <a:gd name="connsiteX1" fmla="*/ 12625 w 2727084"/>
              <a:gd name="connsiteY1" fmla="*/ 78582 h 139525"/>
              <a:gd name="connsiteX2" fmla="*/ 12625 w 2727084"/>
              <a:gd name="connsiteY2" fmla="*/ 65898 h 139525"/>
              <a:gd name="connsiteX3" fmla="*/ 956323 w 2727084"/>
              <a:gd name="connsiteY3" fmla="*/ 65898 h 139525"/>
              <a:gd name="connsiteX4" fmla="*/ 1151658 w 2727084"/>
              <a:gd name="connsiteY4" fmla="*/ 12625 h 139525"/>
              <a:gd name="connsiteX5" fmla="*/ 1268352 w 2727084"/>
              <a:gd name="connsiteY5" fmla="*/ 65898 h 139525"/>
              <a:gd name="connsiteX6" fmla="*/ 1297526 w 2727084"/>
              <a:gd name="connsiteY6" fmla="*/ 65898 h 139525"/>
              <a:gd name="connsiteX7" fmla="*/ 1353336 w 2727084"/>
              <a:gd name="connsiteY7" fmla="*/ 15162 h 139525"/>
              <a:gd name="connsiteX8" fmla="*/ 1409146 w 2727084"/>
              <a:gd name="connsiteY8" fmla="*/ 65898 h 139525"/>
              <a:gd name="connsiteX9" fmla="*/ 1438319 w 2727084"/>
              <a:gd name="connsiteY9" fmla="*/ 65898 h 139525"/>
              <a:gd name="connsiteX10" fmla="*/ 1555013 w 2727084"/>
              <a:gd name="connsiteY10" fmla="*/ 12625 h 139525"/>
              <a:gd name="connsiteX11" fmla="*/ 1750348 w 2727084"/>
              <a:gd name="connsiteY11" fmla="*/ 65898 h 139525"/>
              <a:gd name="connsiteX12" fmla="*/ 2723220 w 2727084"/>
              <a:gd name="connsiteY12" fmla="*/ 65898 h 139525"/>
              <a:gd name="connsiteX13" fmla="*/ 2723220 w 2727084"/>
              <a:gd name="connsiteY13" fmla="*/ 78582 h 139525"/>
              <a:gd name="connsiteX14" fmla="*/ 2630626 w 2727084"/>
              <a:gd name="connsiteY14" fmla="*/ 78582 h 139525"/>
              <a:gd name="connsiteX15" fmla="*/ 2630626 w 2727084"/>
              <a:gd name="connsiteY15" fmla="*/ 79851 h 139525"/>
              <a:gd name="connsiteX16" fmla="*/ 1901289 w 2727084"/>
              <a:gd name="connsiteY16" fmla="*/ 78582 h 139525"/>
              <a:gd name="connsiteX17" fmla="*/ 1790937 w 2727084"/>
              <a:gd name="connsiteY17" fmla="*/ 78582 h 139525"/>
              <a:gd name="connsiteX18" fmla="*/ 1553745 w 2727084"/>
              <a:gd name="connsiteY18" fmla="*/ 131855 h 139525"/>
              <a:gd name="connsiteX19" fmla="*/ 1437051 w 2727084"/>
              <a:gd name="connsiteY19" fmla="*/ 78582 h 139525"/>
              <a:gd name="connsiteX20" fmla="*/ 1407877 w 2727084"/>
              <a:gd name="connsiteY20" fmla="*/ 78582 h 139525"/>
              <a:gd name="connsiteX21" fmla="*/ 1353336 w 2727084"/>
              <a:gd name="connsiteY21" fmla="*/ 129319 h 139525"/>
              <a:gd name="connsiteX22" fmla="*/ 1297526 w 2727084"/>
              <a:gd name="connsiteY22" fmla="*/ 78582 h 139525"/>
              <a:gd name="connsiteX23" fmla="*/ 1268352 w 2727084"/>
              <a:gd name="connsiteY23" fmla="*/ 78582 h 139525"/>
              <a:gd name="connsiteX24" fmla="*/ 1151658 w 2727084"/>
              <a:gd name="connsiteY24" fmla="*/ 131855 h 139525"/>
              <a:gd name="connsiteX25" fmla="*/ 914465 w 2727084"/>
              <a:gd name="connsiteY25" fmla="*/ 78582 h 139525"/>
              <a:gd name="connsiteX26" fmla="*/ 805382 w 2727084"/>
              <a:gd name="connsiteY26" fmla="*/ 78582 h 139525"/>
              <a:gd name="connsiteX27" fmla="*/ 67167 w 2727084"/>
              <a:gd name="connsiteY27" fmla="*/ 78582 h 139525"/>
              <a:gd name="connsiteX28" fmla="*/ 67167 w 2727084"/>
              <a:gd name="connsiteY28" fmla="*/ 78582 h 13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727084" h="139525">
                <a:moveTo>
                  <a:pt x="67167" y="78582"/>
                </a:moveTo>
                <a:lnTo>
                  <a:pt x="12625" y="78582"/>
                </a:lnTo>
                <a:lnTo>
                  <a:pt x="12625" y="65898"/>
                </a:lnTo>
                <a:lnTo>
                  <a:pt x="956323" y="65898"/>
                </a:lnTo>
                <a:cubicBezTo>
                  <a:pt x="1061601" y="55751"/>
                  <a:pt x="1151658" y="12625"/>
                  <a:pt x="1151658" y="12625"/>
                </a:cubicBezTo>
                <a:cubicBezTo>
                  <a:pt x="1198589" y="48140"/>
                  <a:pt x="1241715" y="60824"/>
                  <a:pt x="1268352" y="65898"/>
                </a:cubicBezTo>
                <a:lnTo>
                  <a:pt x="1297526" y="65898"/>
                </a:lnTo>
                <a:cubicBezTo>
                  <a:pt x="1303868" y="24041"/>
                  <a:pt x="1336846" y="15162"/>
                  <a:pt x="1353336" y="15162"/>
                </a:cubicBezTo>
                <a:cubicBezTo>
                  <a:pt x="1369825" y="15162"/>
                  <a:pt x="1402804" y="24041"/>
                  <a:pt x="1409146" y="65898"/>
                </a:cubicBezTo>
                <a:lnTo>
                  <a:pt x="1438319" y="65898"/>
                </a:lnTo>
                <a:cubicBezTo>
                  <a:pt x="1464956" y="60824"/>
                  <a:pt x="1508082" y="46872"/>
                  <a:pt x="1555013" y="12625"/>
                </a:cubicBezTo>
                <a:cubicBezTo>
                  <a:pt x="1555013" y="12625"/>
                  <a:pt x="1645070" y="55751"/>
                  <a:pt x="1750348" y="65898"/>
                </a:cubicBezTo>
                <a:lnTo>
                  <a:pt x="2723220" y="65898"/>
                </a:lnTo>
                <a:lnTo>
                  <a:pt x="2723220" y="78582"/>
                </a:lnTo>
                <a:lnTo>
                  <a:pt x="2630626" y="78582"/>
                </a:lnTo>
                <a:lnTo>
                  <a:pt x="2630626" y="79851"/>
                </a:lnTo>
                <a:lnTo>
                  <a:pt x="1901289" y="78582"/>
                </a:lnTo>
                <a:lnTo>
                  <a:pt x="1790937" y="78582"/>
                </a:lnTo>
                <a:cubicBezTo>
                  <a:pt x="1670438" y="79851"/>
                  <a:pt x="1553745" y="131855"/>
                  <a:pt x="1553745" y="131855"/>
                </a:cubicBezTo>
                <a:cubicBezTo>
                  <a:pt x="1506813" y="96340"/>
                  <a:pt x="1463687" y="83656"/>
                  <a:pt x="1437051" y="78582"/>
                </a:cubicBezTo>
                <a:lnTo>
                  <a:pt x="1407877" y="78582"/>
                </a:lnTo>
                <a:cubicBezTo>
                  <a:pt x="1401535" y="119171"/>
                  <a:pt x="1369825" y="129319"/>
                  <a:pt x="1353336" y="129319"/>
                </a:cubicBezTo>
                <a:cubicBezTo>
                  <a:pt x="1336846" y="129319"/>
                  <a:pt x="1303868" y="121708"/>
                  <a:pt x="1297526" y="78582"/>
                </a:cubicBezTo>
                <a:lnTo>
                  <a:pt x="1268352" y="78582"/>
                </a:lnTo>
                <a:cubicBezTo>
                  <a:pt x="1241715" y="83656"/>
                  <a:pt x="1198589" y="97608"/>
                  <a:pt x="1151658" y="131855"/>
                </a:cubicBezTo>
                <a:cubicBezTo>
                  <a:pt x="1151658" y="131855"/>
                  <a:pt x="1036233" y="79851"/>
                  <a:pt x="914465" y="78582"/>
                </a:cubicBezTo>
                <a:lnTo>
                  <a:pt x="805382" y="78582"/>
                </a:lnTo>
                <a:lnTo>
                  <a:pt x="67167" y="78582"/>
                </a:lnTo>
                <a:lnTo>
                  <a:pt x="67167" y="78582"/>
                </a:lnTo>
                <a:close/>
              </a:path>
            </a:pathLst>
          </a:custGeom>
          <a:solidFill>
            <a:schemeClr val="bg2"/>
          </a:solidFill>
          <a:ln w="12641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abela 17">
            <a:extLst>
              <a:ext uri="{FF2B5EF4-FFF2-40B4-BE49-F238E27FC236}">
                <a16:creationId xmlns:a16="http://schemas.microsoft.com/office/drawing/2014/main" id="{263A1EA1-1C4F-4F47-9C24-928669CE38DE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911225" y="1505433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41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6">
            <a:extLst>
              <a:ext uri="{FF2B5EF4-FFF2-40B4-BE49-F238E27FC236}">
                <a16:creationId xmlns:a16="http://schemas.microsoft.com/office/drawing/2014/main" id="{5D65245D-DE69-4098-94DD-C36B76E4C3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793750"/>
            <a:ext cx="12192000" cy="4900613"/>
          </a:xfrm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6FD1D3-F7DC-4F8A-8E05-6DC25FB66C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14150"/>
            <a:ext cx="10515600" cy="1325563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Slide com imagem grande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A250713-11E6-4FEF-877D-92967D24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050C0-D73F-418A-8E02-06D91F8855AE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5D3C9A-DEE5-4BD4-8961-80E018A4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63585A-DF5C-1B43-BDC1-9CB545382A8E}"/>
              </a:ext>
            </a:extLst>
          </p:cNvPr>
          <p:cNvSpPr/>
          <p:nvPr userDrawn="1"/>
        </p:nvSpPr>
        <p:spPr>
          <a:xfrm>
            <a:off x="5908548" y="6261006"/>
            <a:ext cx="374904" cy="37490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623800E-00CA-43ED-953B-1A09DD42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2" name="Espaço Reservado para Texto 26">
            <a:extLst>
              <a:ext uri="{FF2B5EF4-FFF2-40B4-BE49-F238E27FC236}">
                <a16:creationId xmlns:a16="http://schemas.microsoft.com/office/drawing/2014/main" id="{A7C55A90-4969-4308-AD56-633E3831D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13284" y="5878369"/>
            <a:ext cx="8165432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0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6" name="Elemento gráfico 13">
            <a:extLst>
              <a:ext uri="{FF2B5EF4-FFF2-40B4-BE49-F238E27FC236}">
                <a16:creationId xmlns:a16="http://schemas.microsoft.com/office/drawing/2014/main" id="{15031A21-FED3-4C51-BE76-5A2918F223AD}"/>
              </a:ext>
            </a:extLst>
          </p:cNvPr>
          <p:cNvSpPr/>
          <p:nvPr userDrawn="1"/>
        </p:nvSpPr>
        <p:spPr>
          <a:xfrm>
            <a:off x="4534478" y="5342223"/>
            <a:ext cx="3123044" cy="139083"/>
          </a:xfrm>
          <a:custGeom>
            <a:avLst/>
            <a:gdLst>
              <a:gd name="connsiteX0" fmla="*/ 281882 w 3123043"/>
              <a:gd name="connsiteY0" fmla="*/ 78315 h 139082"/>
              <a:gd name="connsiteX1" fmla="*/ 12567 w 3123043"/>
              <a:gd name="connsiteY1" fmla="*/ 78315 h 139082"/>
              <a:gd name="connsiteX2" fmla="*/ 12567 w 3123043"/>
              <a:gd name="connsiteY2" fmla="*/ 65671 h 139082"/>
              <a:gd name="connsiteX3" fmla="*/ 1155576 w 3123043"/>
              <a:gd name="connsiteY3" fmla="*/ 65671 h 139082"/>
              <a:gd name="connsiteX4" fmla="*/ 1350292 w 3123043"/>
              <a:gd name="connsiteY4" fmla="*/ 12567 h 139082"/>
              <a:gd name="connsiteX5" fmla="*/ 1466616 w 3123043"/>
              <a:gd name="connsiteY5" fmla="*/ 65671 h 139082"/>
              <a:gd name="connsiteX6" fmla="*/ 1495697 w 3123043"/>
              <a:gd name="connsiteY6" fmla="*/ 65671 h 139082"/>
              <a:gd name="connsiteX7" fmla="*/ 1551330 w 3123043"/>
              <a:gd name="connsiteY7" fmla="*/ 15096 h 139082"/>
              <a:gd name="connsiteX8" fmla="*/ 1606963 w 3123043"/>
              <a:gd name="connsiteY8" fmla="*/ 65671 h 139082"/>
              <a:gd name="connsiteX9" fmla="*/ 1636044 w 3123043"/>
              <a:gd name="connsiteY9" fmla="*/ 65671 h 139082"/>
              <a:gd name="connsiteX10" fmla="*/ 1752368 w 3123043"/>
              <a:gd name="connsiteY10" fmla="*/ 12567 h 139082"/>
              <a:gd name="connsiteX11" fmla="*/ 1947084 w 3123043"/>
              <a:gd name="connsiteY11" fmla="*/ 65671 h 139082"/>
              <a:gd name="connsiteX12" fmla="*/ 3119174 w 3123043"/>
              <a:gd name="connsiteY12" fmla="*/ 65671 h 139082"/>
              <a:gd name="connsiteX13" fmla="*/ 3119174 w 3123043"/>
              <a:gd name="connsiteY13" fmla="*/ 78315 h 139082"/>
              <a:gd name="connsiteX14" fmla="*/ 2824571 w 3123043"/>
              <a:gd name="connsiteY14" fmla="*/ 78315 h 139082"/>
              <a:gd name="connsiteX15" fmla="*/ 2824571 w 3123043"/>
              <a:gd name="connsiteY15" fmla="*/ 79579 h 139082"/>
              <a:gd name="connsiteX16" fmla="*/ 2097546 w 3123043"/>
              <a:gd name="connsiteY16" fmla="*/ 78315 h 139082"/>
              <a:gd name="connsiteX17" fmla="*/ 1987544 w 3123043"/>
              <a:gd name="connsiteY17" fmla="*/ 78315 h 139082"/>
              <a:gd name="connsiteX18" fmla="*/ 1751103 w 3123043"/>
              <a:gd name="connsiteY18" fmla="*/ 131419 h 139082"/>
              <a:gd name="connsiteX19" fmla="*/ 1634780 w 3123043"/>
              <a:gd name="connsiteY19" fmla="*/ 78315 h 139082"/>
              <a:gd name="connsiteX20" fmla="*/ 1605699 w 3123043"/>
              <a:gd name="connsiteY20" fmla="*/ 78315 h 139082"/>
              <a:gd name="connsiteX21" fmla="*/ 1551330 w 3123043"/>
              <a:gd name="connsiteY21" fmla="*/ 128891 h 139082"/>
              <a:gd name="connsiteX22" fmla="*/ 1495697 w 3123043"/>
              <a:gd name="connsiteY22" fmla="*/ 78315 h 139082"/>
              <a:gd name="connsiteX23" fmla="*/ 1466616 w 3123043"/>
              <a:gd name="connsiteY23" fmla="*/ 78315 h 139082"/>
              <a:gd name="connsiteX24" fmla="*/ 1350292 w 3123043"/>
              <a:gd name="connsiteY24" fmla="*/ 131419 h 139082"/>
              <a:gd name="connsiteX25" fmla="*/ 1113851 w 3123043"/>
              <a:gd name="connsiteY25" fmla="*/ 78315 h 139082"/>
              <a:gd name="connsiteX26" fmla="*/ 1005113 w 3123043"/>
              <a:gd name="connsiteY26" fmla="*/ 78315 h 139082"/>
              <a:gd name="connsiteX27" fmla="*/ 281882 w 3123043"/>
              <a:gd name="connsiteY27" fmla="*/ 78315 h 139082"/>
              <a:gd name="connsiteX28" fmla="*/ 281882 w 3123043"/>
              <a:gd name="connsiteY28" fmla="*/ 78315 h 139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23043" h="139082">
                <a:moveTo>
                  <a:pt x="281882" y="78315"/>
                </a:moveTo>
                <a:lnTo>
                  <a:pt x="12567" y="78315"/>
                </a:lnTo>
                <a:lnTo>
                  <a:pt x="12567" y="65671"/>
                </a:lnTo>
                <a:lnTo>
                  <a:pt x="1155576" y="65671"/>
                </a:lnTo>
                <a:cubicBezTo>
                  <a:pt x="1260520" y="55556"/>
                  <a:pt x="1350292" y="12567"/>
                  <a:pt x="1350292" y="12567"/>
                </a:cubicBezTo>
                <a:cubicBezTo>
                  <a:pt x="1397074" y="47970"/>
                  <a:pt x="1440063" y="60614"/>
                  <a:pt x="1466616" y="65671"/>
                </a:cubicBezTo>
                <a:lnTo>
                  <a:pt x="1495697" y="65671"/>
                </a:lnTo>
                <a:cubicBezTo>
                  <a:pt x="1502019" y="23946"/>
                  <a:pt x="1534893" y="15096"/>
                  <a:pt x="1551330" y="15096"/>
                </a:cubicBezTo>
                <a:cubicBezTo>
                  <a:pt x="1567767" y="15096"/>
                  <a:pt x="1600641" y="23946"/>
                  <a:pt x="1606963" y="65671"/>
                </a:cubicBezTo>
                <a:lnTo>
                  <a:pt x="1636044" y="65671"/>
                </a:lnTo>
                <a:cubicBezTo>
                  <a:pt x="1662596" y="60614"/>
                  <a:pt x="1705585" y="46705"/>
                  <a:pt x="1752368" y="12567"/>
                </a:cubicBezTo>
                <a:cubicBezTo>
                  <a:pt x="1752368" y="12567"/>
                  <a:pt x="1842140" y="55556"/>
                  <a:pt x="1947084" y="65671"/>
                </a:cubicBezTo>
                <a:lnTo>
                  <a:pt x="3119174" y="65671"/>
                </a:lnTo>
                <a:lnTo>
                  <a:pt x="3119174" y="78315"/>
                </a:lnTo>
                <a:lnTo>
                  <a:pt x="2824571" y="78315"/>
                </a:lnTo>
                <a:lnTo>
                  <a:pt x="2824571" y="79579"/>
                </a:lnTo>
                <a:lnTo>
                  <a:pt x="2097546" y="78315"/>
                </a:lnTo>
                <a:lnTo>
                  <a:pt x="1987544" y="78315"/>
                </a:lnTo>
                <a:cubicBezTo>
                  <a:pt x="1867427" y="79579"/>
                  <a:pt x="1751103" y="131419"/>
                  <a:pt x="1751103" y="131419"/>
                </a:cubicBezTo>
                <a:cubicBezTo>
                  <a:pt x="1704321" y="96016"/>
                  <a:pt x="1661332" y="83373"/>
                  <a:pt x="1634780" y="78315"/>
                </a:cubicBezTo>
                <a:lnTo>
                  <a:pt x="1605699" y="78315"/>
                </a:lnTo>
                <a:cubicBezTo>
                  <a:pt x="1599377" y="118775"/>
                  <a:pt x="1567767" y="128891"/>
                  <a:pt x="1551330" y="128891"/>
                </a:cubicBezTo>
                <a:cubicBezTo>
                  <a:pt x="1534893" y="128891"/>
                  <a:pt x="1502019" y="121304"/>
                  <a:pt x="1495697" y="78315"/>
                </a:cubicBezTo>
                <a:lnTo>
                  <a:pt x="1466616" y="78315"/>
                </a:lnTo>
                <a:cubicBezTo>
                  <a:pt x="1440063" y="83373"/>
                  <a:pt x="1397074" y="97281"/>
                  <a:pt x="1350292" y="131419"/>
                </a:cubicBezTo>
                <a:cubicBezTo>
                  <a:pt x="1350292" y="131419"/>
                  <a:pt x="1235232" y="79579"/>
                  <a:pt x="1113851" y="78315"/>
                </a:cubicBezTo>
                <a:lnTo>
                  <a:pt x="1005113" y="78315"/>
                </a:lnTo>
                <a:lnTo>
                  <a:pt x="281882" y="78315"/>
                </a:lnTo>
                <a:lnTo>
                  <a:pt x="281882" y="78315"/>
                </a:lnTo>
                <a:close/>
              </a:path>
            </a:pathLst>
          </a:custGeom>
          <a:solidFill>
            <a:schemeClr val="bg2"/>
          </a:solidFill>
          <a:ln w="1262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26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04C9FBA-BD24-42E1-BABE-0EE5C20738FC}"/>
              </a:ext>
            </a:extLst>
          </p:cNvPr>
          <p:cNvSpPr/>
          <p:nvPr userDrawn="1"/>
        </p:nvSpPr>
        <p:spPr>
          <a:xfrm>
            <a:off x="376428" y="374904"/>
            <a:ext cx="11439144" cy="6108192"/>
          </a:xfrm>
          <a:prstGeom prst="rect">
            <a:avLst/>
          </a:prstGeom>
          <a:noFill/>
          <a:ln w="127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2715CE-EA2A-4137-8BA3-1FEEF2E40A3A}"/>
              </a:ext>
            </a:extLst>
          </p:cNvPr>
          <p:cNvSpPr/>
          <p:nvPr userDrawn="1"/>
        </p:nvSpPr>
        <p:spPr>
          <a:xfrm>
            <a:off x="445008" y="443484"/>
            <a:ext cx="11301984" cy="5971032"/>
          </a:xfrm>
          <a:prstGeom prst="rect">
            <a:avLst/>
          </a:prstGeom>
          <a:noFill/>
          <a:ln w="2540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pPr algn="l" rtl="0"/>
            <a:endParaRPr lang="pt-BR" noProof="0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0168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pPr rtl="0"/>
            <a:fld id="{29319ADA-4A92-4939-8ACA-B34699F4984F}" type="datetime1">
              <a:rPr lang="pt-BR" noProof="0" smtClean="0"/>
              <a:t>17/04/2024</a:t>
            </a:fld>
            <a:endParaRPr lang="pt-BR" noProof="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03234" y="6016890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21279" y="6273660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9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5" r:id="rId11"/>
    <p:sldLayoutId id="2147483678" r:id="rId12"/>
    <p:sldLayoutId id="2147483674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8" r:id="rId20"/>
    <p:sldLayoutId id="2147483689" r:id="rId21"/>
    <p:sldLayoutId id="2147483686" r:id="rId22"/>
    <p:sldLayoutId id="2147483687" r:id="rId23"/>
    <p:sldLayoutId id="2147483676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pt/photo/60418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bmw-i8-electric-car-pkw-auto-278882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3A672-E2C9-49A3-B8D1-665F05ADB8B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1037020" y="2326580"/>
            <a:ext cx="10117959" cy="1517356"/>
          </a:xfrm>
        </p:spPr>
        <p:txBody>
          <a:bodyPr rtlCol="0"/>
          <a:lstStyle/>
          <a:p>
            <a:pPr rtl="0"/>
            <a:r>
              <a:rPr lang="pt-BR" dirty="0"/>
              <a:t>Carros Elétricos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65D450-CF0E-4B12-945F-D0057946DD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78752" y="137549"/>
            <a:ext cx="181871" cy="45719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48799AE-6C70-4A22-B90A-3F8F7CFDAD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 flipV="1">
            <a:off x="423969" y="6068072"/>
            <a:ext cx="45719" cy="606660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63743191-2C84-41E1-BD1D-4C35155B99C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-22860" y="6812281"/>
            <a:ext cx="45719" cy="45719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59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67A7E6CF-7813-4CFB-972B-ECF713EB181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8414" r="30383"/>
          <a:stretch/>
        </p:blipFill>
        <p:spPr>
          <a:xfrm>
            <a:off x="590003" y="0"/>
            <a:ext cx="5029061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7EA499-D02B-466B-8A94-12FBC4B8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4599" y="790570"/>
            <a:ext cx="4257905" cy="132556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Finalidade dos Carros Elétricos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B977CC-B026-4BFB-8EDC-0D8F699A2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4599" y="2689095"/>
            <a:ext cx="4519159" cy="2814238"/>
          </a:xfrm>
        </p:spPr>
        <p:txBody>
          <a:bodyPr rtlCol="0">
            <a:noAutofit/>
          </a:bodyPr>
          <a:lstStyle/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Os carros nos traz uma série de benefícios, como ser menos poluentes, mais silenciosos, e também ter um consumo de energia mais eficiente.</a:t>
            </a:r>
          </a:p>
          <a:p>
            <a:pPr rtl="0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Além disso, seus custos de abastecimentos são menores, assim como a manutenção e eventuais conserto.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4DED09-2D42-4E84-BF9E-C79453D414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pt-BR" dirty="0"/>
          </a:p>
          <a:p>
            <a:pPr rtl="0"/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BD5BBC-8809-4F8D-9C56-281FCD222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A42F411-36F6-4988-8DA8-BA993F6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367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94906860-9DDD-45C2-B32A-65897462C7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979" b="18117"/>
          <a:stretch/>
        </p:blipFill>
        <p:spPr>
          <a:xfrm>
            <a:off x="0" y="0"/>
            <a:ext cx="12192000" cy="3826934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EFBCFB-B245-45A5-AD8B-A4585DE6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36" y="3826934"/>
            <a:ext cx="4603566" cy="1016000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/>
              <a:t>Funcionamento do carro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B3DD98B-C2C2-4C4E-BC25-BCC7F6C5C5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01703" y="4015092"/>
            <a:ext cx="4430485" cy="2224702"/>
          </a:xfrm>
        </p:spPr>
        <p:txBody>
          <a:bodyPr rtlCol="0">
            <a:normAutofit fontScale="92500" lnSpcReduction="20000"/>
          </a:bodyPr>
          <a:lstStyle/>
          <a:p>
            <a:pPr algn="l" rtl="0"/>
            <a:r>
              <a:rPr lang="pt-BR" dirty="0"/>
              <a:t>  </a:t>
            </a:r>
            <a:r>
              <a:rPr lang="pt-BR" sz="1900" dirty="0"/>
              <a:t>Os motores dos carros elétricos são alimentados por energia elétrica, pois operam por baterias recarregáveis, que fornecem a energia para o automóvel se locomover.</a:t>
            </a:r>
          </a:p>
          <a:p>
            <a:pPr algn="l" rtl="0"/>
            <a:r>
              <a:rPr lang="pt-BR" sz="1900" dirty="0"/>
              <a:t>  Alguns carros híbridos funcionam de forma inversa: eles usam energia elétrica para dar partida em um motor comum, abastecido com combustíveis fosseis, como a gasolina.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1AA84F9-B00F-4582-9D27-E03DE392DF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21187" y="6239794"/>
            <a:ext cx="349534" cy="101600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pt-BR" dirty="0"/>
              <a:t>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A58B5AD-96B4-45C8-873B-9A28EFD5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3E85625-E07C-43C7-93C8-DFDFDBB6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02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11DAE73-6CD3-4771-ABF6-C81636C1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22" y="562882"/>
            <a:ext cx="10515600" cy="1325563"/>
          </a:xfrm>
        </p:spPr>
        <p:txBody>
          <a:bodyPr rtlCol="0"/>
          <a:lstStyle/>
          <a:p>
            <a:pPr rtl="0"/>
            <a:r>
              <a:rPr lang="pt-BR" dirty="0"/>
              <a:t>Público Alvo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C1407A-1D74-46E8-8A3D-AE720F58C0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 flipH="1">
            <a:off x="7053656" y="931334"/>
            <a:ext cx="49879" cy="99028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A8532E-B64D-4C40-B1E4-2D953F7A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4615" y="1180835"/>
            <a:ext cx="60718" cy="89656"/>
          </a:xfrm>
        </p:spPr>
        <p:txBody>
          <a:bodyPr rtlCol="0"/>
          <a:lstStyle/>
          <a:p>
            <a:pPr rtl="0"/>
            <a:r>
              <a:rPr lang="pt-BR" sz="100" dirty="0"/>
              <a:t>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777C1D2-F31A-4E91-AF68-25DE8289CA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9649" y="2256897"/>
            <a:ext cx="10144273" cy="3505229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dirty="0"/>
              <a:t>  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Os jovens estão cada vez mais preocupados com as questões ambientais. Apegados a causas sustentáveis, enxergam nos carros elétricos uma alternativa mais amigável ao meio ambiente. </a:t>
            </a:r>
          </a:p>
          <a:p>
            <a:pPr marL="0" indent="0" rtl="0"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  Jovens entre 25 a 34 anos estão dispostos a comprar carros elétricos.</a:t>
            </a:r>
          </a:p>
          <a:p>
            <a:pPr marL="0" indent="0" rtl="0">
              <a:buNone/>
            </a:pP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  A conectividade é uma parte integral do estilo de vida dos jovens. Carros elétricos vêm frequentemente equipados com sistemas de </a:t>
            </a:r>
            <a:r>
              <a:rPr lang="pt-BR" sz="1800" dirty="0" err="1">
                <a:solidFill>
                  <a:schemeClr val="accent6">
                    <a:lumMod val="75000"/>
                  </a:schemeClr>
                </a:solidFill>
              </a:rPr>
              <a:t>infoentretenimento</a:t>
            </a:r>
            <a:r>
              <a:rPr lang="pt-BR" sz="1800" dirty="0">
                <a:solidFill>
                  <a:schemeClr val="accent6">
                    <a:lumMod val="75000"/>
                  </a:schemeClr>
                </a:solidFill>
              </a:rPr>
              <a:t> avançados, integração com smartphones e atualizações de software.</a:t>
            </a:r>
          </a:p>
          <a:p>
            <a:pPr marL="0" indent="0" rtl="0">
              <a:buNone/>
            </a:pPr>
            <a:endParaRPr lang="pt-BR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89F14F4-0C32-4B08-AA76-9CBA4B2933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956625" y="6016890"/>
            <a:ext cx="89497" cy="90029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809F6AA-8787-46D7-ACFE-35FEE08B5A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06013" y="6382015"/>
            <a:ext cx="45719" cy="195232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C982E62-6A3F-45E0-B738-1CCBF33D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9509180-5380-4AD5-A72A-75354134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518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83AE076-A30C-408A-B733-749BA1FA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1279" y="6273660"/>
            <a:ext cx="549442" cy="365125"/>
          </a:xfrm>
        </p:spPr>
        <p:txBody>
          <a:bodyPr rtlCol="0"/>
          <a:lstStyle/>
          <a:p>
            <a:fld id="{D495E168-DA5E-4888-8D8A-92B118324C14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4503F63-2B71-48DD-A2D5-A9756260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3234" y="6016890"/>
            <a:ext cx="3398763" cy="365125"/>
          </a:xfrm>
        </p:spPr>
        <p:txBody>
          <a:bodyPr rtlCol="0"/>
          <a:lstStyle/>
          <a:p>
            <a:r>
              <a:rPr lang="pt-BR" dirty="0"/>
              <a:t>ADICIONAR UM RODAPÉ</a:t>
            </a:r>
          </a:p>
        </p:txBody>
      </p:sp>
      <p:graphicFrame>
        <p:nvGraphicFramePr>
          <p:cNvPr id="21" name="Espaço Reservado para Gráfico 20" descr="Gráfico">
            <a:extLst>
              <a:ext uri="{FF2B5EF4-FFF2-40B4-BE49-F238E27FC236}">
                <a16:creationId xmlns:a16="http://schemas.microsoft.com/office/drawing/2014/main" id="{A0D58968-E478-46A2-8C19-98350C347F79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763019518"/>
              </p:ext>
            </p:extLst>
          </p:nvPr>
        </p:nvGraphicFramePr>
        <p:xfrm>
          <a:off x="6437313" y="965200"/>
          <a:ext cx="4829176" cy="4859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C53A84-5B0E-48D5-BB7D-950EB8BC0F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749" y="2306824"/>
            <a:ext cx="5170487" cy="758825"/>
          </a:xfrm>
        </p:spPr>
        <p:txBody>
          <a:bodyPr rtlCol="0">
            <a:normAutofit/>
          </a:bodyPr>
          <a:lstStyle/>
          <a:p>
            <a:r>
              <a:rPr lang="pt-BR" sz="1900" dirty="0"/>
              <a:t>Carros elétricos mais vendidos no mundo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E78F25C1-8DF8-4521-8E14-C1B37A10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858" y="1289573"/>
            <a:ext cx="3106248" cy="758536"/>
          </a:xfrm>
        </p:spPr>
        <p:txBody>
          <a:bodyPr rtlCol="0"/>
          <a:lstStyle/>
          <a:p>
            <a:r>
              <a:rPr lang="pt-BR" dirty="0"/>
              <a:t>Estatísticas 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F320867-6901-4F59-BFF3-9800EAB0A0A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005964" y="3411206"/>
            <a:ext cx="1598612" cy="482600"/>
          </a:xfrm>
        </p:spPr>
        <p:txBody>
          <a:bodyPr rtlCol="0">
            <a:noAutofit/>
          </a:bodyPr>
          <a:lstStyle/>
          <a:p>
            <a:r>
              <a:rPr lang="pt-BR" dirty="0"/>
              <a:t>12,4%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C65D672B-E3A0-40B0-97D5-1B3FD772B7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30498" y="3739108"/>
            <a:ext cx="1597889" cy="365125"/>
          </a:xfrm>
        </p:spPr>
        <p:txBody>
          <a:bodyPr rtlCol="0">
            <a:normAutofit/>
          </a:bodyPr>
          <a:lstStyle/>
          <a:p>
            <a:r>
              <a:rPr lang="pt-BR" dirty="0"/>
              <a:t> 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28F8FC00-2556-4E36-A6CA-D230580A9C6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944580" y="4342457"/>
            <a:ext cx="1598612" cy="482600"/>
          </a:xfrm>
        </p:spPr>
        <p:txBody>
          <a:bodyPr rtlCol="0">
            <a:noAutofit/>
          </a:bodyPr>
          <a:lstStyle/>
          <a:p>
            <a:r>
              <a:rPr lang="pt-BR" dirty="0"/>
              <a:t>8,3%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3169D5A-7F64-4D18-BED9-3444AC49E6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09797" y="3756246"/>
            <a:ext cx="1598612" cy="365125"/>
          </a:xfrm>
        </p:spPr>
        <p:txBody>
          <a:bodyPr rtlCol="0">
            <a:normAutofit/>
          </a:bodyPr>
          <a:lstStyle/>
          <a:p>
            <a:r>
              <a:rPr lang="pt-BR" dirty="0"/>
              <a:t>Tesla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32001FC-FEF4-4DF0-9C23-2DB3C963806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830295" y="3425520"/>
            <a:ext cx="1597025" cy="482600"/>
          </a:xfrm>
        </p:spPr>
        <p:txBody>
          <a:bodyPr rtlCol="0">
            <a:noAutofit/>
          </a:bodyPr>
          <a:lstStyle/>
          <a:p>
            <a:r>
              <a:rPr lang="pt-BR" dirty="0"/>
              <a:t>17,3%</a:t>
            </a: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:a16="http://schemas.microsoft.com/office/drawing/2014/main" id="{44F3D15A-D448-8522-2010-1998DC9FB5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861756" y="3756246"/>
            <a:ext cx="1304457" cy="384048"/>
          </a:xfrm>
        </p:spPr>
        <p:txBody>
          <a:bodyPr>
            <a:normAutofit/>
          </a:bodyPr>
          <a:lstStyle/>
          <a:p>
            <a:r>
              <a:rPr lang="pt-BR" dirty="0"/>
              <a:t>BYD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2105F00B-0614-40D7-9433-E1DC079FF980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4005964" y="4285239"/>
            <a:ext cx="1597025" cy="482600"/>
          </a:xfrm>
        </p:spPr>
        <p:txBody>
          <a:bodyPr rtlCol="0">
            <a:noAutofit/>
          </a:bodyPr>
          <a:lstStyle/>
          <a:p>
            <a:r>
              <a:rPr lang="pt-BR" dirty="0"/>
              <a:t>6,5%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AC550027-31ED-4CA2-B276-902E7DB7AC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32579" y="4710455"/>
            <a:ext cx="1597025" cy="365125"/>
          </a:xfrm>
        </p:spPr>
        <p:txBody>
          <a:bodyPr rtlCol="0">
            <a:normAutofit/>
          </a:bodyPr>
          <a:lstStyle/>
          <a:p>
            <a:r>
              <a:rPr lang="pt-BR" dirty="0"/>
              <a:t>GEELY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0CF0B366-F7A4-4405-9C0E-8503ED6D0F0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912144" y="5213422"/>
            <a:ext cx="1598612" cy="482600"/>
          </a:xfrm>
        </p:spPr>
        <p:txBody>
          <a:bodyPr rtlCol="0">
            <a:noAutofit/>
          </a:bodyPr>
          <a:lstStyle/>
          <a:p>
            <a:r>
              <a:rPr lang="pt-BR" dirty="0"/>
              <a:t>6,4%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1CD59B7-CC24-4A8C-8C11-D422634047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910156" y="5591612"/>
            <a:ext cx="1598612" cy="365125"/>
          </a:xfrm>
        </p:spPr>
        <p:txBody>
          <a:bodyPr rtlCol="0">
            <a:normAutofit/>
          </a:bodyPr>
          <a:lstStyle/>
          <a:p>
            <a:r>
              <a:rPr lang="pt-BR" dirty="0"/>
              <a:t>SAIC</a:t>
            </a:r>
          </a:p>
        </p:txBody>
      </p:sp>
      <p:sp>
        <p:nvSpPr>
          <p:cNvPr id="41" name="Espaço Reservado para Texto 40">
            <a:extLst>
              <a:ext uri="{FF2B5EF4-FFF2-40B4-BE49-F238E27FC236}">
                <a16:creationId xmlns:a16="http://schemas.microsoft.com/office/drawing/2014/main" id="{2D45EC36-22D0-48BD-5DB0-D176DA614E6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172740" y="5571787"/>
            <a:ext cx="1535634" cy="171344"/>
          </a:xfrm>
        </p:spPr>
        <p:txBody>
          <a:bodyPr/>
          <a:lstStyle/>
          <a:p>
            <a:r>
              <a:rPr lang="pt-BR" dirty="0"/>
              <a:t>4,4%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7D93ADA8-251F-488D-901C-9655090E254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55315" y="4696209"/>
            <a:ext cx="1597025" cy="365125"/>
          </a:xfrm>
        </p:spPr>
        <p:txBody>
          <a:bodyPr rtlCol="0">
            <a:normAutofit/>
          </a:bodyPr>
          <a:lstStyle/>
          <a:p>
            <a:r>
              <a:rPr lang="pt-BR" dirty="0"/>
              <a:t>Volkswagen</a:t>
            </a:r>
          </a:p>
        </p:txBody>
      </p:sp>
      <p:sp>
        <p:nvSpPr>
          <p:cNvPr id="19" name="Oval 18" descr="Forma circular">
            <a:extLst>
              <a:ext uri="{FF2B5EF4-FFF2-40B4-BE49-F238E27FC236}">
                <a16:creationId xmlns:a16="http://schemas.microsoft.com/office/drawing/2014/main" id="{4A6E87C4-516D-4380-BD09-B899769E3C11}"/>
              </a:ext>
            </a:extLst>
          </p:cNvPr>
          <p:cNvSpPr/>
          <p:nvPr/>
        </p:nvSpPr>
        <p:spPr>
          <a:xfrm>
            <a:off x="1584695" y="3397251"/>
            <a:ext cx="384048" cy="384048"/>
          </a:xfrm>
          <a:prstGeom prst="ellipse">
            <a:avLst/>
          </a:pr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22" name="Oval 21" descr="Forma circular">
            <a:extLst>
              <a:ext uri="{FF2B5EF4-FFF2-40B4-BE49-F238E27FC236}">
                <a16:creationId xmlns:a16="http://schemas.microsoft.com/office/drawing/2014/main" id="{2FCC7A65-362D-4186-A18C-0C6FDBC14F92}"/>
              </a:ext>
            </a:extLst>
          </p:cNvPr>
          <p:cNvSpPr/>
          <p:nvPr/>
        </p:nvSpPr>
        <p:spPr>
          <a:xfrm>
            <a:off x="3592318" y="3443294"/>
            <a:ext cx="384048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20" name="Oval 19" descr="Forma circular">
            <a:extLst>
              <a:ext uri="{FF2B5EF4-FFF2-40B4-BE49-F238E27FC236}">
                <a16:creationId xmlns:a16="http://schemas.microsoft.com/office/drawing/2014/main" id="{0FDF8AB6-036A-49DD-A8BA-685B6074ACF5}"/>
              </a:ext>
            </a:extLst>
          </p:cNvPr>
          <p:cNvSpPr/>
          <p:nvPr/>
        </p:nvSpPr>
        <p:spPr>
          <a:xfrm>
            <a:off x="1561492" y="4363431"/>
            <a:ext cx="384048" cy="384048"/>
          </a:xfrm>
          <a:prstGeom prst="ellipse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23" name="Oval 22" descr="Forma circular">
            <a:extLst>
              <a:ext uri="{FF2B5EF4-FFF2-40B4-BE49-F238E27FC236}">
                <a16:creationId xmlns:a16="http://schemas.microsoft.com/office/drawing/2014/main" id="{7A05CE77-EFD5-48B6-A34A-0EF87FA6A66C}"/>
              </a:ext>
            </a:extLst>
          </p:cNvPr>
          <p:cNvSpPr/>
          <p:nvPr/>
        </p:nvSpPr>
        <p:spPr>
          <a:xfrm>
            <a:off x="3576018" y="4314156"/>
            <a:ext cx="384048" cy="384048"/>
          </a:xfrm>
          <a:prstGeom prst="ellipse">
            <a:avLst/>
          </a:prstGeom>
          <a:solidFill>
            <a:schemeClr val="accent4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24" name="Oval 23" descr="Forma circular">
            <a:extLst>
              <a:ext uri="{FF2B5EF4-FFF2-40B4-BE49-F238E27FC236}">
                <a16:creationId xmlns:a16="http://schemas.microsoft.com/office/drawing/2014/main" id="{6FF88464-872E-4C10-9DAC-26A3348420AC}"/>
              </a:ext>
            </a:extLst>
          </p:cNvPr>
          <p:cNvSpPr/>
          <p:nvPr/>
        </p:nvSpPr>
        <p:spPr>
          <a:xfrm>
            <a:off x="1532732" y="5241087"/>
            <a:ext cx="384048" cy="384048"/>
          </a:xfrm>
          <a:prstGeom prst="ellipse">
            <a:avLst/>
          </a:pr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25" name="Oval 24" descr="Forma circular">
            <a:extLst>
              <a:ext uri="{FF2B5EF4-FFF2-40B4-BE49-F238E27FC236}">
                <a16:creationId xmlns:a16="http://schemas.microsoft.com/office/drawing/2014/main" id="{3088EB29-A8D3-4903-947F-4E8DC731F286}"/>
              </a:ext>
            </a:extLst>
          </p:cNvPr>
          <p:cNvSpPr/>
          <p:nvPr/>
        </p:nvSpPr>
        <p:spPr>
          <a:xfrm>
            <a:off x="3592318" y="5270028"/>
            <a:ext cx="384048" cy="384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rtl="0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2CD3C47-BDB2-D395-3A45-0EE1A75D6042}"/>
              </a:ext>
            </a:extLst>
          </p:cNvPr>
          <p:cNvSpPr txBox="1"/>
          <p:nvPr/>
        </p:nvSpPr>
        <p:spPr>
          <a:xfrm>
            <a:off x="4089239" y="5572262"/>
            <a:ext cx="199533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Stellantis</a:t>
            </a:r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25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4A09745-9520-4241-8D53-E68C835D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867" y="1846403"/>
            <a:ext cx="3752918" cy="1794263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Investimento  da empresa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8795DF-0E81-4ADB-9E73-55169F9DF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601997" y="453125"/>
            <a:ext cx="107788" cy="45719"/>
          </a:xfrm>
        </p:spPr>
        <p:txBody>
          <a:bodyPr rtlCol="0">
            <a:normAutofit fontScale="25000" lnSpcReduction="20000"/>
          </a:bodyPr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3994364-7633-47F4-80EE-E7B090E9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7128" y="6021341"/>
            <a:ext cx="3398763" cy="365125"/>
          </a:xfrm>
        </p:spPr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CD68BD0A-9D26-4228-91FB-8BF24FE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495E168-DA5E-4888-8D8A-92B118324C14}" type="slidenum">
              <a:rPr lang="pt-BR" smtClean="0"/>
              <a:pPr rtl="0"/>
              <a:t>6</a:t>
            </a:fld>
            <a:endParaRPr lang="pt-BR" dirty="0"/>
          </a:p>
        </p:txBody>
      </p:sp>
      <p:graphicFrame>
        <p:nvGraphicFramePr>
          <p:cNvPr id="10" name="Espaço Reservado para Tabela 9">
            <a:extLst>
              <a:ext uri="{FF2B5EF4-FFF2-40B4-BE49-F238E27FC236}">
                <a16:creationId xmlns:a16="http://schemas.microsoft.com/office/drawing/2014/main" id="{E7E412ED-D7D5-9288-2B14-D908F19E7005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766631236"/>
              </p:ext>
            </p:extLst>
          </p:nvPr>
        </p:nvGraphicFramePr>
        <p:xfrm>
          <a:off x="482215" y="498844"/>
          <a:ext cx="7615089" cy="588762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38363">
                  <a:extLst>
                    <a:ext uri="{9D8B030D-6E8A-4147-A177-3AD203B41FA5}">
                      <a16:colId xmlns:a16="http://schemas.microsoft.com/office/drawing/2014/main" val="170329534"/>
                    </a:ext>
                  </a:extLst>
                </a:gridCol>
                <a:gridCol w="2381155">
                  <a:extLst>
                    <a:ext uri="{9D8B030D-6E8A-4147-A177-3AD203B41FA5}">
                      <a16:colId xmlns:a16="http://schemas.microsoft.com/office/drawing/2014/main" val="1220766834"/>
                    </a:ext>
                  </a:extLst>
                </a:gridCol>
                <a:gridCol w="2695571">
                  <a:extLst>
                    <a:ext uri="{9D8B030D-6E8A-4147-A177-3AD203B41FA5}">
                      <a16:colId xmlns:a16="http://schemas.microsoft.com/office/drawing/2014/main" val="2406124592"/>
                    </a:ext>
                  </a:extLst>
                </a:gridCol>
              </a:tblGrid>
              <a:tr h="31814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598706"/>
                  </a:ext>
                </a:extLst>
              </a:tr>
              <a:tr h="3181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Número de empresas</a:t>
                      </a:r>
                    </a:p>
                  </a:txBody>
                  <a:tcPr marL="92013" marR="920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2013" marR="92013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033772"/>
                  </a:ext>
                </a:extLst>
              </a:tr>
              <a:tr h="3181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Receita total (bilhões)</a:t>
                      </a:r>
                    </a:p>
                  </a:txBody>
                  <a:tcPr marL="92013" marR="920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$500</a:t>
                      </a:r>
                    </a:p>
                  </a:txBody>
                  <a:tcPr marL="92013" marR="92013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904750"/>
                  </a:ext>
                </a:extLst>
              </a:tr>
              <a:tr h="31814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Lucro líquido (bilhões)</a:t>
                      </a:r>
                    </a:p>
                  </a:txBody>
                  <a:tcPr marL="92013" marR="920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$300</a:t>
                      </a: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530848954"/>
                  </a:ext>
                </a:extLst>
              </a:tr>
              <a:tr h="496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Participação de mercado (%)</a:t>
                      </a:r>
                    </a:p>
                  </a:txBody>
                  <a:tcPr marL="92013" marR="920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Varia entre 5%-15%</a:t>
                      </a:r>
                    </a:p>
                  </a:txBody>
                  <a:tcPr marL="92013" marR="92013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62621"/>
                  </a:ext>
                </a:extLst>
              </a:tr>
              <a:tr h="496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Principais marcas mais vendidas </a:t>
                      </a:r>
                    </a:p>
                  </a:txBody>
                  <a:tcPr marL="92013" marR="920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Tesla, BYD, Volkswagen</a:t>
                      </a: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2246568098"/>
                  </a:ext>
                </a:extLst>
              </a:tr>
              <a:tr h="496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Número de veículos vendido (por ano)</a:t>
                      </a:r>
                    </a:p>
                  </a:txBody>
                  <a:tcPr marL="92013" marR="920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8,5 milhões </a:t>
                      </a:r>
                    </a:p>
                  </a:txBody>
                  <a:tcPr marL="92013" marR="92013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463369"/>
                  </a:ext>
                </a:extLst>
              </a:tr>
              <a:tr h="496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Principais modelos mais vendidos </a:t>
                      </a:r>
                    </a:p>
                  </a:txBody>
                  <a:tcPr marL="92013" marR="920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Model Y, BYD Dolphin </a:t>
                      </a: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1055087468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Segmentação do mercado </a:t>
                      </a:r>
                    </a:p>
                  </a:txBody>
                  <a:tcPr marL="92013" marR="920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30% carros de luxo, 40% carros elétricos, 30% carros compactos </a:t>
                      </a:r>
                    </a:p>
                  </a:txBody>
                  <a:tcPr marL="92013" marR="92013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290629"/>
                  </a:ext>
                </a:extLst>
              </a:tr>
              <a:tr h="496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Tendencia de mercado </a:t>
                      </a:r>
                    </a:p>
                  </a:txBody>
                  <a:tcPr marL="92013" marR="92013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Aumento da demanda por carros elétricos </a:t>
                      </a:r>
                    </a:p>
                  </a:txBody>
                  <a:tcPr marL="92013" marR="92013" anchor="ctr"/>
                </a:tc>
                <a:extLst>
                  <a:ext uri="{0D108BD9-81ED-4DB2-BD59-A6C34878D82A}">
                    <a16:rowId xmlns:a16="http://schemas.microsoft.com/office/drawing/2014/main" val="1124982536"/>
                  </a:ext>
                </a:extLst>
              </a:tr>
              <a:tr h="7060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600" b="1" i="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Previsões futuras </a:t>
                      </a:r>
                    </a:p>
                  </a:txBody>
                  <a:tcPr marL="92013" marR="92013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600" i="0" kern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Projeção de crescimento de 20% nos próximos 5 anos </a:t>
                      </a:r>
                    </a:p>
                  </a:txBody>
                  <a:tcPr marL="92013" marR="92013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657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8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394505B4-C607-D13A-4DD9-C2B6BE8B21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 flipV="1">
            <a:off x="12056947" y="6016889"/>
            <a:ext cx="863186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49B914-F2B6-8B7E-3999-9F3E32E4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885" y="636345"/>
            <a:ext cx="8004788" cy="1464083"/>
          </a:xfrm>
        </p:spPr>
        <p:txBody>
          <a:bodyPr>
            <a:noAutofit/>
          </a:bodyPr>
          <a:lstStyle/>
          <a:p>
            <a:r>
              <a:rPr lang="pt-BR" sz="4800" dirty="0">
                <a:solidFill>
                  <a:schemeClr val="tx2"/>
                </a:solidFill>
              </a:rPr>
              <a:t>Investimento necessário para a produção do carro elétrico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FD633F-71E9-467C-D2A4-E4BAB0C2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/>
              <a:t>ADICIONAR UM RODAPÉ</a:t>
            </a:r>
            <a:endParaRPr lang="pt-BR" noProof="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189310-4E0B-E8FD-CBC7-B3291168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DE80F6-1477-4E6A-EF7F-D725BC42F4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0003" y="2040191"/>
            <a:ext cx="11011994" cy="428158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Pesquisa e desenvolvimento para a tecnologia de carros elétricos.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Projeto e produção de componentes.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Montagem e produção.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Parcerias com fabricantes de baterias paras as fonte de energia.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Rede de estação de carregamento elétrico.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Aquisição de matérias-primas.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Recrutamento e treinamento de mão de obra qualificada para fabricação e montagem.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Marketing e publicidade para reconhecimento da marca e crescimento de vendas.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O valor total do investimento ficará aproximadamente entre 9.550,000 – 42.000.000</a:t>
            </a:r>
          </a:p>
        </p:txBody>
      </p:sp>
    </p:spTree>
    <p:extLst>
      <p:ext uri="{BB962C8B-B14F-4D97-AF65-F5344CB8AC3E}">
        <p14:creationId xmlns:p14="http://schemas.microsoft.com/office/powerpoint/2010/main" val="193654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EE6F97-F932-4CE0-81CF-8B3DDFADBF1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918487" y="2984490"/>
            <a:ext cx="10117959" cy="1517356"/>
          </a:xfrm>
        </p:spPr>
        <p:txBody>
          <a:bodyPr rtlCol="0"/>
          <a:lstStyle/>
          <a:p>
            <a:pPr rtl="0"/>
            <a:r>
              <a:rPr lang="pt-BR" dirty="0"/>
              <a:t>Obrigado!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5BE9AB-394C-49FE-A242-B011DD1F3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 flipH="1" flipV="1">
            <a:off x="11723583" y="6468556"/>
            <a:ext cx="45719" cy="45719"/>
          </a:xfrm>
        </p:spPr>
        <p:txBody>
          <a:bodyPr rtlCol="0"/>
          <a:lstStyle/>
          <a:p>
            <a:pPr rtl="0"/>
            <a:r>
              <a:rPr lang="pt-BR" sz="1000" dirty="0"/>
              <a:t>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DF9333-CF88-48B4-8124-9F56584628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 flipH="1" flipV="1">
            <a:off x="406400" y="6247094"/>
            <a:ext cx="102235" cy="267181"/>
          </a:xfrm>
        </p:spPr>
        <p:txBody>
          <a:bodyPr rtlCol="0"/>
          <a:lstStyle/>
          <a:p>
            <a:pPr rtl="0"/>
            <a:r>
              <a:rPr lang="pt-BR" sz="1000" dirty="0"/>
              <a:t>.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B7F8C00-D731-4600-B308-67C385FC68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 flipV="1">
            <a:off x="11769302" y="6514275"/>
            <a:ext cx="45719" cy="272235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601F504-BCBE-4A2D-90EF-D4AA8359994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White">
          <a:xfrm>
            <a:off x="12192635" y="6514275"/>
            <a:ext cx="45719" cy="72792"/>
          </a:xfrm>
        </p:spPr>
        <p:txBody>
          <a:bodyPr rtlCol="0"/>
          <a:lstStyle/>
          <a:p>
            <a:pPr rtl="0"/>
            <a:r>
              <a:rPr lang="pt-BR" dirty="0"/>
              <a:t>..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0A2CB2D7-DC9E-4339-B25F-40718A18F9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White">
          <a:xfrm flipH="1">
            <a:off x="0" y="6587067"/>
            <a:ext cx="50800" cy="55213"/>
          </a:xfrm>
        </p:spPr>
        <p:txBody>
          <a:bodyPr rtlCol="0"/>
          <a:lstStyle/>
          <a:p>
            <a:pPr rtl="0"/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3226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23">
      <a:dk1>
        <a:sysClr val="windowText" lastClr="000000"/>
      </a:dk1>
      <a:lt1>
        <a:sysClr val="window" lastClr="FFFFFF"/>
      </a:lt1>
      <a:dk2>
        <a:srgbClr val="6D3200"/>
      </a:dk2>
      <a:lt2>
        <a:srgbClr val="D8B97A"/>
      </a:lt2>
      <a:accent1>
        <a:srgbClr val="306994"/>
      </a:accent1>
      <a:accent2>
        <a:srgbClr val="39577A"/>
      </a:accent2>
      <a:accent3>
        <a:srgbClr val="7E5E34"/>
      </a:accent3>
      <a:accent4>
        <a:srgbClr val="B7B374"/>
      </a:accent4>
      <a:accent5>
        <a:srgbClr val="2C1600"/>
      </a:accent5>
      <a:accent6>
        <a:srgbClr val="864A3F"/>
      </a:accent6>
      <a:hlink>
        <a:srgbClr val="D8B97A"/>
      </a:hlink>
      <a:folHlink>
        <a:srgbClr val="D8B97A"/>
      </a:folHlink>
    </a:clrScheme>
    <a:fontScheme name="Custom 20">
      <a:majorFont>
        <a:latin typeface="Edwardian Script ITC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566772_TF22987246.potx" id="{D7EA1185-F53E-4265-975B-63B5752DC370}" vid="{2ED2204E-340F-4467-8A34-74AADF754A9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vintage</Template>
  <TotalTime>190</TotalTime>
  <Words>450</Words>
  <Application>Microsoft Office PowerPoint</Application>
  <PresentationFormat>Widescreen</PresentationFormat>
  <Paragraphs>91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Book Antiqua</vt:lpstr>
      <vt:lpstr>Calibri</vt:lpstr>
      <vt:lpstr>Edwardian Script ITC</vt:lpstr>
      <vt:lpstr>Tema do Office</vt:lpstr>
      <vt:lpstr>Carros Elétricos </vt:lpstr>
      <vt:lpstr>Finalidade dos Carros Elétricos </vt:lpstr>
      <vt:lpstr>Funcionamento do carro</vt:lpstr>
      <vt:lpstr>Público Alvo </vt:lpstr>
      <vt:lpstr>Estatísticas </vt:lpstr>
      <vt:lpstr>Investimento  da empresa</vt:lpstr>
      <vt:lpstr>Investimento necessário para a produção do carro elétrico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Carros Elétricos</dc:title>
  <dc:creator>admbambooestetica@gmail.com</dc:creator>
  <cp:lastModifiedBy>Cintia Oliveira</cp:lastModifiedBy>
  <cp:revision>2</cp:revision>
  <dcterms:created xsi:type="dcterms:W3CDTF">2024-04-17T20:14:25Z</dcterms:created>
  <dcterms:modified xsi:type="dcterms:W3CDTF">2024-04-17T23:24:47Z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2018-08-01T18:49:12.3702636Z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