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9" r:id="rId3"/>
    <p:sldId id="262"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9006" autoAdjust="0"/>
  </p:normalViewPr>
  <p:slideViewPr>
    <p:cSldViewPr snapToGrid="0">
      <p:cViewPr varScale="1">
        <p:scale>
          <a:sx n="67" d="100"/>
          <a:sy n="67" d="100"/>
        </p:scale>
        <p:origin x="12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0A909-42FF-4723-80E6-B1CB3C588CDA}" type="datetimeFigureOut">
              <a:rPr lang="pt-BR" smtClean="0"/>
              <a:t>01/04/2024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A4AF5-5129-411B-AE81-82D23D908FB5}" type="slidenum">
              <a:rPr lang="pt-BR" smtClean="0"/>
              <a:t>‹nº›</a:t>
            </a:fld>
            <a:endParaRPr lang="pt-BR"/>
          </a:p>
        </p:txBody>
      </p:sp>
    </p:spTree>
    <p:extLst>
      <p:ext uri="{BB962C8B-B14F-4D97-AF65-F5344CB8AC3E}">
        <p14:creationId xmlns:p14="http://schemas.microsoft.com/office/powerpoint/2010/main" val="4067068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
            </a:r>
            <a:r>
              <a:rPr lang="pt-BR" dirty="0" err="1"/>
              <a:t>rand</a:t>
            </a:r>
            <a:r>
              <a:rPr lang="pt-BR" dirty="0"/>
              <a:t>(5,10)”</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80CA4AF5-5129-411B-AE81-82D23D908FB5}" type="slidenum">
              <a:rPr lang="pt-BR" smtClean="0"/>
              <a:t>19</a:t>
            </a:fld>
            <a:endParaRPr lang="pt-BR"/>
          </a:p>
        </p:txBody>
      </p:sp>
    </p:spTree>
    <p:extLst>
      <p:ext uri="{BB962C8B-B14F-4D97-AF65-F5344CB8AC3E}">
        <p14:creationId xmlns:p14="http://schemas.microsoft.com/office/powerpoint/2010/main" val="3499126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2844BA0-9460-4357-8E90-446BFFA11E9A}" type="datetimeFigureOut">
              <a:rPr lang="pt-BR" smtClean="0"/>
              <a:t>01/04/2024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37206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2844BA0-9460-4357-8E90-446BFFA11E9A}" type="datetimeFigureOut">
              <a:rPr lang="pt-BR" smtClean="0"/>
              <a:t>01/04/2024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263526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2844BA0-9460-4357-8E90-446BFFA11E9A}" type="datetimeFigureOut">
              <a:rPr lang="pt-BR" smtClean="0"/>
              <a:t>01/04/2024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1852274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2844BA0-9460-4357-8E90-446BFFA11E9A}" type="datetimeFigureOut">
              <a:rPr lang="pt-BR" smtClean="0"/>
              <a:t>01/04/2024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7C9380E-F52F-4DE0-9287-DD7EB78716B1}" type="slidenum">
              <a:rPr lang="pt-BR" smtClean="0"/>
              <a:t>‹nº›</a:t>
            </a:fld>
            <a:endParaRPr lang="pt-B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0113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2844BA0-9460-4357-8E90-446BFFA11E9A}" type="datetimeFigureOut">
              <a:rPr lang="pt-BR" smtClean="0"/>
              <a:t>01/04/2024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3180793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E2844BA0-9460-4357-8E90-446BFFA11E9A}" type="datetimeFigureOut">
              <a:rPr lang="pt-BR" smtClean="0"/>
              <a:t>01/04/2024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2474402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E2844BA0-9460-4357-8E90-446BFFA11E9A}" type="datetimeFigureOut">
              <a:rPr lang="pt-BR" smtClean="0"/>
              <a:t>01/04/2024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2458140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2844BA0-9460-4357-8E90-446BFFA11E9A}" type="datetimeFigureOut">
              <a:rPr lang="pt-BR" smtClean="0"/>
              <a:t>01/04/2024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364929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2844BA0-9460-4357-8E90-446BFFA11E9A}" type="datetimeFigureOut">
              <a:rPr lang="pt-BR" smtClean="0"/>
              <a:t>01/04/2024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118049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2844BA0-9460-4357-8E90-446BFFA11E9A}" type="datetimeFigureOut">
              <a:rPr lang="pt-BR" smtClean="0"/>
              <a:t>01/04/2024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177388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2844BA0-9460-4357-8E90-446BFFA11E9A}" type="datetimeFigureOut">
              <a:rPr lang="pt-BR" smtClean="0"/>
              <a:t>01/04/2024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3562401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2844BA0-9460-4357-8E90-446BFFA11E9A}" type="datetimeFigureOut">
              <a:rPr lang="pt-BR" smtClean="0"/>
              <a:t>01/04/2024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396679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2844BA0-9460-4357-8E90-446BFFA11E9A}" type="datetimeFigureOut">
              <a:rPr lang="pt-BR" smtClean="0"/>
              <a:t>01/04/2024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353167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2844BA0-9460-4357-8E90-446BFFA11E9A}" type="datetimeFigureOut">
              <a:rPr lang="pt-BR" smtClean="0"/>
              <a:t>01/04/2024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217027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44BA0-9460-4357-8E90-446BFFA11E9A}" type="datetimeFigureOut">
              <a:rPr lang="pt-BR" smtClean="0"/>
              <a:t>01/04/2024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166629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2844BA0-9460-4357-8E90-446BFFA11E9A}" type="datetimeFigureOut">
              <a:rPr lang="pt-BR" smtClean="0"/>
              <a:t>01/04/2024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32004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2844BA0-9460-4357-8E90-446BFFA11E9A}" type="datetimeFigureOut">
              <a:rPr lang="pt-BR" smtClean="0"/>
              <a:t>01/04/2024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7C9380E-F52F-4DE0-9287-DD7EB78716B1}" type="slidenum">
              <a:rPr lang="pt-BR" smtClean="0"/>
              <a:t>‹nº›</a:t>
            </a:fld>
            <a:endParaRPr lang="pt-BR"/>
          </a:p>
        </p:txBody>
      </p:sp>
    </p:spTree>
    <p:extLst>
      <p:ext uri="{BB962C8B-B14F-4D97-AF65-F5344CB8AC3E}">
        <p14:creationId xmlns:p14="http://schemas.microsoft.com/office/powerpoint/2010/main" val="351905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2844BA0-9460-4357-8E90-446BFFA11E9A}" type="datetimeFigureOut">
              <a:rPr lang="pt-BR" smtClean="0"/>
              <a:t>01/04/2024</a:t>
            </a:fld>
            <a:endParaRPr lang="pt-B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t-B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7C9380E-F52F-4DE0-9287-DD7EB78716B1}" type="slidenum">
              <a:rPr lang="pt-BR" smtClean="0"/>
              <a:t>‹nº›</a:t>
            </a:fld>
            <a:endParaRPr lang="pt-BR"/>
          </a:p>
        </p:txBody>
      </p:sp>
    </p:spTree>
    <p:extLst>
      <p:ext uri="{BB962C8B-B14F-4D97-AF65-F5344CB8AC3E}">
        <p14:creationId xmlns:p14="http://schemas.microsoft.com/office/powerpoint/2010/main" val="10000335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DD563D-CC03-CD48-2ADB-7299FE7C4B6C}"/>
              </a:ext>
            </a:extLst>
          </p:cNvPr>
          <p:cNvSpPr>
            <a:spLocks noGrp="1"/>
          </p:cNvSpPr>
          <p:nvPr>
            <p:ph type="ctrTitle"/>
          </p:nvPr>
        </p:nvSpPr>
        <p:spPr>
          <a:xfrm>
            <a:off x="2449788" y="2903881"/>
            <a:ext cx="9144000" cy="1050235"/>
          </a:xfrm>
        </p:spPr>
        <p:txBody>
          <a:bodyPr anchor="ctr"/>
          <a:lstStyle/>
          <a:p>
            <a:r>
              <a:rPr lang="pt-BR" dirty="0"/>
              <a:t>Aula 03 – Microsoft Word</a:t>
            </a:r>
          </a:p>
        </p:txBody>
      </p:sp>
      <p:sp>
        <p:nvSpPr>
          <p:cNvPr id="3" name="Subtítulo 2">
            <a:extLst>
              <a:ext uri="{FF2B5EF4-FFF2-40B4-BE49-F238E27FC236}">
                <a16:creationId xmlns:a16="http://schemas.microsoft.com/office/drawing/2014/main" id="{BFA741F7-BADD-D915-DFDB-912F2898142C}"/>
              </a:ext>
            </a:extLst>
          </p:cNvPr>
          <p:cNvSpPr>
            <a:spLocks noGrp="1"/>
          </p:cNvSpPr>
          <p:nvPr>
            <p:ph type="subTitle" idx="1"/>
          </p:nvPr>
        </p:nvSpPr>
        <p:spPr>
          <a:xfrm>
            <a:off x="1378226" y="6122504"/>
            <a:ext cx="9144000" cy="341244"/>
          </a:xfrm>
        </p:spPr>
        <p:txBody>
          <a:bodyPr>
            <a:normAutofit fontScale="92500" lnSpcReduction="20000"/>
          </a:bodyPr>
          <a:lstStyle/>
          <a:p>
            <a:r>
              <a:rPr lang="pt-BR" dirty="0"/>
              <a:t>Educador: Paulo Henrique Ribeiro Pivoto</a:t>
            </a:r>
          </a:p>
        </p:txBody>
      </p:sp>
      <p:pic>
        <p:nvPicPr>
          <p:cNvPr id="1026" name="Picture 2" descr="Compre o Microsoft Word (PC ou Mac) | Custo somente do Word ou com o  Microsoft 365">
            <a:extLst>
              <a:ext uri="{FF2B5EF4-FFF2-40B4-BE49-F238E27FC236}">
                <a16:creationId xmlns:a16="http://schemas.microsoft.com/office/drawing/2014/main" id="{7C747DF1-D4DD-ED51-B82E-2CA193259F5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3556" y1="58222" x2="23556" y2="58222"/>
                        <a14:foregroundMark x1="20889" y1="43556" x2="44000" y2="52444"/>
                        <a14:foregroundMark x1="44000" y1="52444" x2="44000" y2="52444"/>
                      </a14:backgroundRemoval>
                    </a14:imgEffect>
                  </a14:imgLayer>
                </a14:imgProps>
              </a:ext>
              <a:ext uri="{28A0092B-C50C-407E-A947-70E740481C1C}">
                <a14:useLocalDpi xmlns:a14="http://schemas.microsoft.com/office/drawing/2010/main" val="0"/>
              </a:ext>
            </a:extLst>
          </a:blip>
          <a:srcRect/>
          <a:stretch>
            <a:fillRect/>
          </a:stretch>
        </p:blipFill>
        <p:spPr bwMode="auto">
          <a:xfrm>
            <a:off x="956019" y="235743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35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EF287-D2C4-645B-9CBE-2579944DAF6D}"/>
              </a:ext>
            </a:extLst>
          </p:cNvPr>
          <p:cNvSpPr>
            <a:spLocks noGrp="1"/>
          </p:cNvSpPr>
          <p:nvPr>
            <p:ph type="title"/>
          </p:nvPr>
        </p:nvSpPr>
        <p:spPr/>
        <p:txBody>
          <a:bodyPr>
            <a:normAutofit/>
          </a:bodyPr>
          <a:lstStyle/>
          <a:p>
            <a:r>
              <a:rPr lang="pt-BR" dirty="0"/>
              <a:t>Quebras de Página</a:t>
            </a:r>
          </a:p>
        </p:txBody>
      </p:sp>
      <p:sp>
        <p:nvSpPr>
          <p:cNvPr id="3" name="Espaço Reservado para Conteúdo 2">
            <a:extLst>
              <a:ext uri="{FF2B5EF4-FFF2-40B4-BE49-F238E27FC236}">
                <a16:creationId xmlns:a16="http://schemas.microsoft.com/office/drawing/2014/main" id="{0ABF6F3E-45C4-C8EB-FE61-7E4AE4271198}"/>
              </a:ext>
            </a:extLst>
          </p:cNvPr>
          <p:cNvSpPr>
            <a:spLocks noGrp="1"/>
          </p:cNvSpPr>
          <p:nvPr>
            <p:ph idx="1"/>
          </p:nvPr>
        </p:nvSpPr>
        <p:spPr/>
        <p:txBody>
          <a:bodyPr>
            <a:normAutofit fontScale="92500" lnSpcReduction="10000"/>
          </a:bodyPr>
          <a:lstStyle/>
          <a:p>
            <a:pPr algn="just"/>
            <a:r>
              <a:rPr lang="pt-BR" b="0" i="0" dirty="0">
                <a:solidFill>
                  <a:srgbClr val="ECECEC"/>
                </a:solidFill>
                <a:effectLst/>
                <a:latin typeface="Söhne"/>
              </a:rPr>
              <a:t>A quebra de página no Word é uma funcionalidade que permite ao usuário controlar onde uma nova página começará em um documento. Ela é útil para separar seções distintas, como capítulos em um livro, partes de um relatório ou diferentes seções de um documento longo. Existem diferentes tipos de quebras de página no Word, cada uma com sua própria função:</a:t>
            </a:r>
          </a:p>
          <a:p>
            <a:pPr algn="l">
              <a:buFont typeface="+mj-lt"/>
              <a:buAutoNum type="arabicPeriod"/>
            </a:pPr>
            <a:r>
              <a:rPr lang="pt-BR" b="1" i="0" dirty="0">
                <a:solidFill>
                  <a:srgbClr val="ECECEC"/>
                </a:solidFill>
                <a:effectLst/>
                <a:latin typeface="Söhne"/>
              </a:rPr>
              <a:t>Quebra de página automática</a:t>
            </a:r>
            <a:r>
              <a:rPr lang="pt-BR" b="0" i="0" dirty="0">
                <a:solidFill>
                  <a:srgbClr val="ECECEC"/>
                </a:solidFill>
                <a:effectLst/>
                <a:latin typeface="Söhne"/>
              </a:rPr>
              <a:t>: O Word insere automaticamente uma quebra de página sempre que o texto na página atual atinge o final da página. Isso garante que o texto flua para a próxima página sem a necessidade de inserção manual.</a:t>
            </a:r>
          </a:p>
          <a:p>
            <a:pPr algn="l">
              <a:buFont typeface="+mj-lt"/>
              <a:buAutoNum type="arabicPeriod"/>
            </a:pPr>
            <a:r>
              <a:rPr lang="pt-BR" b="1" i="0" dirty="0">
                <a:solidFill>
                  <a:srgbClr val="ECECEC"/>
                </a:solidFill>
                <a:effectLst/>
                <a:latin typeface="Söhne"/>
              </a:rPr>
              <a:t>Quebra de página manual</a:t>
            </a:r>
            <a:r>
              <a:rPr lang="pt-BR" b="0" i="0" dirty="0">
                <a:solidFill>
                  <a:srgbClr val="ECECEC"/>
                </a:solidFill>
                <a:effectLst/>
                <a:latin typeface="Söhne"/>
              </a:rPr>
              <a:t>: O usuário pode inserir uma quebra de página manualmente em um local específico do documento. Isso é feito para iniciar uma nova página em um ponto desejado, independentemente de onde o texto atual está localizado.</a:t>
            </a:r>
          </a:p>
          <a:p>
            <a:pPr algn="l">
              <a:buFont typeface="+mj-lt"/>
              <a:buAutoNum type="arabicPeriod"/>
            </a:pPr>
            <a:r>
              <a:rPr lang="pt-BR" b="1" i="0" dirty="0">
                <a:solidFill>
                  <a:srgbClr val="ECECEC"/>
                </a:solidFill>
                <a:effectLst/>
                <a:latin typeface="Söhne"/>
              </a:rPr>
              <a:t>Quebra de página de seção</a:t>
            </a:r>
            <a:r>
              <a:rPr lang="pt-BR" b="0" i="0" dirty="0">
                <a:solidFill>
                  <a:srgbClr val="ECECEC"/>
                </a:solidFill>
                <a:effectLst/>
                <a:latin typeface="Söhne"/>
              </a:rPr>
              <a:t>: Essa quebra de página divide o documento em seções distintas. Cada seção pode ter suas próprias configurações de formatação, como orientação da página, margens ou numeração de página diferente.</a:t>
            </a:r>
          </a:p>
          <a:p>
            <a:pPr algn="just"/>
            <a:endParaRPr lang="pt-BR" dirty="0"/>
          </a:p>
        </p:txBody>
      </p:sp>
    </p:spTree>
    <p:extLst>
      <p:ext uri="{BB962C8B-B14F-4D97-AF65-F5344CB8AC3E}">
        <p14:creationId xmlns:p14="http://schemas.microsoft.com/office/powerpoint/2010/main" val="143914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411EF-E527-3534-3543-B852A3E979EF}"/>
              </a:ext>
            </a:extLst>
          </p:cNvPr>
          <p:cNvSpPr>
            <a:spLocks noGrp="1"/>
          </p:cNvSpPr>
          <p:nvPr>
            <p:ph type="title"/>
          </p:nvPr>
        </p:nvSpPr>
        <p:spPr>
          <a:xfrm>
            <a:off x="913795" y="209550"/>
            <a:ext cx="10353762" cy="970450"/>
          </a:xfrm>
        </p:spPr>
        <p:txBody>
          <a:bodyPr/>
          <a:lstStyle/>
          <a:p>
            <a:r>
              <a:rPr lang="pt-BR" dirty="0"/>
              <a:t>Quebras de Página</a:t>
            </a:r>
          </a:p>
        </p:txBody>
      </p:sp>
      <p:sp>
        <p:nvSpPr>
          <p:cNvPr id="3" name="Espaço Reservado para Conteúdo 2">
            <a:extLst>
              <a:ext uri="{FF2B5EF4-FFF2-40B4-BE49-F238E27FC236}">
                <a16:creationId xmlns:a16="http://schemas.microsoft.com/office/drawing/2014/main" id="{A2E45049-BD7D-ACD3-9B92-ACEC311960B8}"/>
              </a:ext>
            </a:extLst>
          </p:cNvPr>
          <p:cNvSpPr>
            <a:spLocks noGrp="1"/>
          </p:cNvSpPr>
          <p:nvPr>
            <p:ph idx="1"/>
          </p:nvPr>
        </p:nvSpPr>
        <p:spPr>
          <a:xfrm>
            <a:off x="913795" y="1310893"/>
            <a:ext cx="10353762" cy="876047"/>
          </a:xfrm>
        </p:spPr>
        <p:txBody>
          <a:bodyPr/>
          <a:lstStyle/>
          <a:p>
            <a:r>
              <a:rPr lang="pt-BR" dirty="0"/>
              <a:t>Para inserir manualmente uma Quebra de Página, temos o seguinte caminho:</a:t>
            </a:r>
          </a:p>
          <a:p>
            <a:r>
              <a:rPr lang="pt-BR" dirty="0"/>
              <a:t>Menu “Layout” – Aba “Configurar Página” – Opção “Quebras”</a:t>
            </a:r>
          </a:p>
        </p:txBody>
      </p:sp>
      <p:pic>
        <p:nvPicPr>
          <p:cNvPr id="7" name="Imagem 6">
            <a:extLst>
              <a:ext uri="{FF2B5EF4-FFF2-40B4-BE49-F238E27FC236}">
                <a16:creationId xmlns:a16="http://schemas.microsoft.com/office/drawing/2014/main" id="{ACB497B2-EDD3-03CD-52BA-3583A993D89B}"/>
              </a:ext>
            </a:extLst>
          </p:cNvPr>
          <p:cNvPicPr>
            <a:picLocks noChangeAspect="1"/>
          </p:cNvPicPr>
          <p:nvPr/>
        </p:nvPicPr>
        <p:blipFill>
          <a:blip r:embed="rId2"/>
          <a:stretch>
            <a:fillRect/>
          </a:stretch>
        </p:blipFill>
        <p:spPr>
          <a:xfrm>
            <a:off x="331470" y="2317835"/>
            <a:ext cx="11567160" cy="4239130"/>
          </a:xfrm>
          <a:prstGeom prst="rect">
            <a:avLst/>
          </a:prstGeom>
        </p:spPr>
      </p:pic>
      <p:sp>
        <p:nvSpPr>
          <p:cNvPr id="8" name="Retângulo 7">
            <a:extLst>
              <a:ext uri="{FF2B5EF4-FFF2-40B4-BE49-F238E27FC236}">
                <a16:creationId xmlns:a16="http://schemas.microsoft.com/office/drawing/2014/main" id="{491594C6-AF19-035A-9929-7E019CFC7297}"/>
              </a:ext>
            </a:extLst>
          </p:cNvPr>
          <p:cNvSpPr/>
          <p:nvPr/>
        </p:nvSpPr>
        <p:spPr>
          <a:xfrm>
            <a:off x="331470" y="2783254"/>
            <a:ext cx="1634490" cy="7369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351F7F9C-7462-41B2-E732-132DB42F915B}"/>
              </a:ext>
            </a:extLst>
          </p:cNvPr>
          <p:cNvSpPr/>
          <p:nvPr/>
        </p:nvSpPr>
        <p:spPr>
          <a:xfrm>
            <a:off x="1965960" y="2783254"/>
            <a:ext cx="651510" cy="2571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45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23324-8A79-158A-A94D-B83FAE7FF0BD}"/>
              </a:ext>
            </a:extLst>
          </p:cNvPr>
          <p:cNvSpPr>
            <a:spLocks noGrp="1"/>
          </p:cNvSpPr>
          <p:nvPr>
            <p:ph type="title"/>
          </p:nvPr>
        </p:nvSpPr>
        <p:spPr/>
        <p:txBody>
          <a:bodyPr/>
          <a:lstStyle/>
          <a:p>
            <a:r>
              <a:rPr lang="pt-BR" dirty="0"/>
              <a:t>Quebras de Página</a:t>
            </a:r>
          </a:p>
        </p:txBody>
      </p:sp>
      <p:sp>
        <p:nvSpPr>
          <p:cNvPr id="3" name="Espaço Reservado para Conteúdo 2">
            <a:extLst>
              <a:ext uri="{FF2B5EF4-FFF2-40B4-BE49-F238E27FC236}">
                <a16:creationId xmlns:a16="http://schemas.microsoft.com/office/drawing/2014/main" id="{4796E8FF-79D3-F66A-5A35-4C97EBFF918E}"/>
              </a:ext>
            </a:extLst>
          </p:cNvPr>
          <p:cNvSpPr>
            <a:spLocks noGrp="1"/>
          </p:cNvSpPr>
          <p:nvPr>
            <p:ph idx="1"/>
          </p:nvPr>
        </p:nvSpPr>
        <p:spPr>
          <a:xfrm>
            <a:off x="913795" y="1732450"/>
            <a:ext cx="10353762" cy="970450"/>
          </a:xfrm>
        </p:spPr>
        <p:txBody>
          <a:bodyPr/>
          <a:lstStyle/>
          <a:p>
            <a:r>
              <a:rPr lang="pt-BR" dirty="0"/>
              <a:t>Uma forma de visualizar as quebras de seção em um documento é utilizar a ferramenta “Mostrar Tudo” que está disponível no Menu “Página Inicial” na Aba “Parágrafo”</a:t>
            </a:r>
          </a:p>
        </p:txBody>
      </p:sp>
      <p:pic>
        <p:nvPicPr>
          <p:cNvPr id="5" name="Imagem 4">
            <a:extLst>
              <a:ext uri="{FF2B5EF4-FFF2-40B4-BE49-F238E27FC236}">
                <a16:creationId xmlns:a16="http://schemas.microsoft.com/office/drawing/2014/main" id="{EA02613D-4B6B-4D2A-736F-986CE189A91C}"/>
              </a:ext>
            </a:extLst>
          </p:cNvPr>
          <p:cNvPicPr>
            <a:picLocks noChangeAspect="1"/>
          </p:cNvPicPr>
          <p:nvPr/>
        </p:nvPicPr>
        <p:blipFill>
          <a:blip r:embed="rId2"/>
          <a:stretch>
            <a:fillRect/>
          </a:stretch>
        </p:blipFill>
        <p:spPr>
          <a:xfrm>
            <a:off x="1690072" y="2509709"/>
            <a:ext cx="8811855" cy="1838582"/>
          </a:xfrm>
          <a:prstGeom prst="rect">
            <a:avLst/>
          </a:prstGeom>
        </p:spPr>
      </p:pic>
      <p:sp>
        <p:nvSpPr>
          <p:cNvPr id="6" name="Retângulo 5">
            <a:extLst>
              <a:ext uri="{FF2B5EF4-FFF2-40B4-BE49-F238E27FC236}">
                <a16:creationId xmlns:a16="http://schemas.microsoft.com/office/drawing/2014/main" id="{D10CC804-024B-2C45-8AD4-25BD46C866B5}"/>
              </a:ext>
            </a:extLst>
          </p:cNvPr>
          <p:cNvSpPr/>
          <p:nvPr/>
        </p:nvSpPr>
        <p:spPr>
          <a:xfrm>
            <a:off x="10067497" y="3274744"/>
            <a:ext cx="434430" cy="4171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2">
            <a:extLst>
              <a:ext uri="{FF2B5EF4-FFF2-40B4-BE49-F238E27FC236}">
                <a16:creationId xmlns:a16="http://schemas.microsoft.com/office/drawing/2014/main" id="{02D28E76-6017-05FE-57BB-6F7C4508AD77}"/>
              </a:ext>
            </a:extLst>
          </p:cNvPr>
          <p:cNvSpPr txBox="1">
            <a:spLocks/>
          </p:cNvSpPr>
          <p:nvPr/>
        </p:nvSpPr>
        <p:spPr>
          <a:xfrm>
            <a:off x="913795" y="4640325"/>
            <a:ext cx="10353762" cy="9704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pt-BR" dirty="0"/>
              <a:t>Ao deixar a opção ativa ela irá mostrar todas as tabulações, quebras de seção, quebras de páginas e referências do sumário.</a:t>
            </a:r>
          </a:p>
        </p:txBody>
      </p:sp>
    </p:spTree>
    <p:extLst>
      <p:ext uri="{BB962C8B-B14F-4D97-AF65-F5344CB8AC3E}">
        <p14:creationId xmlns:p14="http://schemas.microsoft.com/office/powerpoint/2010/main" val="3225984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8342B-4723-FB27-1256-88851FD31D46}"/>
              </a:ext>
            </a:extLst>
          </p:cNvPr>
          <p:cNvSpPr>
            <a:spLocks noGrp="1"/>
          </p:cNvSpPr>
          <p:nvPr>
            <p:ph type="title"/>
          </p:nvPr>
        </p:nvSpPr>
        <p:spPr/>
        <p:txBody>
          <a:bodyPr/>
          <a:lstStyle/>
          <a:p>
            <a:r>
              <a:rPr lang="pt-BR" dirty="0"/>
              <a:t>Quebras de Página</a:t>
            </a:r>
          </a:p>
        </p:txBody>
      </p:sp>
      <p:pic>
        <p:nvPicPr>
          <p:cNvPr id="5" name="Espaço Reservado para Conteúdo 4">
            <a:extLst>
              <a:ext uri="{FF2B5EF4-FFF2-40B4-BE49-F238E27FC236}">
                <a16:creationId xmlns:a16="http://schemas.microsoft.com/office/drawing/2014/main" id="{31DC8227-CBF0-8C20-6B92-106EC44A288E}"/>
              </a:ext>
            </a:extLst>
          </p:cNvPr>
          <p:cNvPicPr>
            <a:picLocks noGrp="1" noChangeAspect="1"/>
          </p:cNvPicPr>
          <p:nvPr>
            <p:ph idx="1"/>
          </p:nvPr>
        </p:nvPicPr>
        <p:blipFill>
          <a:blip r:embed="rId2"/>
          <a:stretch>
            <a:fillRect/>
          </a:stretch>
        </p:blipFill>
        <p:spPr>
          <a:xfrm>
            <a:off x="588018" y="3175357"/>
            <a:ext cx="4980924" cy="827600"/>
          </a:xfrm>
        </p:spPr>
      </p:pic>
      <p:pic>
        <p:nvPicPr>
          <p:cNvPr id="7" name="Imagem 6">
            <a:extLst>
              <a:ext uri="{FF2B5EF4-FFF2-40B4-BE49-F238E27FC236}">
                <a16:creationId xmlns:a16="http://schemas.microsoft.com/office/drawing/2014/main" id="{A934444F-83B1-A917-36F4-BDAC72EC24E4}"/>
              </a:ext>
            </a:extLst>
          </p:cNvPr>
          <p:cNvPicPr>
            <a:picLocks noChangeAspect="1"/>
          </p:cNvPicPr>
          <p:nvPr/>
        </p:nvPicPr>
        <p:blipFill>
          <a:blip r:embed="rId3"/>
          <a:stretch>
            <a:fillRect/>
          </a:stretch>
        </p:blipFill>
        <p:spPr>
          <a:xfrm>
            <a:off x="6623060" y="3305156"/>
            <a:ext cx="4980925" cy="568001"/>
          </a:xfrm>
          <a:prstGeom prst="rect">
            <a:avLst/>
          </a:prstGeom>
        </p:spPr>
      </p:pic>
    </p:spTree>
    <p:extLst>
      <p:ext uri="{BB962C8B-B14F-4D97-AF65-F5344CB8AC3E}">
        <p14:creationId xmlns:p14="http://schemas.microsoft.com/office/powerpoint/2010/main" val="415578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8342B-4723-FB27-1256-88851FD31D46}"/>
              </a:ext>
            </a:extLst>
          </p:cNvPr>
          <p:cNvSpPr>
            <a:spLocks noGrp="1"/>
          </p:cNvSpPr>
          <p:nvPr>
            <p:ph type="title"/>
          </p:nvPr>
        </p:nvSpPr>
        <p:spPr/>
        <p:txBody>
          <a:bodyPr/>
          <a:lstStyle/>
          <a:p>
            <a:r>
              <a:rPr lang="pt-BR" dirty="0"/>
              <a:t>Quebras de Página</a:t>
            </a:r>
          </a:p>
        </p:txBody>
      </p:sp>
      <p:pic>
        <p:nvPicPr>
          <p:cNvPr id="8" name="Imagem 7">
            <a:extLst>
              <a:ext uri="{FF2B5EF4-FFF2-40B4-BE49-F238E27FC236}">
                <a16:creationId xmlns:a16="http://schemas.microsoft.com/office/drawing/2014/main" id="{6892DFA5-AFBB-0D43-C468-647295E68FE7}"/>
              </a:ext>
            </a:extLst>
          </p:cNvPr>
          <p:cNvPicPr>
            <a:picLocks noChangeAspect="1"/>
          </p:cNvPicPr>
          <p:nvPr/>
        </p:nvPicPr>
        <p:blipFill>
          <a:blip r:embed="rId2"/>
          <a:stretch>
            <a:fillRect/>
          </a:stretch>
        </p:blipFill>
        <p:spPr>
          <a:xfrm>
            <a:off x="870247" y="2130520"/>
            <a:ext cx="10440857" cy="3191320"/>
          </a:xfrm>
          <a:prstGeom prst="rect">
            <a:avLst/>
          </a:prstGeom>
        </p:spPr>
      </p:pic>
    </p:spTree>
    <p:extLst>
      <p:ext uri="{BB962C8B-B14F-4D97-AF65-F5344CB8AC3E}">
        <p14:creationId xmlns:p14="http://schemas.microsoft.com/office/powerpoint/2010/main" val="21943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ABFFF-FA37-EECB-260C-F4665D668754}"/>
              </a:ext>
            </a:extLst>
          </p:cNvPr>
          <p:cNvSpPr>
            <a:spLocks noGrp="1"/>
          </p:cNvSpPr>
          <p:nvPr>
            <p:ph type="title"/>
          </p:nvPr>
        </p:nvSpPr>
        <p:spPr/>
        <p:txBody>
          <a:bodyPr/>
          <a:lstStyle/>
          <a:p>
            <a:r>
              <a:rPr lang="pt-BR" dirty="0"/>
              <a:t>Sumário</a:t>
            </a:r>
          </a:p>
        </p:txBody>
      </p:sp>
      <p:sp>
        <p:nvSpPr>
          <p:cNvPr id="3" name="Espaço Reservado para Conteúdo 2">
            <a:extLst>
              <a:ext uri="{FF2B5EF4-FFF2-40B4-BE49-F238E27FC236}">
                <a16:creationId xmlns:a16="http://schemas.microsoft.com/office/drawing/2014/main" id="{85128BEC-34F5-AC96-0CA8-0A4FA618CF2C}"/>
              </a:ext>
            </a:extLst>
          </p:cNvPr>
          <p:cNvSpPr>
            <a:spLocks noGrp="1"/>
          </p:cNvSpPr>
          <p:nvPr>
            <p:ph idx="1"/>
          </p:nvPr>
        </p:nvSpPr>
        <p:spPr>
          <a:xfrm>
            <a:off x="913795" y="1732449"/>
            <a:ext cx="10353762" cy="1696551"/>
          </a:xfrm>
        </p:spPr>
        <p:txBody>
          <a:bodyPr>
            <a:normAutofit fontScale="85000" lnSpcReduction="10000"/>
          </a:bodyPr>
          <a:lstStyle/>
          <a:p>
            <a:pPr algn="just"/>
            <a:r>
              <a:rPr lang="pt-BR" b="0" i="0" dirty="0">
                <a:solidFill>
                  <a:srgbClr val="ECECEC"/>
                </a:solidFill>
                <a:effectLst/>
                <a:latin typeface="Söhne"/>
              </a:rPr>
              <a:t>O sumário no Word é uma ferramenta que permite aos usuários criar uma lista automática dos títulos e subtítulos de um documento, juntamente com os números de página correspondentes. Essa lista é especialmente útil em documentos extensos, como relatórios, teses, manuais ou livros, para que os leitores possam rapidamente encontrar seções específicas do texto e navegar pelo conteúdo de forma mais eficiente.</a:t>
            </a:r>
          </a:p>
          <a:p>
            <a:pPr algn="just"/>
            <a:r>
              <a:rPr lang="pt-BR" dirty="0">
                <a:solidFill>
                  <a:srgbClr val="ECECEC"/>
                </a:solidFill>
                <a:effectLst/>
                <a:latin typeface="Söhne"/>
              </a:rPr>
              <a:t>Para inserirmos o sumário de forma automática, primeiramente nosso texto deve estar formatado com algum dos estilos presentes no menu “Página Inicial” – Aba “Estilos”</a:t>
            </a:r>
            <a:endParaRPr lang="pt-BR" b="0" i="0" dirty="0">
              <a:solidFill>
                <a:srgbClr val="ECECEC"/>
              </a:solidFill>
              <a:effectLst/>
              <a:latin typeface="Söhne"/>
            </a:endParaRPr>
          </a:p>
          <a:p>
            <a:pPr marL="36900" indent="0" algn="just">
              <a:buNone/>
            </a:pPr>
            <a:endParaRPr lang="pt-BR" dirty="0"/>
          </a:p>
        </p:txBody>
      </p:sp>
      <p:pic>
        <p:nvPicPr>
          <p:cNvPr id="5" name="Imagem 4">
            <a:extLst>
              <a:ext uri="{FF2B5EF4-FFF2-40B4-BE49-F238E27FC236}">
                <a16:creationId xmlns:a16="http://schemas.microsoft.com/office/drawing/2014/main" id="{A35A568B-3229-AA1D-AC8D-57E09C78C231}"/>
              </a:ext>
            </a:extLst>
          </p:cNvPr>
          <p:cNvPicPr>
            <a:picLocks noChangeAspect="1"/>
          </p:cNvPicPr>
          <p:nvPr/>
        </p:nvPicPr>
        <p:blipFill>
          <a:blip r:embed="rId2"/>
          <a:stretch>
            <a:fillRect/>
          </a:stretch>
        </p:blipFill>
        <p:spPr>
          <a:xfrm>
            <a:off x="0" y="3581399"/>
            <a:ext cx="12192000" cy="978410"/>
          </a:xfrm>
          <a:prstGeom prst="rect">
            <a:avLst/>
          </a:prstGeom>
        </p:spPr>
      </p:pic>
      <p:sp>
        <p:nvSpPr>
          <p:cNvPr id="6" name="Retângulo 5">
            <a:extLst>
              <a:ext uri="{FF2B5EF4-FFF2-40B4-BE49-F238E27FC236}">
                <a16:creationId xmlns:a16="http://schemas.microsoft.com/office/drawing/2014/main" id="{326CDC98-79C1-B4B7-2CFD-F5B3773F03E0}"/>
              </a:ext>
            </a:extLst>
          </p:cNvPr>
          <p:cNvSpPr/>
          <p:nvPr/>
        </p:nvSpPr>
        <p:spPr>
          <a:xfrm>
            <a:off x="5886450" y="3822885"/>
            <a:ext cx="4331970" cy="7369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5894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ABFFF-FA37-EECB-260C-F4665D668754}"/>
              </a:ext>
            </a:extLst>
          </p:cNvPr>
          <p:cNvSpPr>
            <a:spLocks noGrp="1"/>
          </p:cNvSpPr>
          <p:nvPr>
            <p:ph type="title"/>
          </p:nvPr>
        </p:nvSpPr>
        <p:spPr/>
        <p:txBody>
          <a:bodyPr/>
          <a:lstStyle/>
          <a:p>
            <a:r>
              <a:rPr lang="pt-BR" dirty="0"/>
              <a:t>Sumário</a:t>
            </a:r>
          </a:p>
        </p:txBody>
      </p:sp>
      <p:sp>
        <p:nvSpPr>
          <p:cNvPr id="7" name="Espaço Reservado para Conteúdo 2">
            <a:extLst>
              <a:ext uri="{FF2B5EF4-FFF2-40B4-BE49-F238E27FC236}">
                <a16:creationId xmlns:a16="http://schemas.microsoft.com/office/drawing/2014/main" id="{CAEEEE55-3056-EA09-25CA-80CFFCA0A91B}"/>
              </a:ext>
            </a:extLst>
          </p:cNvPr>
          <p:cNvSpPr txBox="1">
            <a:spLocks/>
          </p:cNvSpPr>
          <p:nvPr/>
        </p:nvSpPr>
        <p:spPr>
          <a:xfrm>
            <a:off x="913795" y="1865800"/>
            <a:ext cx="10353762" cy="82332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just"/>
            <a:r>
              <a:rPr lang="pt-BR" dirty="0">
                <a:solidFill>
                  <a:srgbClr val="ECECEC"/>
                </a:solidFill>
                <a:effectLst/>
                <a:latin typeface="Söhne"/>
              </a:rPr>
              <a:t>Feita a formatação do texto, podemos ir ao menu “Referências” e adicionar nosso sumário ao documento.</a:t>
            </a:r>
            <a:endParaRPr lang="pt-BR" dirty="0"/>
          </a:p>
        </p:txBody>
      </p:sp>
      <p:pic>
        <p:nvPicPr>
          <p:cNvPr id="10" name="Imagem 9">
            <a:extLst>
              <a:ext uri="{FF2B5EF4-FFF2-40B4-BE49-F238E27FC236}">
                <a16:creationId xmlns:a16="http://schemas.microsoft.com/office/drawing/2014/main" id="{64303101-6455-57DA-C7AD-83B495F9C45F}"/>
              </a:ext>
            </a:extLst>
          </p:cNvPr>
          <p:cNvPicPr>
            <a:picLocks noChangeAspect="1"/>
          </p:cNvPicPr>
          <p:nvPr/>
        </p:nvPicPr>
        <p:blipFill>
          <a:blip r:embed="rId2"/>
          <a:stretch>
            <a:fillRect/>
          </a:stretch>
        </p:blipFill>
        <p:spPr>
          <a:xfrm>
            <a:off x="-5324" y="3373822"/>
            <a:ext cx="12192000" cy="1232542"/>
          </a:xfrm>
          <a:prstGeom prst="rect">
            <a:avLst/>
          </a:prstGeom>
        </p:spPr>
      </p:pic>
    </p:spTree>
    <p:extLst>
      <p:ext uri="{BB962C8B-B14F-4D97-AF65-F5344CB8AC3E}">
        <p14:creationId xmlns:p14="http://schemas.microsoft.com/office/powerpoint/2010/main" val="3046534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ABFFF-FA37-EECB-260C-F4665D668754}"/>
              </a:ext>
            </a:extLst>
          </p:cNvPr>
          <p:cNvSpPr>
            <a:spLocks noGrp="1"/>
          </p:cNvSpPr>
          <p:nvPr>
            <p:ph type="title"/>
          </p:nvPr>
        </p:nvSpPr>
        <p:spPr>
          <a:xfrm>
            <a:off x="919119" y="220980"/>
            <a:ext cx="10353762" cy="970450"/>
          </a:xfrm>
        </p:spPr>
        <p:txBody>
          <a:bodyPr/>
          <a:lstStyle/>
          <a:p>
            <a:r>
              <a:rPr lang="pt-BR" dirty="0"/>
              <a:t>Sumário</a:t>
            </a:r>
          </a:p>
        </p:txBody>
      </p:sp>
      <p:pic>
        <p:nvPicPr>
          <p:cNvPr id="4" name="Imagem 3">
            <a:extLst>
              <a:ext uri="{FF2B5EF4-FFF2-40B4-BE49-F238E27FC236}">
                <a16:creationId xmlns:a16="http://schemas.microsoft.com/office/drawing/2014/main" id="{EA9D80C8-0BED-A931-ADDD-3C31BAEBCBCA}"/>
              </a:ext>
            </a:extLst>
          </p:cNvPr>
          <p:cNvPicPr>
            <a:picLocks noChangeAspect="1"/>
          </p:cNvPicPr>
          <p:nvPr/>
        </p:nvPicPr>
        <p:blipFill rotWithShape="1">
          <a:blip r:embed="rId2"/>
          <a:srcRect t="21333"/>
          <a:stretch/>
        </p:blipFill>
        <p:spPr>
          <a:xfrm>
            <a:off x="3966633" y="1242060"/>
            <a:ext cx="4258734" cy="5394960"/>
          </a:xfrm>
          <a:prstGeom prst="rect">
            <a:avLst/>
          </a:prstGeom>
        </p:spPr>
      </p:pic>
    </p:spTree>
    <p:extLst>
      <p:ext uri="{BB962C8B-B14F-4D97-AF65-F5344CB8AC3E}">
        <p14:creationId xmlns:p14="http://schemas.microsoft.com/office/powerpoint/2010/main" val="110334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C49F0-E962-A1E3-2800-B436D1B12EA5}"/>
              </a:ext>
            </a:extLst>
          </p:cNvPr>
          <p:cNvSpPr>
            <a:spLocks noGrp="1"/>
          </p:cNvSpPr>
          <p:nvPr>
            <p:ph type="title"/>
          </p:nvPr>
        </p:nvSpPr>
        <p:spPr/>
        <p:txBody>
          <a:bodyPr/>
          <a:lstStyle/>
          <a:p>
            <a:r>
              <a:rPr lang="pt-BR" dirty="0"/>
              <a:t>Revisando o Conteúdo da Aula</a:t>
            </a:r>
          </a:p>
        </p:txBody>
      </p:sp>
      <p:pic>
        <p:nvPicPr>
          <p:cNvPr id="1028" name="Picture 4" descr="Kahoot Logo, symbol, meaning, history, PNG, brand">
            <a:extLst>
              <a:ext uri="{FF2B5EF4-FFF2-40B4-BE49-F238E27FC236}">
                <a16:creationId xmlns:a16="http://schemas.microsoft.com/office/drawing/2014/main" id="{272E0095-4B04-79AB-2891-BF4C7E185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139" y="1805516"/>
            <a:ext cx="7933721" cy="444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63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5C329-6020-AEBC-5528-873A1BD489B3}"/>
              </a:ext>
            </a:extLst>
          </p:cNvPr>
          <p:cNvSpPr>
            <a:spLocks noGrp="1"/>
          </p:cNvSpPr>
          <p:nvPr>
            <p:ph type="title"/>
          </p:nvPr>
        </p:nvSpPr>
        <p:spPr/>
        <p:txBody>
          <a:bodyPr/>
          <a:lstStyle/>
          <a:p>
            <a:r>
              <a:rPr lang="pt-BR" dirty="0"/>
              <a:t>Exercício Prático</a:t>
            </a:r>
          </a:p>
        </p:txBody>
      </p:sp>
      <p:sp>
        <p:nvSpPr>
          <p:cNvPr id="3" name="Espaço Reservado para Conteúdo 2">
            <a:extLst>
              <a:ext uri="{FF2B5EF4-FFF2-40B4-BE49-F238E27FC236}">
                <a16:creationId xmlns:a16="http://schemas.microsoft.com/office/drawing/2014/main" id="{88C2BA50-47AF-E73A-E829-5F3EF6EF71AC}"/>
              </a:ext>
            </a:extLst>
          </p:cNvPr>
          <p:cNvSpPr>
            <a:spLocks noGrp="1"/>
          </p:cNvSpPr>
          <p:nvPr>
            <p:ph idx="1"/>
          </p:nvPr>
        </p:nvSpPr>
        <p:spPr>
          <a:xfrm>
            <a:off x="913795" y="1732449"/>
            <a:ext cx="10353762" cy="4725501"/>
          </a:xfrm>
        </p:spPr>
        <p:txBody>
          <a:bodyPr>
            <a:normAutofit fontScale="92500" lnSpcReduction="20000"/>
          </a:bodyPr>
          <a:lstStyle/>
          <a:p>
            <a:r>
              <a:rPr lang="pt-BR" dirty="0"/>
              <a:t>Vamos Criar um modelo de arquivo para trabalhos escolares de vocês. Neste arquivo, vocês deverão criar uma capa, contracapa, sumário e páginas de texto e seguirem as seguintes instruções:</a:t>
            </a:r>
          </a:p>
          <a:p>
            <a:r>
              <a:rPr lang="pt-BR" dirty="0"/>
              <a:t>Capa</a:t>
            </a:r>
          </a:p>
          <a:p>
            <a:pPr lvl="1"/>
            <a:r>
              <a:rPr lang="pt-BR" dirty="0"/>
              <a:t>Cabeçalho: Logotipo de sua escola;</a:t>
            </a:r>
          </a:p>
          <a:p>
            <a:pPr lvl="1"/>
            <a:r>
              <a:rPr lang="pt-BR" dirty="0"/>
              <a:t>Conteúdo: Um título qualquer no centro da página com fonte Arial tamanho 20;</a:t>
            </a:r>
          </a:p>
          <a:p>
            <a:pPr lvl="1"/>
            <a:r>
              <a:rPr lang="pt-BR" dirty="0"/>
              <a:t>Rodapé: Seu nome completo, série e data de confecção do trabalho;</a:t>
            </a:r>
          </a:p>
          <a:p>
            <a:r>
              <a:rPr lang="pt-BR" dirty="0"/>
              <a:t>Contracapa: </a:t>
            </a:r>
          </a:p>
          <a:p>
            <a:pPr lvl="1"/>
            <a:r>
              <a:rPr lang="pt-BR" dirty="0"/>
              <a:t>Folha em branco (Dica: Utilize a Quebra de Página);</a:t>
            </a:r>
          </a:p>
          <a:p>
            <a:r>
              <a:rPr lang="pt-BR" dirty="0"/>
              <a:t>Páginas de Conteúdo</a:t>
            </a:r>
          </a:p>
          <a:p>
            <a:pPr lvl="1"/>
            <a:r>
              <a:rPr lang="pt-BR" dirty="0"/>
              <a:t>Cabeçalho: Logotipo de sua escola;</a:t>
            </a:r>
          </a:p>
          <a:p>
            <a:pPr lvl="1"/>
            <a:r>
              <a:rPr lang="pt-BR" dirty="0"/>
              <a:t>Conteúdo: Um texto aleatório*:</a:t>
            </a:r>
          </a:p>
          <a:p>
            <a:pPr lvl="1"/>
            <a:r>
              <a:rPr lang="pt-BR" dirty="0"/>
              <a:t>Rodapé: Trazer o número da Página;</a:t>
            </a:r>
          </a:p>
          <a:p>
            <a:pPr marL="450000" lvl="1" indent="0">
              <a:buNone/>
            </a:pPr>
            <a:r>
              <a:rPr lang="pt-BR" b="1" dirty="0"/>
              <a:t>Obs.: A Capa, </a:t>
            </a:r>
            <a:r>
              <a:rPr lang="pt-BR" b="1" dirty="0" err="1"/>
              <a:t>ContraCapa</a:t>
            </a:r>
            <a:r>
              <a:rPr lang="pt-BR" b="1" dirty="0"/>
              <a:t> e Sumário não podem conter o Rodapé das Páginas de Conteúdo.</a:t>
            </a:r>
          </a:p>
          <a:p>
            <a:pPr marL="450000" lvl="1" indent="0">
              <a:buNone/>
            </a:pPr>
            <a:endParaRPr lang="pt-BR" dirty="0"/>
          </a:p>
          <a:p>
            <a:pPr lvl="1"/>
            <a:endParaRPr lang="pt-BR" dirty="0"/>
          </a:p>
        </p:txBody>
      </p:sp>
    </p:spTree>
    <p:extLst>
      <p:ext uri="{BB962C8B-B14F-4D97-AF65-F5344CB8AC3E}">
        <p14:creationId xmlns:p14="http://schemas.microsoft.com/office/powerpoint/2010/main" val="102978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88BCAE-229D-BA4A-006A-2B57DC874154}"/>
              </a:ext>
            </a:extLst>
          </p:cNvPr>
          <p:cNvSpPr>
            <a:spLocks noGrp="1"/>
          </p:cNvSpPr>
          <p:nvPr>
            <p:ph type="title"/>
          </p:nvPr>
        </p:nvSpPr>
        <p:spPr/>
        <p:txBody>
          <a:bodyPr/>
          <a:lstStyle/>
          <a:p>
            <a:r>
              <a:rPr lang="pt-BR" dirty="0"/>
              <a:t>Conteúdo</a:t>
            </a:r>
          </a:p>
        </p:txBody>
      </p:sp>
      <p:sp>
        <p:nvSpPr>
          <p:cNvPr id="3" name="Espaço Reservado para Conteúdo 2">
            <a:extLst>
              <a:ext uri="{FF2B5EF4-FFF2-40B4-BE49-F238E27FC236}">
                <a16:creationId xmlns:a16="http://schemas.microsoft.com/office/drawing/2014/main" id="{6B034627-8254-2284-CAFE-944027B2485A}"/>
              </a:ext>
            </a:extLst>
          </p:cNvPr>
          <p:cNvSpPr>
            <a:spLocks noGrp="1"/>
          </p:cNvSpPr>
          <p:nvPr>
            <p:ph idx="1"/>
          </p:nvPr>
        </p:nvSpPr>
        <p:spPr/>
        <p:txBody>
          <a:bodyPr/>
          <a:lstStyle/>
          <a:p>
            <a:pPr algn="just"/>
            <a:r>
              <a:rPr lang="pt-BR" dirty="0"/>
              <a:t>Trabalhando com Cabeçalho e Rodapé;</a:t>
            </a:r>
          </a:p>
          <a:p>
            <a:pPr algn="just"/>
            <a:r>
              <a:rPr lang="pt-BR" dirty="0"/>
              <a:t>Número de Página;</a:t>
            </a:r>
          </a:p>
          <a:p>
            <a:pPr algn="just"/>
            <a:r>
              <a:rPr lang="pt-BR" dirty="0"/>
              <a:t>Quebras de Páginas;</a:t>
            </a:r>
          </a:p>
          <a:p>
            <a:pPr algn="just"/>
            <a:r>
              <a:rPr lang="pt-BR" dirty="0"/>
              <a:t>Sumário;</a:t>
            </a:r>
          </a:p>
          <a:p>
            <a:pPr algn="just"/>
            <a:r>
              <a:rPr lang="pt-BR" dirty="0"/>
              <a:t>Exercício Prático.</a:t>
            </a:r>
          </a:p>
          <a:p>
            <a:pPr marL="36900" indent="0" algn="just">
              <a:buNone/>
            </a:pPr>
            <a:endParaRPr lang="pt-BR" dirty="0"/>
          </a:p>
        </p:txBody>
      </p:sp>
    </p:spTree>
    <p:extLst>
      <p:ext uri="{BB962C8B-B14F-4D97-AF65-F5344CB8AC3E}">
        <p14:creationId xmlns:p14="http://schemas.microsoft.com/office/powerpoint/2010/main" val="32525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43737F-8110-0DA1-568E-279C13B49F0E}"/>
              </a:ext>
            </a:extLst>
          </p:cNvPr>
          <p:cNvSpPr>
            <a:spLocks noGrp="1"/>
          </p:cNvSpPr>
          <p:nvPr>
            <p:ph type="title"/>
          </p:nvPr>
        </p:nvSpPr>
        <p:spPr/>
        <p:txBody>
          <a:bodyPr/>
          <a:lstStyle/>
          <a:p>
            <a:r>
              <a:rPr lang="pt-BR" dirty="0"/>
              <a:t>Trabalhando com Cabeçalho e Rodapé</a:t>
            </a:r>
          </a:p>
        </p:txBody>
      </p:sp>
      <p:sp>
        <p:nvSpPr>
          <p:cNvPr id="3" name="Espaço Reservado para Conteúdo 2">
            <a:extLst>
              <a:ext uri="{FF2B5EF4-FFF2-40B4-BE49-F238E27FC236}">
                <a16:creationId xmlns:a16="http://schemas.microsoft.com/office/drawing/2014/main" id="{CB5AF66C-35E3-DF2A-B31F-EFD7A3E2E6A0}"/>
              </a:ext>
            </a:extLst>
          </p:cNvPr>
          <p:cNvSpPr>
            <a:spLocks noGrp="1"/>
          </p:cNvSpPr>
          <p:nvPr>
            <p:ph idx="1"/>
          </p:nvPr>
        </p:nvSpPr>
        <p:spPr/>
        <p:txBody>
          <a:bodyPr/>
          <a:lstStyle/>
          <a:p>
            <a:pPr algn="just"/>
            <a:r>
              <a:rPr lang="pt-BR" dirty="0"/>
              <a:t>O Cabeçalho é utilizado para inserir informações como: Título do Documento, Logotipo de uma empresa (criação de Papel Timbrado), Informações que precisam de serem repetidas em todas as páginas do arquivo em que se está trabalhando etc.</a:t>
            </a:r>
          </a:p>
          <a:p>
            <a:pPr algn="just"/>
            <a:endParaRPr lang="pt-BR" dirty="0"/>
          </a:p>
          <a:p>
            <a:pPr algn="just"/>
            <a:r>
              <a:rPr lang="pt-BR" dirty="0"/>
              <a:t>O Rodapé é utilizado para trazer informações como: Data de Elaboração da Documentação, Revisão do Documento, Notas de Observação, Numeração de Página etc.</a:t>
            </a:r>
          </a:p>
        </p:txBody>
      </p:sp>
    </p:spTree>
    <p:extLst>
      <p:ext uri="{BB962C8B-B14F-4D97-AF65-F5344CB8AC3E}">
        <p14:creationId xmlns:p14="http://schemas.microsoft.com/office/powerpoint/2010/main" val="307595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D2EEA-D488-EFBB-951D-707765740879}"/>
              </a:ext>
            </a:extLst>
          </p:cNvPr>
          <p:cNvSpPr>
            <a:spLocks noGrp="1"/>
          </p:cNvSpPr>
          <p:nvPr>
            <p:ph type="title"/>
          </p:nvPr>
        </p:nvSpPr>
        <p:spPr/>
        <p:txBody>
          <a:bodyPr/>
          <a:lstStyle/>
          <a:p>
            <a:r>
              <a:rPr lang="pt-BR" dirty="0"/>
              <a:t>Trabalhando com Cabeçalho e Rodapé</a:t>
            </a:r>
          </a:p>
        </p:txBody>
      </p:sp>
      <p:sp>
        <p:nvSpPr>
          <p:cNvPr id="3" name="Espaço Reservado para Conteúdo 2">
            <a:extLst>
              <a:ext uri="{FF2B5EF4-FFF2-40B4-BE49-F238E27FC236}">
                <a16:creationId xmlns:a16="http://schemas.microsoft.com/office/drawing/2014/main" id="{22FCE2F5-B8D6-0167-CFF7-D66C17579233}"/>
              </a:ext>
            </a:extLst>
          </p:cNvPr>
          <p:cNvSpPr>
            <a:spLocks noGrp="1"/>
          </p:cNvSpPr>
          <p:nvPr>
            <p:ph idx="1"/>
          </p:nvPr>
        </p:nvSpPr>
        <p:spPr>
          <a:xfrm>
            <a:off x="913795" y="1732449"/>
            <a:ext cx="10353762" cy="970451"/>
          </a:xfrm>
        </p:spPr>
        <p:txBody>
          <a:bodyPr/>
          <a:lstStyle/>
          <a:p>
            <a:r>
              <a:rPr lang="pt-BR" dirty="0"/>
              <a:t>Primeiramente, vamos inserir o cabeçalho e o rodapé em nosso arquivo.</a:t>
            </a:r>
          </a:p>
          <a:p>
            <a:endParaRPr lang="pt-BR" dirty="0"/>
          </a:p>
        </p:txBody>
      </p:sp>
      <p:pic>
        <p:nvPicPr>
          <p:cNvPr id="5" name="Imagem 4">
            <a:extLst>
              <a:ext uri="{FF2B5EF4-FFF2-40B4-BE49-F238E27FC236}">
                <a16:creationId xmlns:a16="http://schemas.microsoft.com/office/drawing/2014/main" id="{24AE0E25-2BB0-5546-1293-36AD7A484847}"/>
              </a:ext>
            </a:extLst>
          </p:cNvPr>
          <p:cNvPicPr>
            <a:picLocks noChangeAspect="1"/>
          </p:cNvPicPr>
          <p:nvPr/>
        </p:nvPicPr>
        <p:blipFill>
          <a:blip r:embed="rId2"/>
          <a:stretch>
            <a:fillRect/>
          </a:stretch>
        </p:blipFill>
        <p:spPr>
          <a:xfrm>
            <a:off x="-5324" y="2806375"/>
            <a:ext cx="12192000" cy="1245249"/>
          </a:xfrm>
          <a:prstGeom prst="rect">
            <a:avLst/>
          </a:prstGeom>
        </p:spPr>
      </p:pic>
      <p:sp>
        <p:nvSpPr>
          <p:cNvPr id="6" name="Espaço Reservado para Conteúdo 2">
            <a:extLst>
              <a:ext uri="{FF2B5EF4-FFF2-40B4-BE49-F238E27FC236}">
                <a16:creationId xmlns:a16="http://schemas.microsoft.com/office/drawing/2014/main" id="{07378F29-F058-0920-8E13-6985769B22F6}"/>
              </a:ext>
            </a:extLst>
          </p:cNvPr>
          <p:cNvSpPr txBox="1">
            <a:spLocks/>
          </p:cNvSpPr>
          <p:nvPr/>
        </p:nvSpPr>
        <p:spPr>
          <a:xfrm>
            <a:off x="913795" y="4310813"/>
            <a:ext cx="10353762" cy="9704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pt-BR" dirty="0"/>
              <a:t>Para isso, temos que utilizar o seguinte caminho: Menu “Inserir’ – Aba “Cabeçalho e Rodapé”.</a:t>
            </a:r>
          </a:p>
          <a:p>
            <a:endParaRPr lang="pt-BR" dirty="0"/>
          </a:p>
        </p:txBody>
      </p:sp>
      <p:sp>
        <p:nvSpPr>
          <p:cNvPr id="7" name="Retângulo 6">
            <a:extLst>
              <a:ext uri="{FF2B5EF4-FFF2-40B4-BE49-F238E27FC236}">
                <a16:creationId xmlns:a16="http://schemas.microsoft.com/office/drawing/2014/main" id="{333E66C1-06F2-2A00-4317-4F68BD62270D}"/>
              </a:ext>
            </a:extLst>
          </p:cNvPr>
          <p:cNvSpPr/>
          <p:nvPr/>
        </p:nvSpPr>
        <p:spPr>
          <a:xfrm>
            <a:off x="6480810" y="3314700"/>
            <a:ext cx="1451610" cy="7369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0428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29036-E604-53C6-EB01-AF76EB9A654B}"/>
              </a:ext>
            </a:extLst>
          </p:cNvPr>
          <p:cNvSpPr>
            <a:spLocks noGrp="1"/>
          </p:cNvSpPr>
          <p:nvPr>
            <p:ph type="title"/>
          </p:nvPr>
        </p:nvSpPr>
        <p:spPr>
          <a:xfrm>
            <a:off x="913795" y="198120"/>
            <a:ext cx="10353762" cy="970450"/>
          </a:xfrm>
        </p:spPr>
        <p:txBody>
          <a:bodyPr/>
          <a:lstStyle/>
          <a:p>
            <a:r>
              <a:rPr lang="pt-BR" dirty="0"/>
              <a:t>Trabalhando com Cabeçalho e Rodapé</a:t>
            </a:r>
          </a:p>
        </p:txBody>
      </p:sp>
      <p:pic>
        <p:nvPicPr>
          <p:cNvPr id="6" name="Espaço Reservado para Conteúdo 5">
            <a:extLst>
              <a:ext uri="{FF2B5EF4-FFF2-40B4-BE49-F238E27FC236}">
                <a16:creationId xmlns:a16="http://schemas.microsoft.com/office/drawing/2014/main" id="{064E1427-2E96-F6B2-A74D-FE3120D029FF}"/>
              </a:ext>
            </a:extLst>
          </p:cNvPr>
          <p:cNvPicPr>
            <a:picLocks noGrp="1" noChangeAspect="1"/>
          </p:cNvPicPr>
          <p:nvPr>
            <p:ph sz="half" idx="1"/>
          </p:nvPr>
        </p:nvPicPr>
        <p:blipFill>
          <a:blip r:embed="rId2"/>
          <a:stretch>
            <a:fillRect/>
          </a:stretch>
        </p:blipFill>
        <p:spPr>
          <a:xfrm>
            <a:off x="913795" y="1168570"/>
            <a:ext cx="3160497" cy="5335208"/>
          </a:xfrm>
        </p:spPr>
      </p:pic>
      <p:pic>
        <p:nvPicPr>
          <p:cNvPr id="8" name="Espaço Reservado para Conteúdo 7">
            <a:extLst>
              <a:ext uri="{FF2B5EF4-FFF2-40B4-BE49-F238E27FC236}">
                <a16:creationId xmlns:a16="http://schemas.microsoft.com/office/drawing/2014/main" id="{BA3BBB47-359E-3D47-6A52-FFA420892E64}"/>
              </a:ext>
            </a:extLst>
          </p:cNvPr>
          <p:cNvPicPr>
            <a:picLocks noGrp="1" noChangeAspect="1"/>
          </p:cNvPicPr>
          <p:nvPr>
            <p:ph sz="half" idx="2"/>
          </p:nvPr>
        </p:nvPicPr>
        <p:blipFill>
          <a:blip r:embed="rId3"/>
          <a:stretch>
            <a:fillRect/>
          </a:stretch>
        </p:blipFill>
        <p:spPr>
          <a:xfrm>
            <a:off x="4309110" y="1168570"/>
            <a:ext cx="3068342" cy="5335208"/>
          </a:xfrm>
        </p:spPr>
      </p:pic>
      <p:sp>
        <p:nvSpPr>
          <p:cNvPr id="9" name="Retângulo 8">
            <a:extLst>
              <a:ext uri="{FF2B5EF4-FFF2-40B4-BE49-F238E27FC236}">
                <a16:creationId xmlns:a16="http://schemas.microsoft.com/office/drawing/2014/main" id="{3EF838A8-DF62-9A8E-60D7-E385DAF87B06}"/>
              </a:ext>
            </a:extLst>
          </p:cNvPr>
          <p:cNvSpPr/>
          <p:nvPr/>
        </p:nvSpPr>
        <p:spPr>
          <a:xfrm>
            <a:off x="1017269" y="5922956"/>
            <a:ext cx="3057023" cy="1920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BAB1D91F-610F-ABE9-51A0-7C7ED5D7ECBA}"/>
              </a:ext>
            </a:extLst>
          </p:cNvPr>
          <p:cNvSpPr/>
          <p:nvPr/>
        </p:nvSpPr>
        <p:spPr>
          <a:xfrm>
            <a:off x="4320429" y="5922956"/>
            <a:ext cx="3057023" cy="1920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Conteúdo 2">
            <a:extLst>
              <a:ext uri="{FF2B5EF4-FFF2-40B4-BE49-F238E27FC236}">
                <a16:creationId xmlns:a16="http://schemas.microsoft.com/office/drawing/2014/main" id="{AE1ED6AD-A317-D899-A837-06B36B38EA2C}"/>
              </a:ext>
            </a:extLst>
          </p:cNvPr>
          <p:cNvSpPr txBox="1">
            <a:spLocks/>
          </p:cNvSpPr>
          <p:nvPr/>
        </p:nvSpPr>
        <p:spPr>
          <a:xfrm>
            <a:off x="7612270" y="2865723"/>
            <a:ext cx="4466707" cy="9704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pt-BR" dirty="0"/>
              <a:t>Iremos escolher as Opções Editar Cabeçalho e Editar Rodapé</a:t>
            </a:r>
          </a:p>
          <a:p>
            <a:endParaRPr lang="pt-BR" dirty="0"/>
          </a:p>
        </p:txBody>
      </p:sp>
    </p:spTree>
    <p:extLst>
      <p:ext uri="{BB962C8B-B14F-4D97-AF65-F5344CB8AC3E}">
        <p14:creationId xmlns:p14="http://schemas.microsoft.com/office/powerpoint/2010/main" val="2650407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3BDF0-B782-4461-302A-83163DB31CB8}"/>
              </a:ext>
            </a:extLst>
          </p:cNvPr>
          <p:cNvSpPr>
            <a:spLocks noGrp="1"/>
          </p:cNvSpPr>
          <p:nvPr>
            <p:ph type="title"/>
          </p:nvPr>
        </p:nvSpPr>
        <p:spPr>
          <a:xfrm>
            <a:off x="913795" y="204884"/>
            <a:ext cx="10353762" cy="970450"/>
          </a:xfrm>
        </p:spPr>
        <p:txBody>
          <a:bodyPr/>
          <a:lstStyle/>
          <a:p>
            <a:r>
              <a:rPr lang="pt-BR" dirty="0"/>
              <a:t>Trabalhando com Cabeçalho e Rodapé</a:t>
            </a:r>
          </a:p>
        </p:txBody>
      </p:sp>
      <p:pic>
        <p:nvPicPr>
          <p:cNvPr id="5" name="Espaço Reservado para Conteúdo 4">
            <a:extLst>
              <a:ext uri="{FF2B5EF4-FFF2-40B4-BE49-F238E27FC236}">
                <a16:creationId xmlns:a16="http://schemas.microsoft.com/office/drawing/2014/main" id="{8477C612-2C5A-A735-4B6C-F09C2119B5F8}"/>
              </a:ext>
            </a:extLst>
          </p:cNvPr>
          <p:cNvPicPr>
            <a:picLocks noGrp="1" noChangeAspect="1"/>
          </p:cNvPicPr>
          <p:nvPr>
            <p:ph sz="half" idx="1"/>
          </p:nvPr>
        </p:nvPicPr>
        <p:blipFill>
          <a:blip r:embed="rId2"/>
          <a:stretch>
            <a:fillRect/>
          </a:stretch>
        </p:blipFill>
        <p:spPr>
          <a:xfrm>
            <a:off x="1427363" y="1175334"/>
            <a:ext cx="3796147" cy="5352192"/>
          </a:xfrm>
        </p:spPr>
      </p:pic>
      <p:sp>
        <p:nvSpPr>
          <p:cNvPr id="6" name="Espaço Reservado para Conteúdo 5">
            <a:extLst>
              <a:ext uri="{FF2B5EF4-FFF2-40B4-BE49-F238E27FC236}">
                <a16:creationId xmlns:a16="http://schemas.microsoft.com/office/drawing/2014/main" id="{2FC5142D-6B52-9803-3378-4094946CA49F}"/>
              </a:ext>
            </a:extLst>
          </p:cNvPr>
          <p:cNvSpPr>
            <a:spLocks noGrp="1"/>
          </p:cNvSpPr>
          <p:nvPr>
            <p:ph sz="half" idx="2"/>
          </p:nvPr>
        </p:nvSpPr>
        <p:spPr/>
        <p:txBody>
          <a:bodyPr/>
          <a:lstStyle/>
          <a:p>
            <a:pPr algn="just"/>
            <a:r>
              <a:rPr lang="pt-BR" dirty="0"/>
              <a:t>Ao selecionar qualquer uma das opções de edição nossa Área de Trabalho, ficará da seguinte forma.</a:t>
            </a:r>
          </a:p>
        </p:txBody>
      </p:sp>
    </p:spTree>
    <p:extLst>
      <p:ext uri="{BB962C8B-B14F-4D97-AF65-F5344CB8AC3E}">
        <p14:creationId xmlns:p14="http://schemas.microsoft.com/office/powerpoint/2010/main" val="213524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08E04-139A-75D1-3E60-1EA140911469}"/>
              </a:ext>
            </a:extLst>
          </p:cNvPr>
          <p:cNvSpPr>
            <a:spLocks noGrp="1"/>
          </p:cNvSpPr>
          <p:nvPr>
            <p:ph type="title"/>
          </p:nvPr>
        </p:nvSpPr>
        <p:spPr/>
        <p:txBody>
          <a:bodyPr/>
          <a:lstStyle/>
          <a:p>
            <a:r>
              <a:rPr lang="pt-BR" dirty="0"/>
              <a:t>Número de Página</a:t>
            </a:r>
          </a:p>
        </p:txBody>
      </p:sp>
      <p:sp>
        <p:nvSpPr>
          <p:cNvPr id="3" name="Espaço Reservado para Conteúdo 2">
            <a:extLst>
              <a:ext uri="{FF2B5EF4-FFF2-40B4-BE49-F238E27FC236}">
                <a16:creationId xmlns:a16="http://schemas.microsoft.com/office/drawing/2014/main" id="{A8A6CFAE-5964-63BE-DB90-268655CF1373}"/>
              </a:ext>
            </a:extLst>
          </p:cNvPr>
          <p:cNvSpPr>
            <a:spLocks noGrp="1"/>
          </p:cNvSpPr>
          <p:nvPr>
            <p:ph idx="1"/>
          </p:nvPr>
        </p:nvSpPr>
        <p:spPr>
          <a:xfrm>
            <a:off x="913795" y="1732449"/>
            <a:ext cx="10353762" cy="970451"/>
          </a:xfrm>
        </p:spPr>
        <p:txBody>
          <a:bodyPr/>
          <a:lstStyle/>
          <a:p>
            <a:r>
              <a:rPr lang="pt-BR" dirty="0"/>
              <a:t>Para inserir a Numeração de Página no Rodapé do nosso documento temos o seguinte caminho:</a:t>
            </a:r>
          </a:p>
        </p:txBody>
      </p:sp>
      <p:pic>
        <p:nvPicPr>
          <p:cNvPr id="5" name="Imagem 4">
            <a:extLst>
              <a:ext uri="{FF2B5EF4-FFF2-40B4-BE49-F238E27FC236}">
                <a16:creationId xmlns:a16="http://schemas.microsoft.com/office/drawing/2014/main" id="{06EF73EE-DB98-711D-0CED-F2B65830B1E8}"/>
              </a:ext>
            </a:extLst>
          </p:cNvPr>
          <p:cNvPicPr>
            <a:picLocks noChangeAspect="1"/>
          </p:cNvPicPr>
          <p:nvPr/>
        </p:nvPicPr>
        <p:blipFill>
          <a:blip r:embed="rId2"/>
          <a:stretch>
            <a:fillRect/>
          </a:stretch>
        </p:blipFill>
        <p:spPr>
          <a:xfrm>
            <a:off x="0" y="2702900"/>
            <a:ext cx="12192000" cy="1240188"/>
          </a:xfrm>
          <a:prstGeom prst="rect">
            <a:avLst/>
          </a:prstGeom>
        </p:spPr>
      </p:pic>
      <p:sp>
        <p:nvSpPr>
          <p:cNvPr id="6" name="Espaço Reservado para Conteúdo 2">
            <a:extLst>
              <a:ext uri="{FF2B5EF4-FFF2-40B4-BE49-F238E27FC236}">
                <a16:creationId xmlns:a16="http://schemas.microsoft.com/office/drawing/2014/main" id="{C320C29C-ADA2-DF92-B0C6-E5E5680511CF}"/>
              </a:ext>
            </a:extLst>
          </p:cNvPr>
          <p:cNvSpPr txBox="1">
            <a:spLocks/>
          </p:cNvSpPr>
          <p:nvPr/>
        </p:nvSpPr>
        <p:spPr>
          <a:xfrm>
            <a:off x="913795" y="4205138"/>
            <a:ext cx="10353762" cy="204326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just"/>
            <a:r>
              <a:rPr lang="pt-BR" dirty="0"/>
              <a:t>Menu “Cabeçalho e Rodapé” – Aba “Cabeçalho e Rodapé” – Opção “Número de Página”</a:t>
            </a:r>
          </a:p>
          <a:p>
            <a:pPr marL="36900" indent="0" algn="just">
              <a:buNone/>
            </a:pPr>
            <a:endParaRPr lang="pt-BR" dirty="0"/>
          </a:p>
          <a:p>
            <a:pPr algn="just"/>
            <a:r>
              <a:rPr lang="pt-BR" b="1" dirty="0"/>
              <a:t>Obs.: Assim como o menu de formatar imagens que vimos na aula passada, este menu também só irá aparecer quanto estivermos editando o cabeçalho e/ou o rodapé do nosso arquivo</a:t>
            </a:r>
            <a:r>
              <a:rPr lang="pt-BR" dirty="0"/>
              <a:t> </a:t>
            </a:r>
          </a:p>
        </p:txBody>
      </p:sp>
      <p:sp>
        <p:nvSpPr>
          <p:cNvPr id="7" name="Retângulo 6">
            <a:extLst>
              <a:ext uri="{FF2B5EF4-FFF2-40B4-BE49-F238E27FC236}">
                <a16:creationId xmlns:a16="http://schemas.microsoft.com/office/drawing/2014/main" id="{CC37F0C1-D5DE-8DFF-6870-B3DB6C3ADAF2}"/>
              </a:ext>
            </a:extLst>
          </p:cNvPr>
          <p:cNvSpPr/>
          <p:nvPr/>
        </p:nvSpPr>
        <p:spPr>
          <a:xfrm>
            <a:off x="0" y="3206164"/>
            <a:ext cx="1451610" cy="7369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821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5E8551-8E6E-EE7C-C5EE-747CC3D46C95}"/>
              </a:ext>
            </a:extLst>
          </p:cNvPr>
          <p:cNvSpPr>
            <a:spLocks noGrp="1"/>
          </p:cNvSpPr>
          <p:nvPr>
            <p:ph type="title"/>
          </p:nvPr>
        </p:nvSpPr>
        <p:spPr/>
        <p:txBody>
          <a:bodyPr/>
          <a:lstStyle/>
          <a:p>
            <a:r>
              <a:rPr lang="pt-BR" dirty="0"/>
              <a:t>Número de Página</a:t>
            </a:r>
          </a:p>
        </p:txBody>
      </p:sp>
      <p:pic>
        <p:nvPicPr>
          <p:cNvPr id="5" name="Espaço Reservado para Conteúdo 4">
            <a:extLst>
              <a:ext uri="{FF2B5EF4-FFF2-40B4-BE49-F238E27FC236}">
                <a16:creationId xmlns:a16="http://schemas.microsoft.com/office/drawing/2014/main" id="{8F5CCF48-7E6A-0551-9990-562C5DA4A87A}"/>
              </a:ext>
            </a:extLst>
          </p:cNvPr>
          <p:cNvPicPr>
            <a:picLocks noGrp="1" noChangeAspect="1"/>
          </p:cNvPicPr>
          <p:nvPr>
            <p:ph sz="half" idx="1"/>
          </p:nvPr>
        </p:nvPicPr>
        <p:blipFill>
          <a:blip r:embed="rId2"/>
          <a:stretch>
            <a:fillRect/>
          </a:stretch>
        </p:blipFill>
        <p:spPr>
          <a:xfrm>
            <a:off x="1407623" y="1732449"/>
            <a:ext cx="4073404" cy="4058751"/>
          </a:xfrm>
        </p:spPr>
      </p:pic>
      <p:sp>
        <p:nvSpPr>
          <p:cNvPr id="9" name="Espaço Reservado para Conteúdo 8">
            <a:extLst>
              <a:ext uri="{FF2B5EF4-FFF2-40B4-BE49-F238E27FC236}">
                <a16:creationId xmlns:a16="http://schemas.microsoft.com/office/drawing/2014/main" id="{4BC378DE-BD5C-D3A5-9698-C421EC248AB8}"/>
              </a:ext>
            </a:extLst>
          </p:cNvPr>
          <p:cNvSpPr>
            <a:spLocks noGrp="1"/>
          </p:cNvSpPr>
          <p:nvPr>
            <p:ph sz="half" idx="2"/>
          </p:nvPr>
        </p:nvSpPr>
        <p:spPr/>
        <p:txBody>
          <a:bodyPr/>
          <a:lstStyle/>
          <a:p>
            <a:pPr algn="just"/>
            <a:r>
              <a:rPr lang="pt-BR" dirty="0"/>
              <a:t>Podemos escolher entre quatro opções diferentes de posições para a Numeração de Página, conforme a figura a esquerda.</a:t>
            </a:r>
          </a:p>
          <a:p>
            <a:pPr algn="just"/>
            <a:r>
              <a:rPr lang="pt-BR" dirty="0"/>
              <a:t>O mais usual é se trabalhar com a opção “Fim de Página”.</a:t>
            </a:r>
          </a:p>
        </p:txBody>
      </p:sp>
    </p:spTree>
    <p:extLst>
      <p:ext uri="{BB962C8B-B14F-4D97-AF65-F5344CB8AC3E}">
        <p14:creationId xmlns:p14="http://schemas.microsoft.com/office/powerpoint/2010/main" val="400466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5E8551-8E6E-EE7C-C5EE-747CC3D46C95}"/>
              </a:ext>
            </a:extLst>
          </p:cNvPr>
          <p:cNvSpPr>
            <a:spLocks noGrp="1"/>
          </p:cNvSpPr>
          <p:nvPr>
            <p:ph type="title"/>
          </p:nvPr>
        </p:nvSpPr>
        <p:spPr/>
        <p:txBody>
          <a:bodyPr/>
          <a:lstStyle/>
          <a:p>
            <a:r>
              <a:rPr lang="pt-BR" dirty="0"/>
              <a:t>Número de Página</a:t>
            </a:r>
          </a:p>
        </p:txBody>
      </p:sp>
      <p:sp>
        <p:nvSpPr>
          <p:cNvPr id="9" name="Espaço Reservado para Conteúdo 8">
            <a:extLst>
              <a:ext uri="{FF2B5EF4-FFF2-40B4-BE49-F238E27FC236}">
                <a16:creationId xmlns:a16="http://schemas.microsoft.com/office/drawing/2014/main" id="{4BC378DE-BD5C-D3A5-9698-C421EC248AB8}"/>
              </a:ext>
            </a:extLst>
          </p:cNvPr>
          <p:cNvSpPr>
            <a:spLocks noGrp="1"/>
          </p:cNvSpPr>
          <p:nvPr>
            <p:ph idx="1"/>
          </p:nvPr>
        </p:nvSpPr>
        <p:spPr>
          <a:xfrm>
            <a:off x="913795" y="4570902"/>
            <a:ext cx="10353762" cy="1400370"/>
          </a:xfrm>
        </p:spPr>
        <p:txBody>
          <a:bodyPr/>
          <a:lstStyle/>
          <a:p>
            <a:pPr algn="just"/>
            <a:r>
              <a:rPr lang="pt-BR" dirty="0"/>
              <a:t>Ao escolher a opção fim de página uma lista de sugestões de formatação irá aparecer e quando encontrar um modelo que lhe interessar, basta clicar sobre ele e ele será automaticamente inserido no rodapé do arquivo.</a:t>
            </a:r>
          </a:p>
        </p:txBody>
      </p:sp>
      <p:pic>
        <p:nvPicPr>
          <p:cNvPr id="10" name="Imagem 9">
            <a:extLst>
              <a:ext uri="{FF2B5EF4-FFF2-40B4-BE49-F238E27FC236}">
                <a16:creationId xmlns:a16="http://schemas.microsoft.com/office/drawing/2014/main" id="{DAE1B4DE-D0F9-C723-0911-F871AC30BF0E}"/>
              </a:ext>
            </a:extLst>
          </p:cNvPr>
          <p:cNvPicPr>
            <a:picLocks noChangeAspect="1"/>
          </p:cNvPicPr>
          <p:nvPr/>
        </p:nvPicPr>
        <p:blipFill>
          <a:blip r:embed="rId2"/>
          <a:stretch>
            <a:fillRect/>
          </a:stretch>
        </p:blipFill>
        <p:spPr>
          <a:xfrm>
            <a:off x="1346564" y="2375291"/>
            <a:ext cx="9488224" cy="1400370"/>
          </a:xfrm>
          <a:prstGeom prst="rect">
            <a:avLst/>
          </a:prstGeom>
        </p:spPr>
      </p:pic>
    </p:spTree>
    <p:extLst>
      <p:ext uri="{BB962C8B-B14F-4D97-AF65-F5344CB8AC3E}">
        <p14:creationId xmlns:p14="http://schemas.microsoft.com/office/powerpoint/2010/main" val="254398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TM04033929[[fn=Ardósia]]</Template>
  <TotalTime>220</TotalTime>
  <Words>886</Words>
  <Application>Microsoft Office PowerPoint</Application>
  <PresentationFormat>Widescreen</PresentationFormat>
  <Paragraphs>64</Paragraphs>
  <Slides>19</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Calibri</vt:lpstr>
      <vt:lpstr>Calisto MT</vt:lpstr>
      <vt:lpstr>Söhne</vt:lpstr>
      <vt:lpstr>Wingdings 2</vt:lpstr>
      <vt:lpstr>Ardósia</vt:lpstr>
      <vt:lpstr>Aula 03 – Microsoft Word</vt:lpstr>
      <vt:lpstr>Conteúdo</vt:lpstr>
      <vt:lpstr>Trabalhando com Cabeçalho e Rodapé</vt:lpstr>
      <vt:lpstr>Trabalhando com Cabeçalho e Rodapé</vt:lpstr>
      <vt:lpstr>Trabalhando com Cabeçalho e Rodapé</vt:lpstr>
      <vt:lpstr>Trabalhando com Cabeçalho e Rodapé</vt:lpstr>
      <vt:lpstr>Número de Página</vt:lpstr>
      <vt:lpstr>Número de Página</vt:lpstr>
      <vt:lpstr>Número de Página</vt:lpstr>
      <vt:lpstr>Quebras de Página</vt:lpstr>
      <vt:lpstr>Quebras de Página</vt:lpstr>
      <vt:lpstr>Quebras de Página</vt:lpstr>
      <vt:lpstr>Quebras de Página</vt:lpstr>
      <vt:lpstr>Quebras de Página</vt:lpstr>
      <vt:lpstr>Sumário</vt:lpstr>
      <vt:lpstr>Sumário</vt:lpstr>
      <vt:lpstr>Sumário</vt:lpstr>
      <vt:lpstr>Revisando o Conteúdo da Aula</vt:lpstr>
      <vt:lpstr>Exercício Prático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01 – Microsoft Word</dc:title>
  <dc:creator>Paulo Henrique Ribeiro Pivoto</dc:creator>
  <cp:lastModifiedBy>Notebook Dell</cp:lastModifiedBy>
  <cp:revision>11</cp:revision>
  <dcterms:created xsi:type="dcterms:W3CDTF">2024-03-11T22:13:49Z</dcterms:created>
  <dcterms:modified xsi:type="dcterms:W3CDTF">2024-04-01T23:31:06Z</dcterms:modified>
</cp:coreProperties>
</file>