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Raleway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hXQfpoDLpkfiNQ6suwhE0Jods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italic.fntdata"/><Relationship Id="rId10" Type="http://schemas.openxmlformats.org/officeDocument/2006/relationships/slide" Target="slides/slide4.xml"/><Relationship Id="rId32" Type="http://schemas.openxmlformats.org/officeDocument/2006/relationships/font" Target="fonts/Raleway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2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jp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bg>
      <p:bgPr>
        <a:gradFill>
          <a:gsLst>
            <a:gs pos="0">
              <a:srgbClr val="065CBE">
                <a:alpha val="9803"/>
              </a:srgbClr>
            </a:gs>
            <a:gs pos="10000">
              <a:srgbClr val="FFFFFF">
                <a:alpha val="0"/>
              </a:srgbClr>
            </a:gs>
            <a:gs pos="90000">
              <a:srgbClr val="FFFFFF">
                <a:alpha val="0"/>
              </a:srgbClr>
            </a:gs>
            <a:gs pos="100000">
              <a:srgbClr val="ED7D31">
                <a:alpha val="9803"/>
              </a:srgbClr>
            </a:gs>
          </a:gsLst>
          <a:lin ang="8100000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6"/>
          <p:cNvPicPr preferRelativeResize="0"/>
          <p:nvPr/>
        </p:nvPicPr>
        <p:blipFill rotWithShape="1">
          <a:blip r:embed="rId2">
            <a:alphaModFix/>
          </a:blip>
          <a:srcRect b="12500" l="0" r="0"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6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/>
          <p:nvPr/>
        </p:nvSpPr>
        <p:spPr>
          <a:xfrm flipH="1" rot="10800000">
            <a:off x="185057" y="0"/>
            <a:ext cx="12006945" cy="6858000"/>
          </a:xfrm>
          <a:custGeom>
            <a:rect b="b" l="l" r="r" t="t"/>
            <a:pathLst>
              <a:path extrusionOk="0" h="6858000" w="12006945">
                <a:moveTo>
                  <a:pt x="977900" y="6857996"/>
                </a:moveTo>
                <a:lnTo>
                  <a:pt x="1552042" y="6857996"/>
                </a:lnTo>
                <a:lnTo>
                  <a:pt x="3543297" y="4483100"/>
                </a:lnTo>
                <a:lnTo>
                  <a:pt x="3543300" y="4483100"/>
                </a:lnTo>
                <a:lnTo>
                  <a:pt x="3543299" y="4483098"/>
                </a:lnTo>
                <a:lnTo>
                  <a:pt x="3543300" y="4483097"/>
                </a:lnTo>
                <a:lnTo>
                  <a:pt x="3543298" y="4483097"/>
                </a:lnTo>
                <a:lnTo>
                  <a:pt x="572385" y="0"/>
                </a:lnTo>
                <a:lnTo>
                  <a:pt x="0" y="0"/>
                </a:lnTo>
                <a:lnTo>
                  <a:pt x="2970913" y="4483097"/>
                </a:lnTo>
                <a:lnTo>
                  <a:pt x="2969158" y="4483097"/>
                </a:lnTo>
                <a:close/>
                <a:moveTo>
                  <a:pt x="11434560" y="6858000"/>
                </a:moveTo>
                <a:lnTo>
                  <a:pt x="12006945" y="6858000"/>
                </a:lnTo>
                <a:lnTo>
                  <a:pt x="9036032" y="2374903"/>
                </a:lnTo>
                <a:lnTo>
                  <a:pt x="9037787" y="2374903"/>
                </a:lnTo>
                <a:lnTo>
                  <a:pt x="11029045" y="4"/>
                </a:lnTo>
                <a:lnTo>
                  <a:pt x="10454903" y="4"/>
                </a:lnTo>
                <a:lnTo>
                  <a:pt x="8463648" y="2374900"/>
                </a:lnTo>
                <a:lnTo>
                  <a:pt x="8463645" y="2374900"/>
                </a:lnTo>
                <a:lnTo>
                  <a:pt x="8463646" y="2374902"/>
                </a:lnTo>
                <a:lnTo>
                  <a:pt x="8463645" y="2374903"/>
                </a:lnTo>
                <a:lnTo>
                  <a:pt x="8463647" y="2374903"/>
                </a:lnTo>
                <a:close/>
                <a:moveTo>
                  <a:pt x="10520384" y="6858000"/>
                </a:moveTo>
                <a:lnTo>
                  <a:pt x="11137903" y="6858000"/>
                </a:lnTo>
                <a:lnTo>
                  <a:pt x="7932722" y="2019300"/>
                </a:lnTo>
                <a:lnTo>
                  <a:pt x="7935532" y="2019300"/>
                </a:lnTo>
                <a:lnTo>
                  <a:pt x="9628634" y="0"/>
                </a:lnTo>
                <a:lnTo>
                  <a:pt x="9008304" y="0"/>
                </a:lnTo>
                <a:lnTo>
                  <a:pt x="7315202" y="2019300"/>
                </a:lnTo>
                <a:lnTo>
                  <a:pt x="7315203" y="2019300"/>
                </a:lnTo>
                <a:close/>
                <a:moveTo>
                  <a:pt x="2378311" y="6858000"/>
                </a:moveTo>
                <a:lnTo>
                  <a:pt x="2998641" y="6858000"/>
                </a:lnTo>
                <a:lnTo>
                  <a:pt x="4691743" y="4838700"/>
                </a:lnTo>
                <a:lnTo>
                  <a:pt x="4691742" y="4838700"/>
                </a:lnTo>
                <a:lnTo>
                  <a:pt x="1486561" y="0"/>
                </a:lnTo>
                <a:lnTo>
                  <a:pt x="869042" y="0"/>
                </a:lnTo>
                <a:lnTo>
                  <a:pt x="4074223" y="4838700"/>
                </a:lnTo>
                <a:lnTo>
                  <a:pt x="4071413" y="483870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">
                <a:srgbClr val="FFFFFF">
                  <a:alpha val="0"/>
                </a:srgbClr>
              </a:gs>
              <a:gs pos="30000">
                <a:srgbClr val="065CBE">
                  <a:alpha val="29803"/>
                </a:srgbClr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6"/>
          <p:cNvSpPr txBox="1"/>
          <p:nvPr>
            <p:ph type="ctrTitle"/>
          </p:nvPr>
        </p:nvSpPr>
        <p:spPr>
          <a:xfrm>
            <a:off x="1524000" y="2956720"/>
            <a:ext cx="9144000" cy="944563"/>
          </a:xfrm>
          <a:prstGeom prst="rect">
            <a:avLst/>
          </a:prstGeom>
          <a:noFill/>
          <a:ln>
            <a:noFill/>
          </a:ln>
          <a:effectLst>
            <a:outerShdw blurRad="381000" rotWithShape="0" algn="ctr" dir="10800000" dist="330200">
              <a:srgbClr val="F2F2F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rebuchet MS"/>
              <a:buNone/>
              <a:defRPr sz="9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subTitle"/>
          </p:nvPr>
        </p:nvSpPr>
        <p:spPr>
          <a:xfrm>
            <a:off x="4419600" y="5459116"/>
            <a:ext cx="3352800" cy="482403"/>
          </a:xfrm>
          <a:prstGeom prst="rect">
            <a:avLst/>
          </a:prstGeom>
          <a:noFill/>
          <a:ln>
            <a:noFill/>
          </a:ln>
          <a:effectLst>
            <a:outerShdw blurRad="508000" rotWithShape="0" algn="ctr" dir="10800000" dist="635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6"/>
          <p:cNvSpPr/>
          <p:nvPr/>
        </p:nvSpPr>
        <p:spPr>
          <a:xfrm>
            <a:off x="-2044700" y="-5657452"/>
            <a:ext cx="10972800" cy="10972800"/>
          </a:xfrm>
          <a:prstGeom prst="ellipse">
            <a:avLst/>
          </a:prstGeom>
          <a:gradFill>
            <a:gsLst>
              <a:gs pos="0">
                <a:srgbClr val="F47920">
                  <a:alpha val="80000"/>
                </a:srgbClr>
              </a:gs>
              <a:gs pos="8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6"/>
          <p:cNvSpPr/>
          <p:nvPr/>
        </p:nvSpPr>
        <p:spPr>
          <a:xfrm>
            <a:off x="8534400" y="3200400"/>
            <a:ext cx="7315200" cy="7315200"/>
          </a:xfrm>
          <a:prstGeom prst="ellipse">
            <a:avLst/>
          </a:prstGeom>
          <a:gradFill>
            <a:gsLst>
              <a:gs pos="0">
                <a:srgbClr val="065CBE">
                  <a:alpha val="80000"/>
                </a:srgbClr>
              </a:gs>
              <a:gs pos="8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6"/>
          <p:cNvPicPr preferRelativeResize="0"/>
          <p:nvPr/>
        </p:nvPicPr>
        <p:blipFill rotWithShape="1">
          <a:blip r:embed="rId3">
            <a:alphaModFix/>
          </a:blip>
          <a:srcRect b="12500" l="0" r="0"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6"/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dk1">
              <a:alpha val="8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6"/>
          <p:cNvSpPr txBox="1"/>
          <p:nvPr>
            <p:ph idx="1" type="subTitle"/>
          </p:nvPr>
        </p:nvSpPr>
        <p:spPr>
          <a:xfrm>
            <a:off x="4419600" y="5459116"/>
            <a:ext cx="3352800" cy="482403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 dir="10800000" dist="127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36"/>
          <p:cNvSpPr/>
          <p:nvPr/>
        </p:nvSpPr>
        <p:spPr>
          <a:xfrm>
            <a:off x="-2044700" y="-5657452"/>
            <a:ext cx="10972800" cy="10972800"/>
          </a:xfrm>
          <a:prstGeom prst="ellipse">
            <a:avLst/>
          </a:prstGeom>
          <a:gradFill>
            <a:gsLst>
              <a:gs pos="0">
                <a:srgbClr val="F47920">
                  <a:alpha val="49803"/>
                </a:srgbClr>
              </a:gs>
              <a:gs pos="6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6"/>
          <p:cNvSpPr/>
          <p:nvPr/>
        </p:nvSpPr>
        <p:spPr>
          <a:xfrm>
            <a:off x="8420100" y="3140870"/>
            <a:ext cx="7315200" cy="7315200"/>
          </a:xfrm>
          <a:prstGeom prst="ellipse">
            <a:avLst/>
          </a:prstGeom>
          <a:gradFill>
            <a:gsLst>
              <a:gs pos="0">
                <a:srgbClr val="065CBE">
                  <a:alpha val="49803"/>
                </a:srgbClr>
              </a:gs>
              <a:gs pos="6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6"/>
          <p:cNvSpPr/>
          <p:nvPr/>
        </p:nvSpPr>
        <p:spPr>
          <a:xfrm flipH="1" rot="10800000">
            <a:off x="185057" y="0"/>
            <a:ext cx="12006945" cy="6858000"/>
          </a:xfrm>
          <a:custGeom>
            <a:rect b="b" l="l" r="r" t="t"/>
            <a:pathLst>
              <a:path extrusionOk="0" h="6858000" w="12006945">
                <a:moveTo>
                  <a:pt x="977900" y="6857996"/>
                </a:moveTo>
                <a:lnTo>
                  <a:pt x="1552042" y="6857996"/>
                </a:lnTo>
                <a:lnTo>
                  <a:pt x="3543297" y="4483100"/>
                </a:lnTo>
                <a:lnTo>
                  <a:pt x="3543300" y="4483100"/>
                </a:lnTo>
                <a:lnTo>
                  <a:pt x="3543299" y="4483098"/>
                </a:lnTo>
                <a:lnTo>
                  <a:pt x="3543300" y="4483097"/>
                </a:lnTo>
                <a:lnTo>
                  <a:pt x="3543298" y="4483097"/>
                </a:lnTo>
                <a:lnTo>
                  <a:pt x="572385" y="0"/>
                </a:lnTo>
                <a:lnTo>
                  <a:pt x="0" y="0"/>
                </a:lnTo>
                <a:lnTo>
                  <a:pt x="2970913" y="4483097"/>
                </a:lnTo>
                <a:lnTo>
                  <a:pt x="2969158" y="4483097"/>
                </a:lnTo>
                <a:close/>
                <a:moveTo>
                  <a:pt x="11434560" y="6858000"/>
                </a:moveTo>
                <a:lnTo>
                  <a:pt x="12006945" y="6858000"/>
                </a:lnTo>
                <a:lnTo>
                  <a:pt x="9036032" y="2374903"/>
                </a:lnTo>
                <a:lnTo>
                  <a:pt x="9037787" y="2374903"/>
                </a:lnTo>
                <a:lnTo>
                  <a:pt x="11029045" y="4"/>
                </a:lnTo>
                <a:lnTo>
                  <a:pt x="10454903" y="4"/>
                </a:lnTo>
                <a:lnTo>
                  <a:pt x="8463648" y="2374900"/>
                </a:lnTo>
                <a:lnTo>
                  <a:pt x="8463645" y="2374900"/>
                </a:lnTo>
                <a:lnTo>
                  <a:pt x="8463646" y="2374902"/>
                </a:lnTo>
                <a:lnTo>
                  <a:pt x="8463645" y="2374903"/>
                </a:lnTo>
                <a:lnTo>
                  <a:pt x="8463647" y="2374903"/>
                </a:lnTo>
                <a:close/>
                <a:moveTo>
                  <a:pt x="10520384" y="6858000"/>
                </a:moveTo>
                <a:lnTo>
                  <a:pt x="11137903" y="6858000"/>
                </a:lnTo>
                <a:lnTo>
                  <a:pt x="7932722" y="2019300"/>
                </a:lnTo>
                <a:lnTo>
                  <a:pt x="7935532" y="2019300"/>
                </a:lnTo>
                <a:lnTo>
                  <a:pt x="9628634" y="0"/>
                </a:lnTo>
                <a:lnTo>
                  <a:pt x="9008304" y="0"/>
                </a:lnTo>
                <a:lnTo>
                  <a:pt x="7315202" y="2019300"/>
                </a:lnTo>
                <a:lnTo>
                  <a:pt x="7315203" y="2019300"/>
                </a:lnTo>
                <a:close/>
                <a:moveTo>
                  <a:pt x="2378311" y="6858000"/>
                </a:moveTo>
                <a:lnTo>
                  <a:pt x="2998641" y="6858000"/>
                </a:lnTo>
                <a:lnTo>
                  <a:pt x="4691743" y="4838700"/>
                </a:lnTo>
                <a:lnTo>
                  <a:pt x="4691742" y="4838700"/>
                </a:lnTo>
                <a:lnTo>
                  <a:pt x="1486561" y="0"/>
                </a:lnTo>
                <a:lnTo>
                  <a:pt x="869042" y="0"/>
                </a:lnTo>
                <a:lnTo>
                  <a:pt x="4074223" y="4838700"/>
                </a:lnTo>
                <a:lnTo>
                  <a:pt x="4071413" y="483870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">
                <a:srgbClr val="FFFFFF">
                  <a:alpha val="0"/>
                </a:srgbClr>
              </a:gs>
              <a:gs pos="30000">
                <a:srgbClr val="065CBE">
                  <a:alpha val="29803"/>
                </a:srgbClr>
              </a:gs>
              <a:gs pos="8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6"/>
          <p:cNvSpPr txBox="1"/>
          <p:nvPr>
            <p:ph type="ctrTitle"/>
          </p:nvPr>
        </p:nvSpPr>
        <p:spPr>
          <a:xfrm>
            <a:off x="1524000" y="2956720"/>
            <a:ext cx="9144000" cy="944563"/>
          </a:xfrm>
          <a:prstGeom prst="rect">
            <a:avLst/>
          </a:prstGeom>
          <a:noFill/>
          <a:ln>
            <a:noFill/>
          </a:ln>
          <a:effectLst>
            <a:outerShdw blurRad="381000" rotWithShape="0" algn="ctr" dir="10800000" dist="330200">
              <a:schemeClr val="dk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Trebuchet MS"/>
              <a:buNone/>
              <a:defRPr b="1"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100" name="Google Shape;10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va Seção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8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b="1" sz="60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 Conteúdos" type="twoObj">
  <p:cSld name="TWO_OBJEC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114" name="Google Shape;11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4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124" name="Google Shape;12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nas Título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130" name="Google Shape;1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3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5" name="Google Shape;135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6" name="Google Shape;136;p4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139" name="Google Shape;139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va Seção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37" name="Google Shape;3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45" name="Google Shape;4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3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55" name="Google Shape;5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64" name="Google Shape;6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nas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Histórico - Inatel cas@viva" id="70" name="Google Shape;7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36237" y="0"/>
            <a:ext cx="1655763" cy="165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0.jp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65CBE">
                <a:alpha val="9803"/>
              </a:srgbClr>
            </a:gs>
            <a:gs pos="10000">
              <a:srgbClr val="FFFFFF">
                <a:alpha val="0"/>
              </a:srgbClr>
            </a:gs>
            <a:gs pos="90000">
              <a:srgbClr val="FFFFFF">
                <a:alpha val="0"/>
              </a:srgbClr>
            </a:gs>
            <a:gs pos="100000">
              <a:srgbClr val="ED7D31">
                <a:alpha val="9803"/>
              </a:srgbClr>
            </a:gs>
          </a:gsLst>
          <a:lin ang="81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8534400" y="3200400"/>
            <a:ext cx="7315200" cy="7315200"/>
          </a:xfrm>
          <a:prstGeom prst="ellipse">
            <a:avLst/>
          </a:prstGeom>
          <a:gradFill>
            <a:gsLst>
              <a:gs pos="0">
                <a:srgbClr val="065CBE">
                  <a:alpha val="89803"/>
                </a:srgbClr>
              </a:gs>
              <a:gs pos="8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-2044700" y="-5657452"/>
            <a:ext cx="10972800" cy="10972800"/>
          </a:xfrm>
          <a:prstGeom prst="ellipse">
            <a:avLst/>
          </a:prstGeom>
          <a:gradFill>
            <a:gsLst>
              <a:gs pos="0">
                <a:srgbClr val="F47920">
                  <a:alpha val="80000"/>
                </a:srgbClr>
              </a:gs>
              <a:gs pos="8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/>
          <p:nvPr/>
        </p:nvSpPr>
        <p:spPr>
          <a:xfrm>
            <a:off x="8420100" y="3140870"/>
            <a:ext cx="7315200" cy="7315200"/>
          </a:xfrm>
          <a:prstGeom prst="ellipse">
            <a:avLst/>
          </a:prstGeom>
          <a:gradFill>
            <a:gsLst>
              <a:gs pos="0">
                <a:srgbClr val="065CBE">
                  <a:alpha val="49803"/>
                </a:srgbClr>
              </a:gs>
              <a:gs pos="6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5"/>
          <p:cNvSpPr/>
          <p:nvPr/>
        </p:nvSpPr>
        <p:spPr>
          <a:xfrm>
            <a:off x="-2044700" y="-5657452"/>
            <a:ext cx="10972800" cy="10972800"/>
          </a:xfrm>
          <a:prstGeom prst="ellipse">
            <a:avLst/>
          </a:prstGeom>
          <a:gradFill>
            <a:gsLst>
              <a:gs pos="0">
                <a:srgbClr val="F47920">
                  <a:alpha val="49803"/>
                </a:srgbClr>
              </a:gs>
              <a:gs pos="60000">
                <a:srgbClr val="FFFFFF">
                  <a:alpha val="0"/>
                </a:srgbClr>
              </a:gs>
              <a:gs pos="100000">
                <a:srgbClr val="6D6D6D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b="1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524000" y="2956720"/>
            <a:ext cx="9144000" cy="944563"/>
          </a:xfrm>
          <a:prstGeom prst="rect">
            <a:avLst/>
          </a:prstGeom>
          <a:noFill/>
          <a:ln>
            <a:noFill/>
          </a:ln>
          <a:effectLst>
            <a:outerShdw blurRad="381000" rotWithShape="0" algn="ctr" dir="10800000" dist="330200">
              <a:srgbClr val="F2F2F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Trebuchet MS"/>
              <a:buNone/>
            </a:pPr>
            <a:r>
              <a:rPr lang="pt-BR"/>
              <a:t>Inatel cas@viva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419600" y="5459116"/>
            <a:ext cx="3352800" cy="482403"/>
          </a:xfrm>
          <a:prstGeom prst="rect">
            <a:avLst/>
          </a:prstGeom>
          <a:noFill/>
          <a:ln>
            <a:noFill/>
          </a:ln>
          <a:effectLst>
            <a:outerShdw blurRad="508000" rotWithShape="0" algn="ctr" dir="10800000" dist="63500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Excel Avançado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pt-BR"/>
              <a:t>Valor procurado - Exemplo</a:t>
            </a:r>
            <a:endParaRPr/>
          </a:p>
        </p:txBody>
      </p:sp>
      <p:sp>
        <p:nvSpPr>
          <p:cNvPr id="236" name="Google Shape;236;p10"/>
          <p:cNvSpPr txBox="1"/>
          <p:nvPr>
            <p:ph idx="2" type="body"/>
          </p:nvPr>
        </p:nvSpPr>
        <p:spPr>
          <a:xfrm>
            <a:off x="839788" y="2057399"/>
            <a:ext cx="4503736" cy="419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Na célula </a:t>
            </a:r>
            <a:r>
              <a:rPr b="1" lang="pt-BR" sz="2400">
                <a:solidFill>
                  <a:srgbClr val="00B050"/>
                </a:solidFill>
              </a:rPr>
              <a:t>F3</a:t>
            </a:r>
            <a:r>
              <a:rPr lang="pt-BR" sz="2400"/>
              <a:t> estamos utilizando a função PROCV, e o parâmetro valor procurado foi preenchido com a célula </a:t>
            </a:r>
            <a:r>
              <a:rPr b="1" lang="pt-BR" sz="2400">
                <a:solidFill>
                  <a:srgbClr val="00B0F0"/>
                </a:solidFill>
              </a:rPr>
              <a:t>E3</a:t>
            </a:r>
            <a:r>
              <a:rPr lang="pt-BR" sz="2400"/>
              <a:t>, isso significa que o valor procurado agora será qualquer valor que eu digitar na célula </a:t>
            </a:r>
            <a:r>
              <a:rPr b="1" lang="pt-BR" sz="2400">
                <a:solidFill>
                  <a:srgbClr val="00B0F0"/>
                </a:solidFill>
              </a:rPr>
              <a:t>E3</a:t>
            </a:r>
            <a:r>
              <a:rPr lang="pt-BR" sz="2400"/>
              <a:t>, como por exemplo o </a:t>
            </a:r>
            <a:r>
              <a:rPr b="1" lang="pt-BR" sz="2400"/>
              <a:t>NÚMERO 10 </a:t>
            </a:r>
            <a:r>
              <a:rPr lang="pt-BR" sz="2400"/>
              <a:t>do  exemplo anterior.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Obs.: o valor da célula</a:t>
            </a:r>
            <a:r>
              <a:rPr b="1" lang="pt-BR" sz="2400">
                <a:solidFill>
                  <a:srgbClr val="00B050"/>
                </a:solidFill>
              </a:rPr>
              <a:t> F3 </a:t>
            </a:r>
            <a:r>
              <a:rPr lang="pt-BR" sz="2400"/>
              <a:t>apresenta um erro, pois ainda não preenchemos todos os parâmetros da função PROCV. </a:t>
            </a:r>
            <a:endParaRPr sz="2400"/>
          </a:p>
        </p:txBody>
      </p:sp>
      <p:sp>
        <p:nvSpPr>
          <p:cNvPr id="237" name="Google Shape;237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38" name="Google Shape;238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39" name="Google Shape;239;p10"/>
          <p:cNvGrpSpPr/>
          <p:nvPr/>
        </p:nvGrpSpPr>
        <p:grpSpPr>
          <a:xfrm>
            <a:off x="5343524" y="1447800"/>
            <a:ext cx="6400801" cy="4808185"/>
            <a:chOff x="5343524" y="1447800"/>
            <a:chExt cx="6400801" cy="4808185"/>
          </a:xfrm>
        </p:grpSpPr>
        <p:pic>
          <p:nvPicPr>
            <p:cNvPr id="240" name="Google Shape;24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43524" y="1447801"/>
              <a:ext cx="6400801" cy="48081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1" name="Google Shape;241;p10"/>
            <p:cNvGrpSpPr/>
            <p:nvPr/>
          </p:nvGrpSpPr>
          <p:grpSpPr>
            <a:xfrm>
              <a:off x="6045200" y="1447800"/>
              <a:ext cx="5600700" cy="1663700"/>
              <a:chOff x="6045200" y="1447800"/>
              <a:chExt cx="5600700" cy="1663700"/>
            </a:xfrm>
          </p:grpSpPr>
          <p:sp>
            <p:nvSpPr>
              <p:cNvPr id="242" name="Google Shape;242;p10"/>
              <p:cNvSpPr/>
              <p:nvPr/>
            </p:nvSpPr>
            <p:spPr>
              <a:xfrm>
                <a:off x="10057130" y="1530349"/>
                <a:ext cx="336550" cy="285751"/>
              </a:xfrm>
              <a:prstGeom prst="rect">
                <a:avLst/>
              </a:prstGeom>
              <a:noFill/>
              <a:ln cap="flat" cmpd="sng" w="381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9842500" y="2806700"/>
                <a:ext cx="825500" cy="304800"/>
              </a:xfrm>
              <a:prstGeom prst="rect">
                <a:avLst/>
              </a:prstGeom>
              <a:noFill/>
              <a:ln cap="flat" cmpd="sng" w="38100">
                <a:solidFill>
                  <a:srgbClr val="00B0F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6045200" y="1511300"/>
                <a:ext cx="825500" cy="304800"/>
              </a:xfrm>
              <a:prstGeom prst="rect">
                <a:avLst/>
              </a:prstGeom>
              <a:noFill/>
              <a:ln cap="flat" cmpd="sng" w="5715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0"/>
              <p:cNvSpPr/>
              <p:nvPr/>
            </p:nvSpPr>
            <p:spPr>
              <a:xfrm>
                <a:off x="10820400" y="2806700"/>
                <a:ext cx="825500" cy="304800"/>
              </a:xfrm>
              <a:prstGeom prst="rect">
                <a:avLst/>
              </a:prstGeom>
              <a:noFill/>
              <a:ln cap="flat" cmpd="sng" w="381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9017000" y="1447800"/>
                <a:ext cx="2006600" cy="495299"/>
              </a:xfrm>
              <a:prstGeom prst="rect">
                <a:avLst/>
              </a:prstGeom>
              <a:noFill/>
              <a:ln cap="flat" cmpd="sng" w="5715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PROCV – Matriz tabela</a:t>
            </a:r>
            <a:endParaRPr/>
          </a:p>
        </p:txBody>
      </p:sp>
      <p:sp>
        <p:nvSpPr>
          <p:cNvPr id="252" name="Google Shape;25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parâmetro matriz tabela é onde indicamos onde está a tabela com os dados que estamos procurando, para preenchermos este parâmetro, basta preencher com o intervalo de células da sua tabela, começando da primeira célula(no canto superior esquerdo da sua tabela) até a última célula (no canto inferior direito da tabela, vamo ver o exemplo a seguir:</a:t>
            </a:r>
            <a:endParaRPr/>
          </a:p>
        </p:txBody>
      </p:sp>
      <p:sp>
        <p:nvSpPr>
          <p:cNvPr id="253" name="Google Shape;253;p1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099" y="1379538"/>
            <a:ext cx="10667989" cy="50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3313" y="4618038"/>
            <a:ext cx="10113299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5868" y="1431130"/>
            <a:ext cx="6725922" cy="498395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pt-BR"/>
              <a:t>Matriz tabela - Exemplo</a:t>
            </a:r>
            <a:endParaRPr/>
          </a:p>
        </p:txBody>
      </p:sp>
      <p:sp>
        <p:nvSpPr>
          <p:cNvPr id="263" name="Google Shape;263;p12"/>
          <p:cNvSpPr txBox="1"/>
          <p:nvPr>
            <p:ph idx="2" type="body"/>
          </p:nvPr>
        </p:nvSpPr>
        <p:spPr>
          <a:xfrm>
            <a:off x="839788" y="2057399"/>
            <a:ext cx="4206080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Neste exemplo, estamos buscando pelo Aluno 8, que está na tabela ao lado, os dados dessa tabela começam na célula </a:t>
            </a:r>
            <a:r>
              <a:rPr b="1" lang="pt-BR" sz="2400">
                <a:solidFill>
                  <a:srgbClr val="00B0F0"/>
                </a:solidFill>
              </a:rPr>
              <a:t>A2</a:t>
            </a:r>
            <a:r>
              <a:rPr lang="pt-BR" sz="2400"/>
              <a:t> e vão até a célula </a:t>
            </a:r>
            <a:r>
              <a:rPr b="1" lang="pt-BR" sz="2400">
                <a:solidFill>
                  <a:srgbClr val="00B050"/>
                </a:solidFill>
              </a:rPr>
              <a:t>D13</a:t>
            </a:r>
            <a:r>
              <a:rPr lang="pt-BR" sz="2400"/>
              <a:t> ( A </a:t>
            </a:r>
            <a:r>
              <a:rPr b="1" lang="pt-BR" sz="2400">
                <a:solidFill>
                  <a:srgbClr val="00B0F0"/>
                </a:solidFill>
              </a:rPr>
              <a:t>PRIMEIRA</a:t>
            </a:r>
            <a:r>
              <a:rPr lang="pt-BR" sz="2400"/>
              <a:t> no canto superior esquerdo e a </a:t>
            </a:r>
            <a:r>
              <a:rPr b="1" lang="pt-BR" sz="2400">
                <a:solidFill>
                  <a:srgbClr val="00B050"/>
                </a:solidFill>
              </a:rPr>
              <a:t>ÚLTIMA</a:t>
            </a:r>
            <a:r>
              <a:rPr lang="pt-BR" sz="2400"/>
              <a:t> no canto inferior direito), sendo assim preenchemos o parâmetro matriz tabela com </a:t>
            </a:r>
            <a:r>
              <a:rPr b="1" lang="pt-BR" sz="2400">
                <a:solidFill>
                  <a:srgbClr val="FF0000"/>
                </a:solidFill>
              </a:rPr>
              <a:t>A2:D13 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64" name="Google Shape;264;p1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65" name="Google Shape;265;p1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10310813" y="1467644"/>
            <a:ext cx="302420" cy="321468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10677526" y="1467644"/>
            <a:ext cx="457199" cy="308769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5455444" y="2543175"/>
            <a:ext cx="1057275" cy="250825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8629649" y="6086475"/>
            <a:ext cx="1081089" cy="280988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5405437" y="2505075"/>
            <a:ext cx="4510088" cy="401002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PROCV - Número índice da coluna</a:t>
            </a:r>
            <a:endParaRPr/>
          </a:p>
        </p:txBody>
      </p:sp>
      <p:sp>
        <p:nvSpPr>
          <p:cNvPr id="276" name="Google Shape;27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 número índice na coluna é onde preencho qual informação eu quero, nesse parâmetro eu vou preencher com o índice da coluna onde está essa informação.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Exemplo: na minha planilha o nome dos alunos estão na coluna D, que é a quarta letra do alfabeto, logo o número índice é </a:t>
            </a:r>
            <a:r>
              <a:rPr b="1" lang="pt-BR"/>
              <a:t>4</a:t>
            </a:r>
            <a:r>
              <a:rPr lang="pt-BR"/>
              <a:t>.</a:t>
            </a:r>
            <a:endParaRPr/>
          </a:p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487" y="1295400"/>
            <a:ext cx="10047287" cy="56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791" y="4474369"/>
            <a:ext cx="9964952" cy="1138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pt-BR"/>
              <a:t>Número índice da coluna - Exemplo</a:t>
            </a:r>
            <a:endParaRPr/>
          </a:p>
        </p:txBody>
      </p:sp>
      <p:sp>
        <p:nvSpPr>
          <p:cNvPr id="286" name="Google Shape;286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No exemplo ao lado quero saber qual aluno tirou a nota 10, essa informação está na coluna D, onde os alunos são identificados, D é a QUARTA letra do alfabeto, logo o índice da coluna será 4, se eu quisesse saber a turma do aluno, que está na coluna B, o índice seria 2.</a:t>
            </a:r>
            <a:endParaRPr sz="2400"/>
          </a:p>
        </p:txBody>
      </p:sp>
      <p:sp>
        <p:nvSpPr>
          <p:cNvPr id="287" name="Google Shape;287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8487" y="1457326"/>
            <a:ext cx="6210300" cy="46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4"/>
          <p:cNvSpPr/>
          <p:nvPr/>
        </p:nvSpPr>
        <p:spPr>
          <a:xfrm>
            <a:off x="8943975" y="1843088"/>
            <a:ext cx="1071563" cy="4271963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1182350" y="1457327"/>
            <a:ext cx="207169" cy="385762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PROCV – Procurar intervalo 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Esse é o último e também parâmetro mais simples da função PROCV, basta preenchermos com VERDADEIRO ou FALSO, e dependendo de como preenchermos o valor será totalmente diferente, podendo até mesmo resultar em um erro.</a:t>
            </a:r>
            <a:endParaRPr/>
          </a:p>
        </p:txBody>
      </p:sp>
      <p:sp>
        <p:nvSpPr>
          <p:cNvPr id="298" name="Google Shape;298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800" y="3289300"/>
            <a:ext cx="67056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78263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rebuchet MS"/>
              <a:buNone/>
            </a:pPr>
            <a:r>
              <a:rPr lang="pt-BR" sz="4200"/>
              <a:t>Procurar intervalo – Verdadeiro ou falso</a:t>
            </a:r>
            <a:endParaRPr sz="4200"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/>
              <a:t>Verdadeiro</a:t>
            </a:r>
            <a:endParaRPr sz="3200"/>
          </a:p>
        </p:txBody>
      </p:sp>
      <p:sp>
        <p:nvSpPr>
          <p:cNvPr id="307" name="Google Shape;307;p1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 "VERDADEIRO," a função PROCV busca algo próximo, mesmo que não seja exatamente igual.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Exemplo: Se procurar 5, mas a tabela contiver 4.5 e 5.5, a função retornará o valor mais próximo, que é 4.5 ou 5.5.</a:t>
            </a:r>
            <a:endParaRPr/>
          </a:p>
        </p:txBody>
      </p:sp>
      <p:sp>
        <p:nvSpPr>
          <p:cNvPr id="308" name="Google Shape;308;p16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/>
              <a:t>Falso</a:t>
            </a:r>
            <a:endParaRPr sz="3200"/>
          </a:p>
        </p:txBody>
      </p:sp>
      <p:sp>
        <p:nvSpPr>
          <p:cNvPr id="309" name="Google Shape;309;p16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Quando você usa "FALSO," a função PROCV busca uma correspondência exata, retornando um erro se não encontrar o valor exato.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Exemplo: Se procurar 5, mas a tabela contiver apenas 4.5 e 5.5, a função retornará um erro #N/D, pois não há uma correspondência exata.</a:t>
            </a:r>
            <a:endParaRPr/>
          </a:p>
        </p:txBody>
      </p:sp>
      <p:sp>
        <p:nvSpPr>
          <p:cNvPr id="310" name="Google Shape;310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11" name="Google Shape;311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Procurar intervalo - Exemplo</a:t>
            </a:r>
            <a:endParaRPr/>
          </a:p>
        </p:txBody>
      </p:sp>
      <p:sp>
        <p:nvSpPr>
          <p:cNvPr id="317" name="Google Shape;317;p17"/>
          <p:cNvSpPr txBox="1"/>
          <p:nvPr>
            <p:ph idx="1" type="body"/>
          </p:nvPr>
        </p:nvSpPr>
        <p:spPr>
          <a:xfrm>
            <a:off x="838200" y="2493119"/>
            <a:ext cx="10515600" cy="368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caso do nosso exemplo, queremos o aluno que tirou EXATAMENTE 10, então usaremos falso. </a:t>
            </a:r>
            <a:endParaRPr/>
          </a:p>
        </p:txBody>
      </p:sp>
      <p:sp>
        <p:nvSpPr>
          <p:cNvPr id="318" name="Google Shape;318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19" name="Google Shape;319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20" name="Google Shape;3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35" y="1322159"/>
            <a:ext cx="9848622" cy="117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793" y="3335285"/>
            <a:ext cx="4506464" cy="304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pt-BR" sz="4000"/>
              <a:t>Exemplo Final</a:t>
            </a:r>
            <a:endParaRPr sz="4000"/>
          </a:p>
        </p:txBody>
      </p:sp>
      <p:sp>
        <p:nvSpPr>
          <p:cNvPr id="327" name="Google Shape;32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A função foi escrita na célula F3, e retornou o valor “Aluno 5”, pois foi ele quem tirou a nota 10, nota que foi inserida na célula E3 que está como parâmetro para o valor procurado.</a:t>
            </a:r>
            <a:endParaRPr sz="2400"/>
          </a:p>
        </p:txBody>
      </p:sp>
      <p:sp>
        <p:nvSpPr>
          <p:cNvPr id="328" name="Google Shape;328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29" name="Google Shape;329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0" name="Google Shape;3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028" y="1707017"/>
            <a:ext cx="6218814" cy="420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DÚVIDAS</a:t>
            </a:r>
            <a:endParaRPr/>
          </a:p>
        </p:txBody>
      </p:sp>
      <p:sp>
        <p:nvSpPr>
          <p:cNvPr id="336" name="Google Shape;336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37" name="Google Shape;337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8" name="Google Shape;33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620" y="1467457"/>
            <a:ext cx="4780759" cy="4780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</a:pPr>
            <a:r>
              <a:rPr lang="pt-BR"/>
              <a:t>Excel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pt-BR"/>
              <a:t>Aula 6: Funções de Busca</a:t>
            </a:r>
            <a:endParaRPr/>
          </a:p>
        </p:txBody>
      </p:sp>
      <p:sp>
        <p:nvSpPr>
          <p:cNvPr id="159" name="Google Shape;159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</a:t>
            </a:r>
            <a:endParaRPr/>
          </a:p>
        </p:txBody>
      </p:sp>
      <p:sp>
        <p:nvSpPr>
          <p:cNvPr id="160" name="Google Shape;160;p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menino do lado de uma planilha do excel online grátis" id="161" name="Google Shape;1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977742" y="1855562"/>
            <a:ext cx="4111171" cy="411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MÃO NA MASSA!</a:t>
            </a:r>
            <a:endParaRPr/>
          </a:p>
        </p:txBody>
      </p:sp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838200" y="14110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Link para a planiha de exercícios: </a:t>
            </a:r>
            <a:r>
              <a:rPr b="1" lang="pt-BR">
                <a:solidFill>
                  <a:srgbClr val="FF0000"/>
                </a:solidFill>
              </a:rPr>
              <a:t>bit.ly/excel-pratica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começar, baixem a planilha disponibilizada para o exercício.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planilha busque as seguintes informações utilizando a função PROCV: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46" name="Google Shape;346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56" y="3321726"/>
            <a:ext cx="10593533" cy="284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Resolução - Exercícios</a:t>
            </a:r>
            <a:endParaRPr/>
          </a:p>
        </p:txBody>
      </p:sp>
      <p:sp>
        <p:nvSpPr>
          <p:cNvPr id="353" name="Google Shape;35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Seguem as respostas do primeiro exercício:</a:t>
            </a:r>
            <a:endParaRPr/>
          </a:p>
        </p:txBody>
      </p:sp>
      <p:sp>
        <p:nvSpPr>
          <p:cNvPr id="354" name="Google Shape;354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55" name="Google Shape;355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574" y="2961134"/>
            <a:ext cx="10640772" cy="251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Exercício 2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segunda sheet do arquivo disponibilizado responda:</a:t>
            </a:r>
            <a:endParaRPr/>
          </a:p>
        </p:txBody>
      </p:sp>
      <p:sp>
        <p:nvSpPr>
          <p:cNvPr id="363" name="Google Shape;363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64" name="Google Shape;364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65" name="Google Shape;3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92" y="3036887"/>
            <a:ext cx="10589220" cy="2202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Exercício 2 - Respostas</a:t>
            </a:r>
            <a:endParaRPr/>
          </a:p>
        </p:txBody>
      </p:sp>
      <p:sp>
        <p:nvSpPr>
          <p:cNvPr id="371" name="Google Shape;371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372" name="Google Shape;372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5" y="3016024"/>
            <a:ext cx="10639260" cy="186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2736" y="0"/>
            <a:ext cx="65341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Funções de Busca</a:t>
            </a:r>
            <a:endParaRPr/>
          </a:p>
        </p:txBody>
      </p:sp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838200" y="1825625"/>
            <a:ext cx="5689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Nessa aula iremos falar sobre funções usadas em BUSCAS no excel.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Essas funções são algumas das mais usadas na prática no Excel, seja em uma empresa, comércio, e até mesmo na área acadêmica.</a:t>
            </a:r>
            <a:endParaRPr/>
          </a:p>
        </p:txBody>
      </p:sp>
      <p:sp>
        <p:nvSpPr>
          <p:cNvPr id="168" name="Google Shape;168;p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</a:t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800" y="1684565"/>
            <a:ext cx="3754664" cy="3754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Funções de Busca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838200" y="1825625"/>
            <a:ext cx="60415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Imagine que você tenha uma base de dados com as informações dos clientes de uma determinada empresa, essa empresa possui aproximadamente 10 mil clientes, e você deseja saber quanto um cliente X comprou no mês anterior.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Parece um pouco difícil fazer essa busca em uma base de dados tão grande, não é?</a:t>
            </a:r>
            <a:endParaRPr/>
          </a:p>
        </p:txBody>
      </p:sp>
      <p:sp>
        <p:nvSpPr>
          <p:cNvPr id="177" name="Google Shape;177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II</a:t>
            </a:r>
            <a:endParaRPr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990" y="1901371"/>
            <a:ext cx="4665708" cy="3612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FUNÇÃO PROCV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Para facilitar “consultas” à base de dados como essa do exemplo, existem diversas funções de busca no Excel que podem nos ajudar economizar tempo. Uma delas é a função PROCV que vamos estudar hoje!</a:t>
            </a:r>
            <a:endParaRPr/>
          </a:p>
        </p:txBody>
      </p:sp>
      <p:sp>
        <p:nvSpPr>
          <p:cNvPr id="186" name="Google Shape;186;p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187" name="Google Shape;187;p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737" y="3004458"/>
            <a:ext cx="6275450" cy="3367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Função PROCV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função PROCV no Excel ajuda a encontrar informações em uma lista. É como procurar um nome na lista telefônica e descobrir o número que corresponde. Você diz ao Excel o que está procurando, onde procurar e qual informação quer encontrar. Isso é útil para organizar dados e encontrar respostas mais rapidamente.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Vamos ver como usamos na prática!</a:t>
            </a:r>
            <a:endParaRPr/>
          </a:p>
        </p:txBody>
      </p:sp>
      <p:sp>
        <p:nvSpPr>
          <p:cNvPr id="195" name="Google Shape;195;p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196" name="Google Shape;196;p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16084"/>
          <a:stretch/>
        </p:blipFill>
        <p:spPr>
          <a:xfrm>
            <a:off x="1074510" y="4862172"/>
            <a:ext cx="10302494" cy="60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PROCV – Parâmetros</a:t>
            </a:r>
            <a:endParaRPr/>
          </a:p>
        </p:txBody>
      </p:sp>
      <p:sp>
        <p:nvSpPr>
          <p:cNvPr id="203" name="Google Shape;203;p7"/>
          <p:cNvSpPr txBox="1"/>
          <p:nvPr>
            <p:ph idx="1" type="body"/>
          </p:nvPr>
        </p:nvSpPr>
        <p:spPr>
          <a:xfrm>
            <a:off x="827314" y="2089714"/>
            <a:ext cx="10526486" cy="4304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Vamos explorar a sintaxe do PROCV passo à passo, podemos ver na imagem acima que temos 4 parâmetros: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Valor Procurado.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Matriz tabela.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Número índice da coluna.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Procurar intervalo.</a:t>
            </a:r>
            <a:endParaRPr/>
          </a:p>
        </p:txBody>
      </p:sp>
      <p:sp>
        <p:nvSpPr>
          <p:cNvPr id="204" name="Google Shape;204;p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16084"/>
          <a:stretch/>
        </p:blipFill>
        <p:spPr>
          <a:xfrm>
            <a:off x="1263196" y="1443937"/>
            <a:ext cx="8954861" cy="52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</a:pPr>
            <a:r>
              <a:rPr lang="pt-BR"/>
              <a:t>PROCV – Valor procurado</a:t>
            </a:r>
            <a:endParaRPr/>
          </a:p>
        </p:txBody>
      </p:sp>
      <p:sp>
        <p:nvSpPr>
          <p:cNvPr id="212" name="Google Shape;212;p8"/>
          <p:cNvSpPr txBox="1"/>
          <p:nvPr>
            <p:ph idx="1" type="body"/>
          </p:nvPr>
        </p:nvSpPr>
        <p:spPr>
          <a:xfrm>
            <a:off x="910770" y="1593396"/>
            <a:ext cx="48223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parâmetro “valor procurado” inserimos o valor que estamos procurando nas informações da tabela. Por exemplo, se você tem uma lista de nomes, o "valor procurado" seria o nome que você quer descobrir mais informações, como número de telefone ou idade</a:t>
            </a:r>
            <a:endParaRPr/>
          </a:p>
        </p:txBody>
      </p:sp>
      <p:sp>
        <p:nvSpPr>
          <p:cNvPr id="213" name="Google Shape;213;p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14" name="Google Shape;214;p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15" name="Google Shape;215;p8"/>
          <p:cNvGrpSpPr/>
          <p:nvPr/>
        </p:nvGrpSpPr>
        <p:grpSpPr>
          <a:xfrm>
            <a:off x="6001205" y="1482044"/>
            <a:ext cx="5854222" cy="4454299"/>
            <a:chOff x="6001205" y="1482044"/>
            <a:chExt cx="5854222" cy="4454299"/>
          </a:xfrm>
        </p:grpSpPr>
        <p:pic>
          <p:nvPicPr>
            <p:cNvPr id="216" name="Google Shape;21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1205" y="1482044"/>
              <a:ext cx="5854222" cy="4454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8"/>
            <p:cNvSpPr/>
            <p:nvPr/>
          </p:nvSpPr>
          <p:spPr>
            <a:xfrm>
              <a:off x="6350450" y="3632424"/>
              <a:ext cx="3722464" cy="247650"/>
            </a:xfrm>
            <a:prstGeom prst="rect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0331338" y="1583531"/>
              <a:ext cx="250937" cy="252413"/>
            </a:xfrm>
            <a:prstGeom prst="rect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pt-BR"/>
              <a:t>Valor procurado - Exemplo</a:t>
            </a:r>
            <a:endParaRPr/>
          </a:p>
        </p:txBody>
      </p:sp>
      <p:sp>
        <p:nvSpPr>
          <p:cNvPr id="224" name="Google Shape;224;p9"/>
          <p:cNvSpPr txBox="1"/>
          <p:nvPr>
            <p:ph idx="2" type="body"/>
          </p:nvPr>
        </p:nvSpPr>
        <p:spPr>
          <a:xfrm>
            <a:off x="839788" y="2057400"/>
            <a:ext cx="4175125" cy="430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No exemplo ao lado, estou querendo “procurar” o aluno que tem a nota </a:t>
            </a:r>
            <a:r>
              <a:rPr b="1" lang="pt-BR" sz="2400">
                <a:solidFill>
                  <a:srgbClr val="00B0F0"/>
                </a:solidFill>
              </a:rPr>
              <a:t>DEZ (10), </a:t>
            </a:r>
            <a:r>
              <a:rPr lang="pt-BR" sz="2400"/>
              <a:t>logo, o parâmetro “valor procurado” será “10”, também, para facilitar, podemos colocar como esse parâmetro uma célula, fazendo assim, o valor procurado será aquele valor que ocupar a célula mencionada. Vamos ver um exemplo a seguir</a:t>
            </a:r>
            <a:endParaRPr sz="2400"/>
          </a:p>
        </p:txBody>
      </p:sp>
      <p:sp>
        <p:nvSpPr>
          <p:cNvPr id="225" name="Google Shape;225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I</a:t>
            </a:r>
            <a:endParaRPr/>
          </a:p>
        </p:txBody>
      </p:sp>
      <p:sp>
        <p:nvSpPr>
          <p:cNvPr id="226" name="Google Shape;226;p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27" name="Google Shape;227;p9"/>
          <p:cNvGrpSpPr/>
          <p:nvPr/>
        </p:nvGrpSpPr>
        <p:grpSpPr>
          <a:xfrm>
            <a:off x="5413162" y="1410611"/>
            <a:ext cx="6388317" cy="4933043"/>
            <a:chOff x="6001205" y="1482044"/>
            <a:chExt cx="5854222" cy="4454299"/>
          </a:xfrm>
        </p:grpSpPr>
        <p:pic>
          <p:nvPicPr>
            <p:cNvPr id="228" name="Google Shape;22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1205" y="1482044"/>
              <a:ext cx="5854222" cy="4454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9"/>
            <p:cNvSpPr/>
            <p:nvPr/>
          </p:nvSpPr>
          <p:spPr>
            <a:xfrm>
              <a:off x="6350450" y="3632424"/>
              <a:ext cx="3722464" cy="247650"/>
            </a:xfrm>
            <a:prstGeom prst="rect">
              <a:avLst/>
            </a:prstGeom>
            <a:noFill/>
            <a:ln cap="flat" cmpd="sng" w="381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0331338" y="1583531"/>
              <a:ext cx="250937" cy="252413"/>
            </a:xfrm>
            <a:prstGeom prst="rect">
              <a:avLst/>
            </a:prstGeom>
            <a:noFill/>
            <a:ln cap="flat" cmpd="sng" w="28575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atel cas@viva escu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atel cas@viva Clar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2023-01-31T13:45:50Z</dcterms:created>
  <dc:creator>Natan Barreto de Paula</dc:creator>
</cp:coreProperties>
</file>