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0"/>
  </p:notesMasterIdLst>
  <p:handoutMasterIdLst>
    <p:handoutMasterId r:id="rId1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95" r:id="rId87"/>
    <p:sldId id="396" r:id="rId88"/>
    <p:sldId id="397" r:id="rId89"/>
    <p:sldId id="398" r:id="rId90"/>
    <p:sldId id="399" r:id="rId91"/>
    <p:sldId id="400" r:id="rId92"/>
    <p:sldId id="401" r:id="rId93"/>
    <p:sldId id="402" r:id="rId94"/>
    <p:sldId id="403" r:id="rId95"/>
    <p:sldId id="404" r:id="rId96"/>
    <p:sldId id="405" r:id="rId97"/>
    <p:sldId id="406" r:id="rId98"/>
    <p:sldId id="407" r:id="rId99"/>
    <p:sldId id="408" r:id="rId100"/>
    <p:sldId id="409" r:id="rId101"/>
    <p:sldId id="410" r:id="rId102"/>
    <p:sldId id="411" r:id="rId103"/>
    <p:sldId id="412" r:id="rId104"/>
    <p:sldId id="413"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 id="359" r:id="rId124"/>
    <p:sldId id="360" r:id="rId125"/>
    <p:sldId id="361" r:id="rId126"/>
    <p:sldId id="362" r:id="rId127"/>
    <p:sldId id="363" r:id="rId128"/>
    <p:sldId id="364" r:id="rId129"/>
    <p:sldId id="365" r:id="rId130"/>
    <p:sldId id="366" r:id="rId131"/>
    <p:sldId id="367" r:id="rId132"/>
    <p:sldId id="368" r:id="rId133"/>
    <p:sldId id="369" r:id="rId134"/>
    <p:sldId id="370" r:id="rId135"/>
    <p:sldId id="371" r:id="rId136"/>
    <p:sldId id="372" r:id="rId137"/>
    <p:sldId id="373" r:id="rId138"/>
    <p:sldId id="374" r:id="rId139"/>
    <p:sldId id="375" r:id="rId140"/>
    <p:sldId id="376" r:id="rId141"/>
    <p:sldId id="377" r:id="rId142"/>
    <p:sldId id="378" r:id="rId143"/>
    <p:sldId id="379" r:id="rId144"/>
    <p:sldId id="380" r:id="rId145"/>
    <p:sldId id="381" r:id="rId146"/>
    <p:sldId id="382" r:id="rId147"/>
    <p:sldId id="383" r:id="rId148"/>
    <p:sldId id="384" r:id="rId149"/>
    <p:sldId id="385" r:id="rId150"/>
    <p:sldId id="386" r:id="rId151"/>
    <p:sldId id="387" r:id="rId152"/>
    <p:sldId id="388" r:id="rId153"/>
    <p:sldId id="389" r:id="rId154"/>
    <p:sldId id="390" r:id="rId155"/>
    <p:sldId id="391" r:id="rId156"/>
    <p:sldId id="392" r:id="rId157"/>
    <p:sldId id="393" r:id="rId158"/>
    <p:sldId id="394" r:id="rId15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129" autoAdjust="0"/>
    <p:restoredTop sz="88929" autoAdjust="0"/>
  </p:normalViewPr>
  <p:slideViewPr>
    <p:cSldViewPr>
      <p:cViewPr varScale="1">
        <p:scale>
          <a:sx n="61" d="100"/>
          <a:sy n="61" d="100"/>
        </p:scale>
        <p:origin x="496"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28</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133</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134</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135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136</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137</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138</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139</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141</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29</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143</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144</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146</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147</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148</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149</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150</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151</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152</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153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30</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154</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156</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157</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158</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31</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32</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33</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35</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36</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39</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40</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41</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42</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43</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44</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45</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46</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47</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48</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49</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50</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51</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52</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53</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54</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56</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57</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58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59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60</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61</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62</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63</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64</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65</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66</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67</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68</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22</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69</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70</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71</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72</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79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80</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82</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83</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23</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84</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85</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88</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89</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90</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91</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93</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94</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97</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98</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24</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99</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102</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103</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104</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106</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107</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108</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109</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110</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25</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111</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112</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115</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116</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117</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118</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119</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120</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121</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122</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26</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123</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125</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126</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127</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128</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129</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130</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131</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132</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wmf"/><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2767400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extLst>
      <p:ext uri="{BB962C8B-B14F-4D97-AF65-F5344CB8AC3E}">
        <p14:creationId xmlns:p14="http://schemas.microsoft.com/office/powerpoint/2010/main" val="12699910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332275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294"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8810192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val="25217131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val="35252003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a:t>
            </a:r>
            <a:r>
              <a:rPr lang="zh-CN" altLang="en-US" dirty="0" smtClean="0">
                <a:solidFill>
                  <a:srgbClr val="0000CC"/>
                </a:solidFill>
                <a:latin typeface="Arial" charset="0"/>
              </a:rPr>
              <a:t>划分也</a:t>
            </a:r>
            <a:r>
              <a:rPr lang="zh-CN" altLang="en-US" dirty="0">
                <a:solidFill>
                  <a:srgbClr val="0000CC"/>
                </a:solidFill>
                <a:latin typeface="Arial" charset="0"/>
              </a:rPr>
              <a:t>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extLst>
      <p:ext uri="{BB962C8B-B14F-4D97-AF65-F5344CB8AC3E}">
        <p14:creationId xmlns:p14="http://schemas.microsoft.com/office/powerpoint/2010/main" val="270794303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117395726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p>
          <a:p>
            <a:pPr lvl="2"/>
            <a:r>
              <a:rPr lang="zh-CN" altLang="en-US" dirty="0">
                <a:solidFill>
                  <a:srgbClr val="0000CC"/>
                </a:solidFill>
                <a:ea typeface="黑体" pitchFamily="2" charset="-122"/>
              </a:rPr>
              <a:t>确信对方已做好</a:t>
            </a:r>
            <a:r>
              <a:rPr lang="zh-CN" altLang="en-US" dirty="0" smtClean="0">
                <a:solidFill>
                  <a:srgbClr val="0000CC"/>
                </a:solidFill>
                <a:ea typeface="黑体" pitchFamily="2" charset="-122"/>
              </a:rPr>
              <a:t>接收</a:t>
            </a:r>
            <a:r>
              <a:rPr lang="zh-CN" altLang="en-US" dirty="0">
                <a:solidFill>
                  <a:srgbClr val="0000CC"/>
                </a:solidFill>
                <a:ea typeface="黑体" pitchFamily="2" charset="-122"/>
              </a:rPr>
              <a:t>和存储文件的准备。</a:t>
            </a:r>
          </a:p>
          <a:p>
            <a:pPr lvl="2"/>
            <a:r>
              <a:rPr lang="zh-CN" altLang="en-US" dirty="0" smtClean="0">
                <a:solidFill>
                  <a:srgbClr val="0000CC"/>
                </a:solidFill>
                <a:ea typeface="黑体" pitchFamily="2" charset="-122"/>
              </a:rPr>
              <a:t>双方已协调好一致</a:t>
            </a:r>
            <a:r>
              <a:rPr lang="zh-CN" altLang="en-US" dirty="0">
                <a:solidFill>
                  <a:srgbClr val="0000CC"/>
                </a:solidFill>
                <a:ea typeface="黑体" pitchFamily="2" charset="-122"/>
              </a:rPr>
              <a:t>的文件格式。</a:t>
            </a: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13318"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extLst>
      <p:ext uri="{BB962C8B-B14F-4D97-AF65-F5344CB8AC3E}">
        <p14:creationId xmlns:p14="http://schemas.microsoft.com/office/powerpoint/2010/main" val="4278299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0460951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p>
          <a:p>
            <a:r>
              <a:rPr lang="zh-CN" altLang="en-US" dirty="0"/>
              <a:t>层数太</a:t>
            </a:r>
            <a:r>
              <a:rPr lang="zh-CN" altLang="en-US" dirty="0" smtClean="0"/>
              <a:t>多，又</a:t>
            </a:r>
            <a:r>
              <a:rPr lang="zh-CN" altLang="en-US" dirty="0"/>
              <a:t>会在描述和综合各层功能的系统工程任务时遇到较多的困难。 </a:t>
            </a:r>
          </a:p>
        </p:txBody>
      </p:sp>
    </p:spTree>
    <p:extLst>
      <p:ext uri="{BB962C8B-B14F-4D97-AF65-F5344CB8AC3E}">
        <p14:creationId xmlns:p14="http://schemas.microsoft.com/office/powerpoint/2010/main" val="2943803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p>
          <a:p>
            <a:endParaRPr lang="zh-CN" altLang="en-US" sz="2800"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smtClean="0">
                <a:solidFill>
                  <a:srgbClr val="000099"/>
                </a:solidFill>
                <a:ea typeface="黑体" pitchFamily="2" charset="-122"/>
              </a:rPr>
              <a:t>OSI </a:t>
            </a:r>
            <a:r>
              <a:rPr kumimoji="1" lang="zh-CN" altLang="zh-CN" sz="2400" b="1" dirty="0" smtClean="0">
                <a:solidFill>
                  <a:srgbClr val="000099"/>
                </a:solidFill>
                <a:ea typeface="黑体" pitchFamily="2" charset="-122"/>
              </a:rPr>
              <a:t>参考</a:t>
            </a:r>
            <a:r>
              <a:rPr kumimoji="1" lang="zh-CN" altLang="zh-CN" sz="2400" b="1" dirty="0">
                <a:solidFill>
                  <a:srgbClr val="000099"/>
                </a:solidFill>
                <a:ea typeface="黑体" pitchFamily="2" charset="-122"/>
              </a:rPr>
              <a:t>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t>互联网</a:t>
            </a:r>
            <a:r>
              <a:rPr lang="en-US" altLang="zh-CN" dirty="0" smtClean="0"/>
              <a:t> +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en-US" altLang="zh-CN" dirty="0"/>
          </a:p>
          <a:p>
            <a:endParaRPr lang="en-US" altLang="zh-CN" dirty="0" smtClean="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7203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zh-CN" altLang="en-US" dirty="0" smtClean="0"/>
              <a:t>等</a:t>
            </a:r>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Tree>
    <p:extLst>
      <p:ext uri="{BB962C8B-B14F-4D97-AF65-F5344CB8AC3E}">
        <p14:creationId xmlns:p14="http://schemas.microsoft.com/office/powerpoint/2010/main" val="21652203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346"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347"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3316392580"/>
              </p:ext>
            </p:extLst>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15366"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390" name="VISIO" r:id="rId4" imgW="1687068" imgH="964692" progId="">
                    <p:embed/>
                  </p:oleObj>
                </mc:Choice>
                <mc:Fallback>
                  <p:oleObj name="VISIO" r:id="rId4" imgW="1687068" imgH="9646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extLst>
      <p:ext uri="{BB962C8B-B14F-4D97-AF65-F5344CB8AC3E}">
        <p14:creationId xmlns:p14="http://schemas.microsoft.com/office/powerpoint/2010/main" val="2215480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简单的</a:t>
              </a:r>
              <a:r>
                <a:rPr lang="zh-CN" altLang="zh-CN" sz="2400" b="1" dirty="0" smtClean="0">
                  <a:latin typeface="+mn-lt"/>
                  <a:ea typeface="黑体" pitchFamily="2" charset="-122"/>
                </a:rPr>
                <a:t>网络</a:t>
              </a:r>
              <a:r>
                <a:rPr lang="en-US" altLang="zh-CN" sz="2400" b="1" dirty="0" smtClean="0">
                  <a:latin typeface="+mn-lt"/>
                  <a:ea typeface="黑体" pitchFamily="2" charset="-122"/>
                </a:rPr>
                <a:t> (a)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由</a:t>
              </a:r>
              <a:r>
                <a:rPr lang="zh-CN" altLang="zh-CN" sz="2400" b="1" dirty="0">
                  <a:latin typeface="+mn-lt"/>
                  <a:ea typeface="黑体" pitchFamily="2" charset="-122"/>
                </a:rPr>
                <a:t>网络构成的互连</a:t>
              </a:r>
              <a:r>
                <a:rPr lang="zh-CN" altLang="zh-CN" sz="2400" b="1" dirty="0" smtClean="0">
                  <a:latin typeface="+mn-lt"/>
                  <a:ea typeface="黑体" pitchFamily="2" charset="-122"/>
                </a:rPr>
                <a:t>网</a:t>
              </a:r>
              <a:r>
                <a:rPr lang="en-US" altLang="zh-CN" sz="2400" b="1" dirty="0" smtClean="0">
                  <a:latin typeface="+mn-lt"/>
                  <a:ea typeface="黑体" pitchFamily="2" charset="-122"/>
                </a:rPr>
                <a:t> (</a:t>
              </a:r>
              <a:r>
                <a:rPr lang="en-US" altLang="zh-CN" sz="2400" b="1" dirty="0">
                  <a:latin typeface="+mn-lt"/>
                  <a:ea typeface="黑体" pitchFamily="2" charset="-122"/>
                </a:rPr>
                <a:t>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p>
        </p:txBody>
      </p:sp>
    </p:spTree>
    <p:extLst>
      <p:ext uri="{BB962C8B-B14F-4D97-AF65-F5344CB8AC3E}">
        <p14:creationId xmlns:p14="http://schemas.microsoft.com/office/powerpoint/2010/main"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22" name="Visio" r:id="rId5" imgW="1689885" imgH="964337" progId="">
                      <p:embed/>
                    </p:oleObj>
                  </mc:Choice>
                  <mc:Fallback>
                    <p:oleObj name="Visio" r:id="rId5" imgW="1689885" imgH="96433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itchFamily="2" charset="-122"/>
                </a:rPr>
                <a:t>主机</a:t>
              </a:r>
              <a:r>
                <a:rPr lang="zh-CN" altLang="en-US" sz="2400" b="1" dirty="0" smtClean="0">
                  <a:latin typeface="+mn-lt"/>
                  <a:ea typeface="黑体" pitchFamily="2" charset="-122"/>
                </a:rPr>
                <a:t>可以是计算机，也可以是</a:t>
              </a:r>
              <a:r>
                <a:rPr lang="zh-CN" altLang="zh-CN" sz="2400" b="1" dirty="0" smtClean="0">
                  <a:latin typeface="+mn-lt"/>
                  <a:ea typeface="黑体" pitchFamily="2" charset="-122"/>
                </a:rPr>
                <a:t>智能手机</a:t>
              </a:r>
              <a:r>
                <a:rPr lang="zh-CN" altLang="en-US" sz="2400" b="1" dirty="0" smtClean="0">
                  <a:latin typeface="+mn-lt"/>
                  <a:ea typeface="黑体" pitchFamily="2" charset="-122"/>
                </a:rPr>
                <a:t>等</a:t>
              </a:r>
              <a:r>
                <a:rPr lang="zh-CN" altLang="zh-CN" sz="2400" b="1" dirty="0" smtClean="0">
                  <a:latin typeface="+mn-lt"/>
                  <a:ea typeface="黑体" pitchFamily="2" charset="-122"/>
                </a:rPr>
                <a:t>智能机器</a:t>
              </a:r>
              <a:r>
                <a:rPr lang="zh-CN" altLang="zh-CN" sz="2400" b="1" dirty="0">
                  <a:latin typeface="+mn-lt"/>
                  <a:ea typeface="黑体" pitchFamily="2" charset="-122"/>
                </a:rPr>
                <a:t>。</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extLst>
      <p:ext uri="{BB962C8B-B14F-4D97-AF65-F5344CB8AC3E}">
        <p14:creationId xmlns:p14="http://schemas.microsoft.com/office/powerpoint/2010/main" val="3375140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val="1847529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a:t>
            </a:r>
            <a:r>
              <a:rPr lang="zh-CN" altLang="zh-CN" sz="3200" b="1" dirty="0" smtClean="0">
                <a:solidFill>
                  <a:srgbClr val="000099"/>
                </a:solidFill>
                <a:ea typeface="黑体" pitchFamily="2" charset="-122"/>
              </a:rPr>
              <a:t>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a:solidFill>
                  <a:srgbClr val="000099"/>
                </a:solidFill>
                <a:ea typeface="黑体" pitchFamily="2" charset="-122"/>
              </a:rPr>
              <a:t>，而不是</a:t>
            </a:r>
            <a:r>
              <a:rPr lang="zh-CN" altLang="zh-CN" sz="3200" b="1" dirty="0" smtClean="0">
                <a:solidFill>
                  <a:srgbClr val="000099"/>
                </a:solidFill>
                <a:ea typeface="黑体" pitchFamily="2" charset="-122"/>
              </a:rPr>
              <a:t>互联网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smtClean="0">
                <a:solidFill>
                  <a:srgbClr val="000099"/>
                </a:solidFill>
                <a:ea typeface="黑体" pitchFamily="2" charset="-122"/>
              </a:rPr>
              <a:t>。</a:t>
            </a:r>
            <a:endParaRPr lang="zh-CN" altLang="zh-CN" sz="3200" b="1" dirty="0">
              <a:solidFill>
                <a:srgbClr val="000099"/>
              </a:solidFill>
              <a:ea typeface="黑体" pitchFamily="2" charset="-122"/>
            </a:endParaRPr>
          </a:p>
        </p:txBody>
      </p:sp>
    </p:spTree>
    <p:extLst>
      <p:ext uri="{BB962C8B-B14F-4D97-AF65-F5344CB8AC3E}">
        <p14:creationId xmlns:p14="http://schemas.microsoft.com/office/powerpoint/2010/main" val="2747199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1942423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2800852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itchFamily="34" charset="0"/>
                <a:ea typeface="黑体" pitchFamily="2" charset="-122"/>
                <a:cs typeface="Arial" pitchFamily="34" charset="0"/>
              </a:rPr>
              <a:t>到</a:t>
            </a:r>
            <a:r>
              <a:rPr lang="en-US" altLang="zh-CN" sz="3200" b="1" dirty="0" smtClean="0">
                <a:solidFill>
                  <a:srgbClr val="000099"/>
                </a:solidFill>
                <a:latin typeface="Arial" pitchFamily="34" charset="0"/>
                <a:ea typeface="黑体" pitchFamily="2" charset="-122"/>
                <a:cs typeface="Arial" pitchFamily="34" charset="0"/>
              </a:rPr>
              <a:t>2016 </a:t>
            </a:r>
            <a:r>
              <a:rPr lang="zh-CN" altLang="zh-CN" sz="3200" b="1" dirty="0" smtClean="0">
                <a:solidFill>
                  <a:srgbClr val="000099"/>
                </a:solidFill>
                <a:latin typeface="Arial" pitchFamily="34" charset="0"/>
                <a:ea typeface="黑体" pitchFamily="2" charset="-122"/>
                <a:cs typeface="Arial" pitchFamily="34" charset="0"/>
              </a:rPr>
              <a:t>年</a:t>
            </a:r>
            <a:r>
              <a:rPr lang="en-US" altLang="zh-CN" sz="3200" b="1" dirty="0" smtClean="0">
                <a:solidFill>
                  <a:srgbClr val="000099"/>
                </a:solidFill>
                <a:latin typeface="Arial" pitchFamily="34" charset="0"/>
                <a:ea typeface="黑体" pitchFamily="2" charset="-122"/>
                <a:cs typeface="Arial" pitchFamily="34" charset="0"/>
              </a:rPr>
              <a:t> 3 </a:t>
            </a:r>
            <a:r>
              <a:rPr lang="zh-CN" altLang="zh-CN" sz="3200" b="1" dirty="0" smtClean="0">
                <a:solidFill>
                  <a:srgbClr val="000099"/>
                </a:solidFill>
                <a:latin typeface="Arial" pitchFamily="34" charset="0"/>
                <a:ea typeface="黑体" pitchFamily="2" charset="-122"/>
                <a:cs typeface="Arial" pitchFamily="34" charset="0"/>
              </a:rPr>
              <a:t>月</a:t>
            </a:r>
            <a:r>
              <a:rPr lang="zh-CN" altLang="zh-CN" sz="3200" b="1" dirty="0">
                <a:solidFill>
                  <a:srgbClr val="000099"/>
                </a:solidFill>
                <a:latin typeface="Arial" pitchFamily="34" charset="0"/>
                <a:ea typeface="黑体" pitchFamily="2" charset="-122"/>
                <a:cs typeface="Arial" pitchFamily="34" charset="0"/>
              </a:rPr>
              <a:t>，全球已经</a:t>
            </a:r>
            <a:r>
              <a:rPr lang="zh-CN" altLang="zh-CN" sz="3200" b="1" dirty="0" smtClean="0">
                <a:solidFill>
                  <a:srgbClr val="000099"/>
                </a:solidFill>
                <a:latin typeface="Arial" pitchFamily="34" charset="0"/>
                <a:ea typeface="黑体" pitchFamily="2" charset="-122"/>
                <a:cs typeface="Arial" pitchFamily="34" charset="0"/>
              </a:rPr>
              <a:t>有</a:t>
            </a:r>
            <a:r>
              <a:rPr lang="en-US" altLang="zh-CN" sz="3200" b="1" dirty="0" smtClean="0">
                <a:solidFill>
                  <a:srgbClr val="000099"/>
                </a:solidFill>
                <a:latin typeface="Arial" pitchFamily="34" charset="0"/>
                <a:ea typeface="黑体" pitchFamily="2" charset="-122"/>
                <a:cs typeface="Arial" pitchFamily="34" charset="0"/>
              </a:rPr>
              <a:t> 226 </a:t>
            </a:r>
            <a:r>
              <a:rPr lang="zh-CN" altLang="zh-CN" sz="3200" b="1" dirty="0" smtClean="0">
                <a:solidFill>
                  <a:srgbClr val="000099"/>
                </a:solidFill>
                <a:latin typeface="Arial" pitchFamily="34" charset="0"/>
                <a:ea typeface="黑体" pitchFamily="2" charset="-122"/>
                <a:cs typeface="Arial" pitchFamily="34" charset="0"/>
              </a:rPr>
              <a:t>个</a:t>
            </a:r>
            <a:r>
              <a:rPr lang="en-US" altLang="zh-CN" sz="3200" b="1" dirty="0" smtClean="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a:t>
            </a:r>
            <a:r>
              <a:rPr lang="zh-CN" altLang="zh-CN" sz="3200" b="1" dirty="0" smtClean="0">
                <a:solidFill>
                  <a:srgbClr val="000099"/>
                </a:solidFill>
                <a:latin typeface="Arial" pitchFamily="34" charset="0"/>
                <a:ea typeface="黑体" pitchFamily="2" charset="-122"/>
                <a:cs typeface="Arial" pitchFamily="34" charset="0"/>
              </a:rPr>
              <a:t>在</a:t>
            </a:r>
            <a:r>
              <a:rPr lang="en-US" altLang="zh-CN" sz="3200" b="1" dirty="0" smtClean="0">
                <a:solidFill>
                  <a:srgbClr val="000099"/>
                </a:solidFill>
                <a:latin typeface="Arial" pitchFamily="34" charset="0"/>
                <a:ea typeface="黑体" pitchFamily="2" charset="-122"/>
                <a:cs typeface="Arial" pitchFamily="34" charset="0"/>
              </a:rPr>
              <a:t> 172 </a:t>
            </a:r>
            <a:r>
              <a:rPr lang="zh-CN" altLang="zh-CN" sz="3200" b="1" dirty="0" smtClean="0">
                <a:solidFill>
                  <a:srgbClr val="000099"/>
                </a:solidFill>
                <a:latin typeface="Arial" pitchFamily="34" charset="0"/>
                <a:ea typeface="黑体" pitchFamily="2" charset="-122"/>
                <a:cs typeface="Arial" pitchFamily="34" charset="0"/>
              </a:rPr>
              <a:t>个</a:t>
            </a:r>
            <a:r>
              <a:rPr lang="zh-CN" altLang="zh-CN" sz="3200" b="1" dirty="0">
                <a:solidFill>
                  <a:srgbClr val="000099"/>
                </a:solidFill>
                <a:latin typeface="Arial" pitchFamily="34" charset="0"/>
                <a:ea typeface="黑体" pitchFamily="2" charset="-122"/>
                <a:cs typeface="Arial" pitchFamily="34" charset="0"/>
              </a:rPr>
              <a:t>国家和</a:t>
            </a:r>
            <a:r>
              <a:rPr lang="zh-CN" altLang="zh-CN" sz="3200" b="1" dirty="0" smtClean="0">
                <a:solidFill>
                  <a:srgbClr val="000099"/>
                </a:solidFill>
                <a:latin typeface="Arial" pitchFamily="34" charset="0"/>
                <a:ea typeface="黑体" pitchFamily="2" charset="-122"/>
                <a:cs typeface="Arial" pitchFamily="34" charset="0"/>
              </a:rPr>
              <a:t>地区</a:t>
            </a:r>
            <a:r>
              <a:rPr lang="zh-CN" altLang="en-US" sz="3200" b="1" dirty="0" smtClean="0">
                <a:solidFill>
                  <a:srgbClr val="000099"/>
                </a:solidFill>
                <a:latin typeface="Arial" pitchFamily="34" charset="0"/>
                <a:ea typeface="黑体" pitchFamily="2" charset="-122"/>
                <a:cs typeface="Arial" pitchFamily="34" charset="0"/>
              </a:rPr>
              <a:t>。</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smtClean="0">
                <a:solidFill>
                  <a:srgbClr val="000099"/>
                </a:solidFill>
                <a:latin typeface="Arial" pitchFamily="34" charset="0"/>
                <a:ea typeface="黑体" pitchFamily="2" charset="-122"/>
                <a:cs typeface="Arial" pitchFamily="34" charset="0"/>
              </a:rPr>
              <a:t>互联网</a:t>
            </a:r>
            <a:r>
              <a:rPr lang="zh-CN" altLang="zh-CN" sz="3200" b="1" dirty="0">
                <a:solidFill>
                  <a:srgbClr val="000099"/>
                </a:solidFill>
                <a:latin typeface="Arial" pitchFamily="34" charset="0"/>
                <a:ea typeface="黑体" pitchFamily="2" charset="-122"/>
                <a:cs typeface="Arial" pitchFamily="34" charset="0"/>
              </a:rPr>
              <a:t>的发展在全世界</a:t>
            </a:r>
            <a:r>
              <a:rPr lang="zh-CN" altLang="zh-CN" sz="3200" b="1" dirty="0" smtClean="0">
                <a:solidFill>
                  <a:srgbClr val="000099"/>
                </a:solidFill>
                <a:latin typeface="Arial" pitchFamily="34" charset="0"/>
                <a:ea typeface="黑体" pitchFamily="2" charset="-122"/>
                <a:cs typeface="Arial" pitchFamily="34" charset="0"/>
              </a:rPr>
              <a:t>还很不平衡</a:t>
            </a:r>
            <a:r>
              <a:rPr lang="zh-CN" altLang="en-US" sz="3200" b="1" dirty="0" smtClean="0">
                <a:solidFill>
                  <a:srgbClr val="000099"/>
                </a:solidFill>
                <a:latin typeface="Arial" pitchFamily="34" charset="0"/>
                <a:ea typeface="黑体" pitchFamily="2" charset="-122"/>
                <a:cs typeface="Arial" pitchFamily="34" charset="0"/>
              </a:rPr>
              <a:t>。</a:t>
            </a:r>
            <a:endParaRPr lang="zh-CN" altLang="en-US" sz="3200" b="1" dirty="0">
              <a:solidFill>
                <a:srgbClr val="000099"/>
              </a:solidFill>
              <a:latin typeface="Arial" pitchFamily="34" charset="0"/>
              <a:ea typeface="黑体" pitchFamily="2" charset="-122"/>
              <a:cs typeface="Arial" pitchFamily="34" charset="0"/>
            </a:endParaRP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4161220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Tree>
    <p:extLst>
      <p:ext uri="{BB962C8B-B14F-4D97-AF65-F5344CB8AC3E}">
        <p14:creationId xmlns:p14="http://schemas.microsoft.com/office/powerpoint/2010/main" val="2523062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年至</a:t>
            </a:r>
            <a:r>
              <a:rPr lang="en-US" altLang="zh-CN" sz="2000" b="1" dirty="0" smtClean="0">
                <a:latin typeface="+mn-lt"/>
                <a:ea typeface="黑体" pitchFamily="2" charset="-122"/>
              </a:rPr>
              <a:t> 2016 </a:t>
            </a:r>
            <a:r>
              <a:rPr lang="zh-CN" altLang="zh-CN" sz="2000" b="1" dirty="0" smtClean="0">
                <a:latin typeface="+mn-lt"/>
                <a:ea typeface="黑体" pitchFamily="2" charset="-122"/>
              </a:rPr>
              <a:t>年</a:t>
            </a:r>
            <a:r>
              <a:rPr lang="zh-CN" altLang="zh-CN" sz="2000" b="1" dirty="0">
                <a:latin typeface="+mn-lt"/>
                <a:ea typeface="黑体" pitchFamily="2" charset="-122"/>
              </a:rPr>
              <a:t>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1930640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512169">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592288">
                  <a:extLst>
                    <a:ext uri="{9D8B030D-6E8A-4147-A177-3AD203B41FA5}">
                      <a16:colId xmlns:a16="http://schemas.microsoft.com/office/drawing/2014/main" val="20004"/>
                    </a:ext>
                  </a:extLst>
                </a:gridCol>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extLst>
                  <a:ext uri="{0D108BD9-81ED-4DB2-BD59-A6C34878D82A}">
                    <a16:rowId xmlns:a16="http://schemas.microsoft.com/office/drawing/2014/main" val="10000"/>
                  </a:ext>
                </a:extLst>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1"/>
                  </a:ext>
                </a:extLst>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2"/>
                  </a:ext>
                </a:extLst>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3"/>
                  </a:ext>
                </a:extLst>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4"/>
                  </a:ext>
                </a:extLst>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2556767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809218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itchFamily="2" charset="-122"/>
              </a:rPr>
              <a:t>所有互联网</a:t>
            </a:r>
            <a:r>
              <a:rPr lang="zh-CN" altLang="zh-CN" sz="3200" b="1" dirty="0">
                <a:latin typeface="+mn-lt"/>
                <a:ea typeface="黑体" pitchFamily="2" charset="-122"/>
              </a:rPr>
              <a:t>标准</a:t>
            </a:r>
            <a:r>
              <a:rPr lang="zh-CN" altLang="zh-CN" sz="3200" b="1" dirty="0" smtClean="0">
                <a:latin typeface="+mn-lt"/>
                <a:ea typeface="黑体" pitchFamily="2" charset="-122"/>
              </a:rPr>
              <a:t>都以</a:t>
            </a:r>
            <a:r>
              <a:rPr lang="en-US" altLang="zh-CN" sz="3200" b="1" dirty="0" smtClean="0">
                <a:latin typeface="+mn-lt"/>
                <a:ea typeface="黑体" pitchFamily="2" charset="-122"/>
              </a:rPr>
              <a:t> RFC </a:t>
            </a:r>
            <a:r>
              <a:rPr lang="zh-CN" altLang="zh-CN" sz="3200" b="1" dirty="0" smtClean="0">
                <a:latin typeface="+mn-lt"/>
                <a:ea typeface="黑体" pitchFamily="2" charset="-122"/>
              </a:rPr>
              <a:t>的</a:t>
            </a:r>
            <a:r>
              <a:rPr lang="zh-CN" altLang="zh-CN" sz="3200" b="1" dirty="0">
                <a:latin typeface="+mn-lt"/>
                <a:ea typeface="黑体" pitchFamily="2" charset="-122"/>
              </a:rPr>
              <a:t>形式在互联网上</a:t>
            </a:r>
            <a:r>
              <a:rPr lang="zh-CN" altLang="zh-CN" sz="3200" b="1" dirty="0" smtClean="0">
                <a:latin typeface="+mn-lt"/>
                <a:ea typeface="黑体" pitchFamily="2" charset="-122"/>
              </a:rPr>
              <a:t>发表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3846664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a:t>
            </a:r>
            <a:r>
              <a:rPr lang="zh-CN" altLang="zh-CN" sz="2800" b="1" dirty="0" smtClean="0">
                <a:latin typeface="+mn-lt"/>
                <a:ea typeface="黑体" pitchFamily="2" charset="-122"/>
              </a:rPr>
              <a:t>两种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外，还有三</a:t>
            </a:r>
            <a:r>
              <a:rPr lang="zh-CN" altLang="zh-CN" sz="2800" b="1" dirty="0" smtClean="0">
                <a:latin typeface="+mn-lt"/>
                <a:ea typeface="黑体" pitchFamily="2" charset="-122"/>
              </a:rPr>
              <a:t>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，即历史的、实验的和提供信息</a:t>
            </a:r>
            <a:r>
              <a:rPr lang="zh-CN" altLang="zh-CN" sz="2800" b="1" dirty="0" smtClean="0">
                <a:latin typeface="+mn-lt"/>
                <a:ea typeface="黑体" pitchFamily="2" charset="-122"/>
              </a:rPr>
              <a:t>的</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en-US" sz="2800" b="1" dirty="0" smtClean="0">
                <a:latin typeface="+mn-lt"/>
                <a:ea typeface="黑体" pitchFamily="2" charset="-122"/>
              </a:rPr>
              <a:t>。</a:t>
            </a:r>
            <a:endParaRPr lang="zh-CN" altLang="en-US" sz="2800" b="1" dirty="0">
              <a:latin typeface="+mn-lt"/>
              <a:ea typeface="黑体" pitchFamily="2" charset="-122"/>
            </a:endParaRPr>
          </a:p>
        </p:txBody>
      </p:sp>
    </p:spTree>
    <p:extLst>
      <p:ext uri="{BB962C8B-B14F-4D97-AF65-F5344CB8AC3E}">
        <p14:creationId xmlns:p14="http://schemas.microsoft.com/office/powerpoint/2010/main" val="2510065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extLst>
      <p:ext uri="{BB962C8B-B14F-4D97-AF65-F5344CB8AC3E}">
        <p14:creationId xmlns:p14="http://schemas.microsoft.com/office/powerpoint/2010/main" val="2388990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r>
              <a:rPr lang="zh-CN" altLang="en-US" sz="3200" b="1" dirty="0" smtClean="0">
                <a:solidFill>
                  <a:schemeClr val="bg1"/>
                </a:solidFill>
                <a:latin typeface="+mn-lt"/>
                <a:ea typeface="黑体" pitchFamily="2" charset="-122"/>
              </a:rPr>
              <a:t>。</a:t>
            </a:r>
            <a:endParaRPr lang="en-US" altLang="zh-CN" sz="3200" b="1" dirty="0" smtClean="0">
              <a:solidFill>
                <a:schemeClr val="bg1"/>
              </a:solidFill>
              <a:latin typeface="+mn-lt"/>
              <a:ea typeface="黑体" pitchFamily="2" charset="-122"/>
            </a:endParaRPr>
          </a:p>
          <a:p>
            <a:r>
              <a:rPr lang="zh-CN" altLang="en-US" sz="3200" b="1" dirty="0" smtClean="0">
                <a:solidFill>
                  <a:schemeClr val="bg1"/>
                </a:solidFill>
                <a:latin typeface="+mn-lt"/>
                <a:ea typeface="黑体" pitchFamily="2" charset="-122"/>
              </a:rPr>
              <a:t>简称</a:t>
            </a:r>
            <a:r>
              <a:rPr lang="zh-CN" altLang="en-US" sz="3200" b="1" dirty="0">
                <a:solidFill>
                  <a:schemeClr val="bg1"/>
                </a:solidFill>
                <a:latin typeface="+mn-lt"/>
                <a:ea typeface="黑体" pitchFamily="2" charset="-122"/>
              </a:rPr>
              <a:t>为</a:t>
            </a:r>
            <a:r>
              <a:rPr lang="zh-CN" altLang="en-US" sz="3200" b="1" dirty="0" smtClean="0">
                <a:solidFill>
                  <a:schemeClr val="bg1"/>
                </a:solidFill>
                <a:latin typeface="+mn-lt"/>
                <a:ea typeface="黑体" pitchFamily="2" charset="-122"/>
              </a:rPr>
              <a:t>“计算机之间通信”。 </a:t>
            </a:r>
            <a:endParaRPr lang="zh-CN" altLang="en-US" sz="3200" b="1" dirty="0">
              <a:solidFill>
                <a:schemeClr val="bg1"/>
              </a:solidFill>
              <a:latin typeface="+mn-lt"/>
              <a:ea typeface="黑体" pitchFamily="2" charset="-122"/>
            </a:endParaRPr>
          </a:p>
        </p:txBody>
      </p:sp>
    </p:spTree>
    <p:extLst>
      <p:ext uri="{BB962C8B-B14F-4D97-AF65-F5344CB8AC3E}">
        <p14:creationId xmlns:p14="http://schemas.microsoft.com/office/powerpoint/2010/main" val="17140875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smtClean="0"/>
              <a:t>Peer</a:t>
            </a:r>
            <a:r>
              <a:rPr lang="zh-CN" altLang="en-US" dirty="0" smtClean="0">
                <a:sym typeface="Symbol" pitchFamily="18" charset="2"/>
              </a:rPr>
              <a:t></a:t>
            </a:r>
            <a:r>
              <a:rPr lang="en-US" altLang="zh-CN" dirty="0" smtClean="0"/>
              <a:t>to</a:t>
            </a:r>
            <a:r>
              <a:rPr lang="zh-CN" altLang="en-US" dirty="0" smtClean="0">
                <a:sym typeface="Symbol"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extLst>
      <p:ext uri="{BB962C8B-B14F-4D97-AF65-F5344CB8AC3E}">
        <p14:creationId xmlns:p14="http://schemas.microsoft.com/office/powerpoint/2010/main" val="208308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extLst>
      <p:ext uri="{BB962C8B-B14F-4D97-AF65-F5344CB8AC3E}">
        <p14:creationId xmlns:p14="http://schemas.microsoft.com/office/powerpoint/2010/main" val="2258305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itchFamily="18" charset="2"/>
              </a:rPr>
              <a:t></a:t>
            </a:r>
            <a:r>
              <a:rPr lang="zh-CN" altLang="en-US" dirty="0" smtClean="0"/>
              <a:t>务</a:t>
            </a:r>
            <a:r>
              <a:rPr lang="zh-CN" altLang="en-US" dirty="0"/>
              <a:t>器方式</a:t>
            </a:r>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p>
          <a:p>
            <a:r>
              <a:rPr lang="zh-CN" altLang="en-US" dirty="0" smtClean="0"/>
              <a:t>客户</a:t>
            </a:r>
            <a:r>
              <a:rPr lang="zh-CN" altLang="en-US" dirty="0">
                <a:sym typeface="Symbol" pitchFamily="18" charset="2"/>
              </a:rPr>
              <a:t></a:t>
            </a:r>
            <a:r>
              <a:rPr lang="zh-CN" altLang="en-US" dirty="0" smtClean="0"/>
              <a:t>服务器</a:t>
            </a:r>
            <a:r>
              <a:rPr lang="zh-CN" altLang="en-US" dirty="0"/>
              <a:t>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46"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zh-CN" altLang="en-US" sz="3200" dirty="0">
                <a:sym typeface="Symbol" pitchFamily="18" charset="2"/>
              </a:rPr>
              <a:t></a:t>
            </a:r>
            <a:r>
              <a:rPr lang="zh-CN" altLang="zh-CN" sz="3200" b="1" dirty="0" smtClean="0">
                <a:latin typeface="+mn-lt"/>
                <a:ea typeface="黑体" pitchFamily="2" charset="-122"/>
              </a:rPr>
              <a:t>服务器</a:t>
            </a:r>
            <a:r>
              <a:rPr lang="zh-CN" altLang="zh-CN" sz="3200" b="1" dirty="0">
                <a:latin typeface="+mn-lt"/>
                <a:ea typeface="黑体" pitchFamily="2" charset="-122"/>
              </a:rPr>
              <a:t>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70"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smtClean="0">
                <a:latin typeface="+mn-lt"/>
                <a:ea typeface="黑体" pitchFamily="2" charset="-122"/>
              </a:rPr>
              <a:t>P2P </a:t>
            </a:r>
            <a:r>
              <a:rPr lang="zh-CN" altLang="zh-CN" sz="3200" b="1" dirty="0" smtClean="0">
                <a:latin typeface="+mn-lt"/>
                <a:ea typeface="黑体" pitchFamily="2" charset="-122"/>
              </a:rPr>
              <a:t>方式</a:t>
            </a:r>
            <a:r>
              <a:rPr lang="zh-CN" altLang="zh-CN" sz="3200" b="1" dirty="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extLst>
      <p:ext uri="{BB962C8B-B14F-4D97-AF65-F5344CB8AC3E}">
        <p14:creationId xmlns:p14="http://schemas.microsoft.com/office/powerpoint/2010/main" val="1797108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extLst>
      <p:ext uri="{BB962C8B-B14F-4D97-AF65-F5344CB8AC3E}">
        <p14:creationId xmlns:p14="http://schemas.microsoft.com/office/powerpoint/2010/main" val="733406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latin typeface="+mn-lt"/>
                <a:ea typeface="黑体" pitchFamily="2" charset="-122"/>
              </a:rPr>
              <a:t>1 </a:t>
            </a:r>
            <a:r>
              <a:rPr lang="zh-CN" altLang="en-US" sz="3200" b="1" dirty="0" smtClean="0">
                <a:latin typeface="+mn-lt"/>
                <a:ea typeface="黑体" pitchFamily="2" charset="-122"/>
              </a:rPr>
              <a:t>对电线直接连接就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val="28192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extLst>
      <p:ext uri="{BB962C8B-B14F-4D97-AF65-F5344CB8AC3E}">
        <p14:creationId xmlns:p14="http://schemas.microsoft.com/office/powerpoint/2010/main" val="22655564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smtClean="0">
                <a:latin typeface="+mn-lt"/>
                <a:ea typeface="黑体" pitchFamily="2" charset="-122"/>
              </a:rPr>
              <a:t>。</a:t>
            </a:r>
            <a:r>
              <a:rPr lang="zh-CN" altLang="en-US" sz="3200" b="1" dirty="0" smtClean="0">
                <a:ea typeface="黑体" pitchFamily="2" charset="-122"/>
              </a:rPr>
              <a:t>这种直接连接</a:t>
            </a:r>
            <a:r>
              <a:rPr lang="zh-CN" altLang="en-US" sz="3200" b="1" dirty="0">
                <a:ea typeface="黑体" pitchFamily="2" charset="-122"/>
              </a:rPr>
              <a:t>方法</a:t>
            </a:r>
            <a:r>
              <a:rPr lang="zh-CN" altLang="en-US" sz="3200" b="1" dirty="0" smtClean="0">
                <a:latin typeface="+mn-lt"/>
                <a:ea typeface="黑体" pitchFamily="2" charset="-122"/>
              </a:rPr>
              <a:t>所需要的电线对的数量与电话机数量的平方</a:t>
            </a:r>
            <a:r>
              <a:rPr lang="zh-CN" altLang="en-US" sz="3200" b="1" dirty="0" smtClean="0">
                <a:solidFill>
                  <a:srgbClr val="FF0000"/>
                </a:solidFill>
                <a:latin typeface="+mn-lt"/>
                <a:ea typeface="黑体" pitchFamily="2" charset="-122"/>
              </a:rPr>
              <a:t>（ </a:t>
            </a:r>
            <a:r>
              <a:rPr lang="en-US" altLang="zh-CN" sz="3200" b="1" i="1" dirty="0" smtClean="0">
                <a:solidFill>
                  <a:srgbClr val="FF0000"/>
                </a:solidFill>
                <a:latin typeface="+mn-lt"/>
                <a:ea typeface="黑体" pitchFamily="2" charset="-122"/>
              </a:rPr>
              <a:t>N</a:t>
            </a:r>
            <a:r>
              <a:rPr lang="en-US" altLang="zh-CN" sz="3200" b="1" baseline="30000" dirty="0" smtClean="0">
                <a:solidFill>
                  <a:srgbClr val="FF0000"/>
                </a:solidFill>
                <a:latin typeface="+mn-lt"/>
                <a:ea typeface="黑体" pitchFamily="2" charset="-122"/>
              </a:rPr>
              <a:t>2</a:t>
            </a:r>
            <a:r>
              <a:rPr lang="en-US" altLang="zh-CN" sz="3200" b="1" dirty="0" smtClean="0">
                <a:solidFill>
                  <a:srgbClr val="FF0000"/>
                </a:solidFill>
                <a:latin typeface="+mn-lt"/>
                <a:ea typeface="黑体" pitchFamily="2" charset="-122"/>
              </a:rPr>
              <a:t> </a:t>
            </a:r>
            <a:r>
              <a:rPr lang="zh-CN" altLang="en-US" sz="3200" b="1" dirty="0" smtClean="0">
                <a:solidFill>
                  <a:srgbClr val="FF0000"/>
                </a:solidFill>
                <a:latin typeface="+mn-lt"/>
                <a:ea typeface="黑体" pitchFamily="2" charset="-122"/>
              </a:rPr>
              <a:t>）</a:t>
            </a:r>
            <a:r>
              <a:rPr lang="zh-CN" altLang="en-US" sz="3200" b="1" dirty="0" smtClean="0">
                <a:latin typeface="+mn-lt"/>
                <a:ea typeface="黑体" pitchFamily="2" charset="-122"/>
              </a:rPr>
              <a:t>成正比。</a:t>
            </a:r>
            <a:endParaRPr lang="en-US" altLang="zh-CN" sz="3200" b="1" dirty="0"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val="235347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a:t>
            </a:r>
            <a:r>
              <a:rPr lang="zh-CN" altLang="zh-CN" sz="2400" b="1" dirty="0" smtClean="0">
                <a:latin typeface="+mn-lt"/>
                <a:ea typeface="黑体" pitchFamily="2" charset="-122"/>
              </a:rPr>
              <a:t>都</a:t>
            </a:r>
            <a:r>
              <a:rPr lang="zh-CN" altLang="en-US" sz="2400" b="1" dirty="0" smtClean="0">
                <a:latin typeface="+mn-lt"/>
                <a:ea typeface="黑体" pitchFamily="2" charset="-122"/>
              </a:rPr>
              <a:t>直接</a:t>
            </a:r>
            <a:r>
              <a:rPr lang="zh-CN" altLang="zh-CN" sz="2400" b="1" dirty="0" smtClean="0">
                <a:latin typeface="+mn-lt"/>
                <a:ea typeface="黑体" pitchFamily="2" charset="-122"/>
              </a:rPr>
              <a:t>连接</a:t>
            </a:r>
            <a:r>
              <a:rPr lang="zh-CN" altLang="zh-CN" sz="2400" b="1" dirty="0">
                <a:latin typeface="+mn-lt"/>
                <a:ea typeface="黑体" pitchFamily="2" charset="-122"/>
              </a:rPr>
              <a:t>到交换机上，而交换机使用交换的方法，让电话用户彼此之间可以很方便地通信。</a:t>
            </a:r>
            <a:r>
              <a:rPr lang="zh-CN" altLang="en-US" sz="2400" b="1" dirty="0">
                <a:latin typeface="+mn-lt"/>
                <a:ea typeface="黑体" pitchFamily="2" charset="-122"/>
              </a:rPr>
              <a:t> </a:t>
            </a:r>
            <a:endParaRPr lang="en-US" altLang="zh-CN" sz="2400" b="1" dirty="0" smtClean="0">
              <a:latin typeface="+mn-lt"/>
              <a:ea typeface="黑体" pitchFamily="2" charset="-122"/>
            </a:endParaRPr>
          </a:p>
          <a:p>
            <a:r>
              <a:rPr lang="zh-CN" altLang="en-US" sz="2400" b="1" dirty="0" smtClean="0">
                <a:latin typeface="+mn-lt"/>
                <a:ea typeface="黑体" pitchFamily="2" charset="-122"/>
              </a:rPr>
              <a:t>所采用的</a:t>
            </a:r>
            <a:r>
              <a:rPr lang="zh-CN" altLang="zh-CN" sz="2400" b="1" dirty="0" smtClean="0">
                <a:latin typeface="+mn-lt"/>
                <a:ea typeface="黑体" pitchFamily="2" charset="-122"/>
              </a:rPr>
              <a:t>交换方式</a:t>
            </a:r>
            <a:r>
              <a:rPr lang="zh-CN" altLang="en-US" sz="2400" b="1" dirty="0" smtClean="0">
                <a:latin typeface="+mn-lt"/>
                <a:ea typeface="黑体" pitchFamily="2" charset="-122"/>
              </a:rPr>
              <a:t>就</a:t>
            </a:r>
            <a:r>
              <a:rPr lang="zh-CN" altLang="zh-CN" sz="2400" b="1" dirty="0" smtClean="0">
                <a:latin typeface="+mn-lt"/>
                <a:ea typeface="黑体" pitchFamily="2" charset="-122"/>
              </a:rPr>
              <a:t>是</a:t>
            </a:r>
            <a:r>
              <a:rPr lang="zh-CN" altLang="zh-CN" sz="2400" b="1" dirty="0" smtClean="0">
                <a:solidFill>
                  <a:srgbClr val="FF0000"/>
                </a:solidFill>
                <a:latin typeface="+mn-lt"/>
                <a:ea typeface="黑体" pitchFamily="2" charset="-122"/>
              </a:rPr>
              <a:t>电路交换</a:t>
            </a:r>
            <a:r>
              <a:rPr lang="en-US" altLang="zh-CN" sz="2400" b="1" dirty="0" smtClean="0">
                <a:solidFill>
                  <a:srgbClr val="FF0000"/>
                </a:solidFill>
                <a:latin typeface="+mn-lt"/>
                <a:ea typeface="黑体" pitchFamily="2" charset="-122"/>
              </a:rPr>
              <a:t> (</a:t>
            </a:r>
            <a:r>
              <a:rPr lang="en-US" altLang="zh-CN" sz="2400" b="1" dirty="0">
                <a:solidFill>
                  <a:srgbClr val="FF0000"/>
                </a:solidFill>
                <a:latin typeface="+mn-lt"/>
                <a:ea typeface="黑体" pitchFamily="2" charset="-122"/>
              </a:rPr>
              <a:t>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(c) </a:t>
            </a:r>
            <a:r>
              <a:rPr lang="zh-CN" altLang="en-US" sz="2000" b="1" dirty="0" smtClean="0">
                <a:latin typeface="+mn-lt"/>
                <a:ea typeface="黑体" pitchFamily="2" charset="-122"/>
              </a:rPr>
              <a:t>用交换机连接许多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smtClean="0"/>
              <a:t>电路交换分为三</a:t>
            </a:r>
            <a:r>
              <a:rPr lang="zh-CN" altLang="en-US" dirty="0"/>
              <a:t>个阶段：</a:t>
            </a:r>
          </a:p>
          <a:p>
            <a:pPr lvl="1"/>
            <a:r>
              <a:rPr lang="zh-CN" altLang="en-US" dirty="0">
                <a:solidFill>
                  <a:srgbClr val="FF0000"/>
                </a:solidFill>
                <a:ea typeface="黑体" pitchFamily="2" charset="-122"/>
              </a:rPr>
              <a:t>建立</a:t>
            </a:r>
            <a:r>
              <a:rPr lang="zh-CN" altLang="en-US" dirty="0" smtClean="0">
                <a:solidFill>
                  <a:srgbClr val="FF0000"/>
                </a:solidFill>
                <a:ea typeface="黑体" pitchFamily="2" charset="-122"/>
              </a:rPr>
              <a:t>连接：</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itchFamily="2" charset="-122"/>
              </a:rPr>
              <a:t>电路交换</a:t>
            </a:r>
            <a:r>
              <a:rPr lang="zh-CN" altLang="zh-CN" sz="2400" b="1" dirty="0">
                <a:latin typeface="+mn-lt"/>
                <a:ea typeface="黑体" pitchFamily="2" charset="-122"/>
              </a:rPr>
              <a:t>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itchFamily="2" charset="-122"/>
              </a:rPr>
              <a:t>以</a:t>
            </a:r>
            <a:r>
              <a:rPr lang="zh-CN" altLang="zh-CN" sz="2400" b="1" dirty="0">
                <a:latin typeface="+mn-lt"/>
                <a:ea typeface="黑体" pitchFamily="2" charset="-122"/>
              </a:rPr>
              <a:t>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a:t>
            </a:r>
            <a:r>
              <a:rPr lang="zh-CN" altLang="zh-CN" sz="2800" b="1" dirty="0" smtClean="0">
                <a:solidFill>
                  <a:schemeClr val="bg1"/>
                </a:solidFill>
                <a:latin typeface="+mn-lt"/>
                <a:ea typeface="黑体" pitchFamily="2" charset="-122"/>
              </a:rPr>
              <a:t>出</a:t>
            </a:r>
            <a:r>
              <a:rPr lang="en-US" altLang="zh-CN" sz="2800" b="1" dirty="0" smtClean="0">
                <a:solidFill>
                  <a:schemeClr val="bg1"/>
                </a:solidFill>
                <a:latin typeface="+mn-lt"/>
                <a:ea typeface="黑体" pitchFamily="2" charset="-122"/>
              </a:rPr>
              <a:t> </a:t>
            </a:r>
            <a:r>
              <a:rPr lang="en-US" altLang="zh-CN" sz="2800" b="1" dirty="0" smtClean="0">
                <a:solidFill>
                  <a:srgbClr val="FFC000"/>
                </a:solidFill>
                <a:latin typeface="+mn-lt"/>
                <a:ea typeface="黑体" pitchFamily="2" charset="-122"/>
              </a:rPr>
              <a:t>Internet </a:t>
            </a:r>
            <a:r>
              <a:rPr lang="zh-CN" altLang="zh-CN" sz="2800" b="1" dirty="0" smtClean="0">
                <a:solidFill>
                  <a:srgbClr val="FFC000"/>
                </a:solidFill>
                <a:latin typeface="+mn-lt"/>
                <a:ea typeface="黑体" pitchFamily="2" charset="-122"/>
              </a:rPr>
              <a:t>最主要</a:t>
            </a:r>
            <a:r>
              <a:rPr lang="zh-CN" altLang="zh-CN" sz="2800" b="1" dirty="0">
                <a:solidFill>
                  <a:srgbClr val="FFC000"/>
                </a:solidFill>
                <a:latin typeface="+mn-lt"/>
                <a:ea typeface="黑体" pitchFamily="2" charset="-122"/>
              </a:rPr>
              <a:t>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itchFamily="2" charset="-122"/>
              </a:rPr>
              <a:t>(b) </a:t>
            </a:r>
            <a:r>
              <a:rPr lang="zh-CN" altLang="zh-CN" sz="2000" b="1" dirty="0">
                <a:latin typeface="+mn-lt"/>
                <a:ea typeface="黑体" pitchFamily="2" charset="-122"/>
              </a:rPr>
              <a:t>核心</a:t>
            </a:r>
            <a:r>
              <a:rPr lang="zh-CN" altLang="zh-CN" sz="2000" b="1" dirty="0" smtClean="0">
                <a:latin typeface="+mn-lt"/>
                <a:ea typeface="黑体" pitchFamily="2" charset="-122"/>
              </a:rPr>
              <a:t>部分</a:t>
            </a:r>
            <a:r>
              <a:rPr lang="zh-CN" altLang="en-US" sz="2000" b="1" dirty="0" smtClean="0">
                <a:latin typeface="+mn-lt"/>
                <a:ea typeface="黑体" pitchFamily="2" charset="-122"/>
              </a:rPr>
              <a:t>中</a:t>
            </a:r>
            <a:r>
              <a:rPr lang="zh-CN" altLang="zh-CN" sz="2000" b="1" dirty="0" smtClean="0">
                <a:latin typeface="+mn-lt"/>
                <a:ea typeface="黑体" pitchFamily="2" charset="-122"/>
              </a:rPr>
              <a:t>的</a:t>
            </a:r>
            <a:r>
              <a:rPr lang="zh-CN" altLang="en-US" sz="2000" b="1" dirty="0" smtClean="0">
                <a:latin typeface="+mn-lt"/>
                <a:ea typeface="黑体" pitchFamily="2" charset="-122"/>
              </a:rPr>
              <a:t>网络</a:t>
            </a:r>
            <a:r>
              <a:rPr lang="zh-CN" altLang="zh-CN" sz="2000" b="1" dirty="0" smtClean="0">
                <a:latin typeface="+mn-lt"/>
                <a:ea typeface="黑体" pitchFamily="2" charset="-122"/>
              </a:rPr>
              <a:t>可用</a:t>
            </a:r>
            <a:r>
              <a:rPr lang="zh-CN" altLang="zh-CN" sz="2000" b="1" dirty="0">
                <a:latin typeface="+mn-lt"/>
                <a:ea typeface="黑体" pitchFamily="2" charset="-122"/>
              </a:rPr>
              <a:t>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zh-CN" altLang="en-US" dirty="0" smtClean="0"/>
              <a:t>。</a:t>
            </a:r>
            <a:r>
              <a:rPr lang="en-US" altLang="zh-CN" dirty="0" smtClean="0"/>
              <a:t> Internet</a:t>
            </a:r>
            <a:r>
              <a:rPr lang="zh-CN" altLang="en-US" dirty="0" smtClean="0"/>
              <a:t>。</a:t>
            </a:r>
            <a:endParaRPr lang="en-US" altLang="zh-CN" dirty="0" smtClean="0"/>
          </a:p>
        </p:txBody>
      </p:sp>
    </p:spTree>
    <p:extLst>
      <p:ext uri="{BB962C8B-B14F-4D97-AF65-F5344CB8AC3E}">
        <p14:creationId xmlns:p14="http://schemas.microsoft.com/office/powerpoint/2010/main" val="29440339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extLst>
                    <a:ext uri="{9D8B030D-6E8A-4147-A177-3AD203B41FA5}">
                      <a16:colId xmlns:a16="http://schemas.microsoft.com/office/drawing/2014/main" val="20000"/>
                    </a:ext>
                  </a:extLst>
                </a:gridCol>
                <a:gridCol w="7612320">
                  <a:extLst>
                    <a:ext uri="{9D8B030D-6E8A-4147-A177-3AD203B41FA5}">
                      <a16:colId xmlns:a16="http://schemas.microsoft.com/office/drawing/2014/main" val="20001"/>
                    </a:ext>
                  </a:extLst>
                </a:gridCol>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0"/>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1"/>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2"/>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3"/>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10957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extLst>
      <p:ext uri="{BB962C8B-B14F-4D97-AF65-F5344CB8AC3E}">
        <p14:creationId xmlns:p14="http://schemas.microsoft.com/office/powerpoint/2010/main" val="16991877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extLst>
      <p:ext uri="{BB962C8B-B14F-4D97-AF65-F5344CB8AC3E}">
        <p14:creationId xmlns:p14="http://schemas.microsoft.com/office/powerpoint/2010/main" val="8821221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extLst>
      <p:ext uri="{BB962C8B-B14F-4D97-AF65-F5344CB8AC3E}">
        <p14:creationId xmlns:p14="http://schemas.microsoft.com/office/powerpoint/2010/main" val="37079981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extLst>
      <p:ext uri="{BB962C8B-B14F-4D97-AF65-F5344CB8AC3E}">
        <p14:creationId xmlns:p14="http://schemas.microsoft.com/office/powerpoint/2010/main" val="35744819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Tree>
    <p:extLst>
      <p:ext uri="{BB962C8B-B14F-4D97-AF65-F5344CB8AC3E}">
        <p14:creationId xmlns:p14="http://schemas.microsoft.com/office/powerpoint/2010/main" val="34950193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charset="0"/>
              <a:ea typeface="黑体"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。这里的“网”，一般都不是指电信网或有线电视网，而是指当今世界上最大的</a:t>
            </a:r>
            <a:r>
              <a:rPr lang="zh-CN" altLang="zh-CN" dirty="0" smtClean="0"/>
              <a:t>计算机网络</a:t>
            </a:r>
            <a:r>
              <a:rPr lang="en-US" altLang="zh-CN" dirty="0" smtClean="0"/>
              <a:t> Internet </a:t>
            </a:r>
            <a:r>
              <a:rPr lang="zh-CN" altLang="zh-CN" dirty="0" smtClean="0"/>
              <a:t>——</a:t>
            </a:r>
            <a:r>
              <a:rPr lang="zh-CN" altLang="zh-CN" dirty="0"/>
              <a:t>互联网</a:t>
            </a:r>
            <a:r>
              <a:rPr lang="zh-CN" altLang="zh-CN" dirty="0" smtClean="0"/>
              <a:t>。</a:t>
            </a:r>
            <a:endParaRPr lang="en-US" altLang="zh-CN" dirty="0" smtClean="0"/>
          </a:p>
        </p:txBody>
      </p:sp>
    </p:spTree>
    <p:extLst>
      <p:ext uri="{BB962C8B-B14F-4D97-AF65-F5344CB8AC3E}">
        <p14:creationId xmlns:p14="http://schemas.microsoft.com/office/powerpoint/2010/main" val="23489176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a:t>
            </a:r>
            <a:r>
              <a:rPr lang="zh-CN" altLang="zh-CN" sz="2800" b="1" dirty="0" smtClean="0">
                <a:latin typeface="+mn-lt"/>
                <a:ea typeface="黑体" pitchFamily="2" charset="-122"/>
              </a:rPr>
              <a:t>中央处理机</a:t>
            </a:r>
            <a:r>
              <a:rPr lang="en-US" altLang="zh-CN" sz="2800" b="1" dirty="0" smtClean="0">
                <a:latin typeface="+mn-lt"/>
                <a:ea typeface="黑体" pitchFamily="2" charset="-122"/>
              </a:rPr>
              <a:t> (CPU)</a:t>
            </a:r>
            <a:r>
              <a:rPr lang="zh-CN" altLang="zh-CN" sz="2800" b="1" dirty="0" smtClean="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extLst>
      <p:ext uri="{BB962C8B-B14F-4D97-AF65-F5344CB8AC3E}">
        <p14:creationId xmlns:p14="http://schemas.microsoft.com/office/powerpoint/2010/main" val="6562081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smtClean="0">
                <a:solidFill>
                  <a:srgbClr val="FF0000"/>
                </a:solidFill>
                <a:latin typeface="+mn-lt"/>
                <a:ea typeface="黑体" pitchFamily="2" charset="-122"/>
              </a:rPr>
              <a:t>多处理机系统，</a:t>
            </a:r>
            <a:r>
              <a:rPr lang="zh-CN" altLang="en-US" sz="2400" b="1" dirty="0" smtClean="0">
                <a:solidFill>
                  <a:srgbClr val="000099"/>
                </a:solidFill>
                <a:latin typeface="+mn-lt"/>
                <a:ea typeface="黑体" pitchFamily="2" charset="-122"/>
              </a:rPr>
              <a:t>而</a:t>
            </a:r>
            <a:r>
              <a:rPr lang="zh-CN" altLang="en-US" sz="2400" b="1" dirty="0">
                <a:solidFill>
                  <a:srgbClr val="000099"/>
                </a:solidFill>
                <a:latin typeface="+mn-lt"/>
                <a:ea typeface="黑体" pitchFamily="2" charset="-122"/>
              </a:rPr>
              <a:t>不称它为计算机网络。 </a:t>
            </a:r>
          </a:p>
        </p:txBody>
      </p:sp>
    </p:spTree>
    <p:extLst>
      <p:ext uri="{BB962C8B-B14F-4D97-AF65-F5344CB8AC3E}">
        <p14:creationId xmlns:p14="http://schemas.microsoft.com/office/powerpoint/2010/main" val="41758227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a:t>
            </a:r>
            <a:r>
              <a:rPr lang="zh-CN" altLang="zh-CN" sz="2800" b="1" dirty="0" smtClean="0">
                <a:solidFill>
                  <a:srgbClr val="000099"/>
                </a:solidFill>
                <a:latin typeface="+mn-lt"/>
                <a:ea typeface="黑体" pitchFamily="2" charset="-122"/>
              </a:rPr>
              <a:t>可以</a:t>
            </a:r>
            <a:r>
              <a:rPr lang="zh-CN" altLang="zh-CN" sz="2800" b="1" dirty="0">
                <a:solidFill>
                  <a:srgbClr val="000099"/>
                </a:solidFill>
                <a:latin typeface="+mn-lt"/>
                <a:ea typeface="黑体" pitchFamily="2" charset="-122"/>
              </a:rPr>
              <a:t>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492736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endParaRPr lang="en-US" altLang="zh-CN" sz="2800" dirty="0" smtClean="0">
              <a:solidFill>
                <a:srgbClr val="FF0000"/>
              </a:solidFill>
            </a:endParaRPr>
          </a:p>
        </p:txBody>
      </p:sp>
    </p:spTree>
    <p:extLst>
      <p:ext uri="{BB962C8B-B14F-4D97-AF65-F5344CB8AC3E}">
        <p14:creationId xmlns:p14="http://schemas.microsoft.com/office/powerpoint/2010/main" val="9994097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Tree>
    <p:extLst>
      <p:ext uri="{BB962C8B-B14F-4D97-AF65-F5344CB8AC3E}">
        <p14:creationId xmlns:p14="http://schemas.microsoft.com/office/powerpoint/2010/main" val="29345862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extLst>
      <p:ext uri="{BB962C8B-B14F-4D97-AF65-F5344CB8AC3E}">
        <p14:creationId xmlns:p14="http://schemas.microsoft.com/office/powerpoint/2010/main" val="32230622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val="21435209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extLst>
      <p:ext uri="{BB962C8B-B14F-4D97-AF65-F5344CB8AC3E}">
        <p14:creationId xmlns:p14="http://schemas.microsoft.com/office/powerpoint/2010/main" val="22489251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val="35181158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r>
              <a:rPr lang="zh-CN" altLang="en-US" sz="3200" b="1" dirty="0" smtClean="0">
                <a:latin typeface="+mn-lt"/>
                <a:ea typeface="黑体" pitchFamily="2" charset="-122"/>
              </a:rPr>
              <a:t>：</a:t>
            </a:r>
            <a:endParaRPr lang="en-US" altLang="zh-CN" sz="3200" b="1" dirty="0" smtClean="0">
              <a:latin typeface="+mn-lt"/>
              <a:ea typeface="黑体" pitchFamily="2" charset="-122"/>
            </a:endParaRPr>
          </a:p>
          <a:p>
            <a:r>
              <a:rPr lang="zh-CN" altLang="zh-CN" sz="3200" b="1" dirty="0" smtClean="0">
                <a:solidFill>
                  <a:srgbClr val="0000CC"/>
                </a:solidFill>
                <a:latin typeface="+mn-lt"/>
                <a:ea typeface="黑体" pitchFamily="2" charset="-122"/>
              </a:rPr>
              <a:t>“</a:t>
            </a:r>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824</TotalTime>
  <Words>9835</Words>
  <Application>Microsoft Office PowerPoint</Application>
  <PresentationFormat>A4 纸张(210x297 毫米)</PresentationFormat>
  <Paragraphs>1669</Paragraphs>
  <Slides>158</Slides>
  <Notes>123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158</vt:i4>
      </vt:variant>
    </vt:vector>
  </HeadingPairs>
  <TitlesOfParts>
    <vt:vector size="172" baseType="lpstr">
      <vt:lpstr>黑体</vt:lpstr>
      <vt:lpstr>宋体</vt:lpstr>
      <vt:lpstr>Arial</vt:lpstr>
      <vt:lpstr>Arial Rounded MT Bold</vt:lpstr>
      <vt:lpstr>Bookman Old Style</vt:lpstr>
      <vt:lpstr>Symbol</vt:lpstr>
      <vt:lpstr>Tahoma</vt:lpstr>
      <vt:lpstr>Times New Roman</vt:lpstr>
      <vt:lpstr>Wingdings</vt:lpstr>
      <vt:lpstr>Presentation</vt:lpstr>
      <vt:lpstr>Visio</vt:lpstr>
      <vt:lpstr>Microsoft ClipArt Gallery</vt:lpstr>
      <vt:lpstr>公式</vt:lpstr>
      <vt:lpstr>VISIO</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hwu</cp:lastModifiedBy>
  <cp:revision>27</cp:revision>
  <dcterms:created xsi:type="dcterms:W3CDTF">2016-10-01T05:27:09Z</dcterms:created>
  <dcterms:modified xsi:type="dcterms:W3CDTF">2019-02-27T14:16:39Z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