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6"/>
  </p:notesMasterIdLst>
  <p:handoutMasterIdLst>
    <p:handoutMasterId r:id="rId8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4690" autoAdjust="0"/>
  </p:normalViewPr>
  <p:slideViewPr>
    <p:cSldViewPr>
      <p:cViewPr varScale="1">
        <p:scale>
          <a:sx n="64" d="100"/>
          <a:sy n="64" d="100"/>
        </p:scale>
        <p:origin x="98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15</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17</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18</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21</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22</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23</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25</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28</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29</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36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38</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46</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47</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48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49</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50</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51</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52</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54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55</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56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57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59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60</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61</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62</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63</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67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68</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69</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70</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71</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72</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74</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75</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76</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77</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78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79</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80</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81</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82</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83</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14</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自同步能力来看，不归零制不能从信号波形本身中提取信号时钟频率（这</a:t>
            </a:r>
            <a:r>
              <a:rPr lang="zh-CN" altLang="zh-CN" dirty="0" smtClean="0"/>
              <a:t>叫</a:t>
            </a:r>
            <a:r>
              <a:rPr lang="zh-CN" altLang="en-US" dirty="0" smtClean="0"/>
              <a:t>作</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zh-CN" altLang="en-US" dirty="0"/>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a:t>
            </a:r>
            <a:r>
              <a:rPr lang="en-US" altLang="zh-CN" dirty="0" smtClean="0">
                <a:solidFill>
                  <a:srgbClr val="0000CC"/>
                </a:solidFill>
              </a:rPr>
              <a:t>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r>
              <a:rPr lang="zh-CN" altLang="en-US" dirty="0" smtClean="0"/>
              <a:t>。</a:t>
            </a:r>
            <a:endParaRPr lang="en-US" altLang="zh-CN" dirty="0" smtClean="0"/>
          </a:p>
          <a:p>
            <a:r>
              <a:rPr lang="zh-CN" altLang="en-US" dirty="0" smtClean="0">
                <a:solidFill>
                  <a:srgbClr val="FF0000"/>
                </a:solidFill>
              </a:rPr>
              <a:t>这就是</a:t>
            </a:r>
            <a:r>
              <a:rPr lang="zh-CN" altLang="en-US" dirty="0">
                <a:solidFill>
                  <a:srgbClr val="FF0000"/>
                </a:solidFill>
              </a:rPr>
              <a:t>：</a:t>
            </a:r>
            <a:r>
              <a:rPr lang="zh-CN" altLang="en-US" dirty="0" smtClean="0">
                <a:solidFill>
                  <a:srgbClr val="0000CC"/>
                </a:solidFill>
              </a:rPr>
              <a:t>用</a:t>
            </a:r>
            <a:r>
              <a:rPr lang="zh-CN" altLang="en-US" dirty="0">
                <a:solidFill>
                  <a:srgbClr val="0000CC"/>
                </a:solidFill>
              </a:rPr>
              <a:t>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en-US" altLang="zh-CN" dirty="0" smtClean="0"/>
              <a:t> </a:t>
            </a:r>
            <a:r>
              <a:rPr lang="zh-CN" altLang="zh-CN" dirty="0" smtClean="0"/>
              <a:t>导引</a:t>
            </a:r>
            <a:r>
              <a:rPr lang="zh-CN" altLang="zh-CN" dirty="0"/>
              <a:t>型传输媒体</a:t>
            </a:r>
          </a:p>
          <a:p>
            <a:r>
              <a:rPr lang="en-US" altLang="zh-CN" dirty="0"/>
              <a:t>2.3.2 </a:t>
            </a:r>
            <a:r>
              <a:rPr lang="en-US" altLang="zh-CN" dirty="0" smtClean="0"/>
              <a:t> </a:t>
            </a:r>
            <a:r>
              <a:rPr lang="zh-CN" altLang="zh-CN" dirty="0" smtClean="0"/>
              <a:t>非</a:t>
            </a:r>
            <a:r>
              <a:rPr lang="zh-CN" altLang="zh-CN"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itchFamily="2" charset="-122"/>
              </a:rPr>
              <a:t>电信领域使用的电磁波的</a:t>
            </a:r>
            <a:r>
              <a:rPr lang="zh-CN" altLang="en-US" sz="3200" b="1" dirty="0" smtClean="0">
                <a:solidFill>
                  <a:srgbClr val="000099"/>
                </a:solidFill>
                <a:latin typeface="+mn-lt"/>
                <a:ea typeface="黑体" pitchFamily="2" charset="-122"/>
              </a:rPr>
              <a:t>频谱：</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endParaRPr lang="en-US" altLang="zh-CN" dirty="0" smtClean="0">
              <a:solidFill>
                <a:srgbClr val="FF0000"/>
              </a:solidFill>
            </a:endParaRPr>
          </a:p>
          <a:p>
            <a:pPr lvl="1"/>
            <a:r>
              <a:rPr lang="zh-CN" altLang="zh-CN" dirty="0"/>
              <a:t>最常用的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a:t>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a:t>1991</a:t>
            </a:r>
            <a:r>
              <a:rPr lang="zh-CN" altLang="zh-CN" dirty="0"/>
              <a:t>年，</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a:t>
            </a:r>
            <a:r>
              <a:rPr lang="zh-CN" altLang="zh-CN" dirty="0"/>
              <a:t>年将布线标准更新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3078089496"/>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2</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对</a:t>
                      </a:r>
                      <a:r>
                        <a:rPr lang="en-US" sz="2000" b="1">
                          <a:solidFill>
                            <a:schemeClr val="tx1"/>
                          </a:solidFill>
                          <a:effectLst/>
                          <a:latin typeface="+mn-lt"/>
                          <a:ea typeface="黑体" pitchFamily="2" charset="-122"/>
                        </a:rPr>
                        <a:t>8</a:t>
                      </a:r>
                      <a:r>
                        <a:rPr lang="zh-CN" sz="2000" b="1">
                          <a:solidFill>
                            <a:schemeClr val="tx1"/>
                          </a:solidFill>
                          <a:effectLst/>
                          <a:latin typeface="+mn-lt"/>
                          <a:ea typeface="黑体"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4</a:t>
                      </a:r>
                      <a:r>
                        <a:rPr lang="zh-CN" sz="2000" b="1">
                          <a:solidFill>
                            <a:schemeClr val="tx1"/>
                          </a:solidFill>
                          <a:effectLst/>
                          <a:latin typeface="+mn-lt"/>
                          <a:ea typeface="黑体"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100 Mbit/s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5E</a:t>
                      </a:r>
                      <a:r>
                        <a:rPr lang="zh-CN" sz="2000" b="1">
                          <a:solidFill>
                            <a:schemeClr val="tx1"/>
                          </a:solidFill>
                          <a:effectLst/>
                          <a:latin typeface="+mn-lt"/>
                          <a:ea typeface="黑体" pitchFamily="2" charset="-122"/>
                        </a:rPr>
                        <a:t>（超</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传输速率不超过</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与</a:t>
                      </a:r>
                      <a:r>
                        <a:rPr lang="en-US" sz="2000" b="1">
                          <a:solidFill>
                            <a:schemeClr val="tx1"/>
                          </a:solidFill>
                          <a:effectLst/>
                          <a:latin typeface="+mn-lt"/>
                          <a:ea typeface="黑体" pitchFamily="2" charset="-122"/>
                        </a:rPr>
                        <a:t>5</a:t>
                      </a:r>
                      <a:r>
                        <a:rPr lang="zh-CN" sz="2000" b="1">
                          <a:solidFill>
                            <a:schemeClr val="tx1"/>
                          </a:solidFill>
                          <a:effectLst/>
                          <a:latin typeface="+mn-lt"/>
                          <a:ea typeface="黑体"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传输速率高于</a:t>
                      </a:r>
                      <a:r>
                        <a:rPr lang="en-US" sz="2000" b="1">
                          <a:solidFill>
                            <a:schemeClr val="tx1"/>
                          </a:solidFill>
                          <a:effectLst/>
                          <a:latin typeface="+mn-lt"/>
                          <a:ea typeface="黑体" pitchFamily="2" charset="-122"/>
                        </a:rPr>
                        <a:t>1 Gbit/s</a:t>
                      </a:r>
                      <a:r>
                        <a:rPr lang="zh-CN" sz="2000" b="1">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传输速率高于</a:t>
                      </a:r>
                      <a:r>
                        <a:rPr lang="en-US" sz="2000" b="1" dirty="0">
                          <a:solidFill>
                            <a:schemeClr val="tx1"/>
                          </a:solidFill>
                          <a:effectLst/>
                          <a:latin typeface="+mn-lt"/>
                          <a:ea typeface="黑体" pitchFamily="2" charset="-122"/>
                        </a:rPr>
                        <a:t>10 </a:t>
                      </a:r>
                      <a:r>
                        <a:rPr lang="en-US" sz="2000" b="1" dirty="0" err="1">
                          <a:solidFill>
                            <a:schemeClr val="tx1"/>
                          </a:solidFill>
                          <a:effectLst/>
                          <a:latin typeface="+mn-lt"/>
                          <a:ea typeface="黑体" pitchFamily="2" charset="-122"/>
                        </a:rPr>
                        <a:t>Gbit</a:t>
                      </a:r>
                      <a:r>
                        <a:rPr lang="en-US" sz="2000" b="1" dirty="0">
                          <a:solidFill>
                            <a:schemeClr val="tx1"/>
                          </a:solidFill>
                          <a:effectLst/>
                          <a:latin typeface="+mn-lt"/>
                          <a:ea typeface="黑体" pitchFamily="2" charset="-122"/>
                        </a:rPr>
                        <a:t>/s</a:t>
                      </a:r>
                      <a:r>
                        <a:rPr lang="zh-CN" sz="2000" b="1" dirty="0">
                          <a:solidFill>
                            <a:schemeClr val="tx1"/>
                          </a:solidFill>
                          <a:effectLst/>
                          <a:latin typeface="+mn-lt"/>
                          <a:ea typeface="黑体"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smtClean="0">
              <a:solidFill>
                <a:srgbClr val="FF0000"/>
              </a:solidFill>
            </a:endParaRPr>
          </a:p>
          <a:p>
            <a:pPr lvl="1"/>
            <a:r>
              <a:rPr lang="zh-CN" altLang="zh-CN" dirty="0" smtClean="0"/>
              <a:t>光纤</a:t>
            </a:r>
            <a:r>
              <a:rPr lang="zh-CN" altLang="zh-CN" dirty="0"/>
              <a:t>是光纤通信的</a:t>
            </a:r>
            <a:r>
              <a:rPr lang="zh-CN" altLang="zh-CN" dirty="0" smtClean="0"/>
              <a:t>传输媒体</a:t>
            </a:r>
            <a:r>
              <a:rPr lang="zh-CN" altLang="en-US" dirty="0" smtClean="0"/>
              <a:t>。</a:t>
            </a:r>
            <a:endParaRPr lang="en-US" altLang="zh-CN" dirty="0" smtClean="0"/>
          </a:p>
          <a:p>
            <a:pPr lvl="1"/>
            <a:r>
              <a:rPr lang="zh-CN" altLang="zh-CN" dirty="0"/>
              <a:t>由于可见光的频率非常</a:t>
            </a:r>
            <a:r>
              <a:rPr lang="zh-CN" altLang="zh-CN" dirty="0" smtClean="0"/>
              <a:t>高，</a:t>
            </a:r>
            <a:r>
              <a:rPr lang="zh-CN" altLang="zh-CN" dirty="0"/>
              <a:t>约</a:t>
            </a:r>
            <a:r>
              <a:rPr lang="zh-CN" altLang="zh-CN" dirty="0" smtClean="0"/>
              <a:t>为</a:t>
            </a:r>
            <a:r>
              <a:rPr lang="en-US" altLang="zh-CN" dirty="0" smtClean="0"/>
              <a:t> 10</a:t>
            </a:r>
            <a:r>
              <a:rPr lang="en-US" altLang="zh-CN" baseline="30000" dirty="0" smtClean="0"/>
              <a:t>8</a:t>
            </a:r>
            <a:r>
              <a:rPr lang="en-US" altLang="zh-CN" dirty="0" smtClean="0"/>
              <a:t> MHz </a:t>
            </a:r>
            <a:r>
              <a:rPr lang="zh-CN" altLang="zh-CN" dirty="0" smtClean="0"/>
              <a:t>的</a:t>
            </a:r>
            <a:r>
              <a:rPr lang="zh-CN" altLang="zh-CN" dirty="0"/>
              <a:t>量级，因此一个光纤通信系统的传输带宽远远大于目前其他各种传输媒体的</a:t>
            </a:r>
            <a:r>
              <a:rPr lang="zh-CN" altLang="zh-CN" dirty="0" smtClean="0"/>
              <a:t>带宽</a:t>
            </a:r>
            <a:r>
              <a:rPr lang="zh-CN" altLang="en-US" dirty="0" smtClean="0"/>
              <a:t>。</a:t>
            </a:r>
            <a:endParaRPr lang="en-US" altLang="zh-CN" dirty="0" smtClean="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某条线上出现的某一电平的电压表示何种意义。</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23"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47" name="公式" r:id="rId4" imgW="2781300" imgH="431800" progId="Equation.3">
                  <p:embed/>
                </p:oleObj>
              </mc:Choice>
              <mc:Fallback>
                <p:oleObj name="公式" r:id="rId4" imgW="2781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907028121"/>
              </p:ext>
            </p:extLst>
          </p:nvPr>
        </p:nvGraphicFramePr>
        <p:xfrm>
          <a:off x="416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(Mb/s)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endParaRPr lang="en-US" altLang="zh-CN" dirty="0" smtClean="0">
              <a:solidFill>
                <a:srgbClr val="FF0000"/>
              </a:solidFill>
            </a:endParaRPr>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t>。</a:t>
            </a:r>
            <a:endParaRPr lang="en-US" altLang="zh-CN" sz="2400" dirty="0" smtClean="0"/>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167</TotalTime>
  <Words>5947</Words>
  <Application>Microsoft Office PowerPoint</Application>
  <PresentationFormat>A4 纸张(210x297 毫米)</PresentationFormat>
  <Paragraphs>1182</Paragraphs>
  <Slides>84</Slides>
  <Notes>70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Arial Unicode MS</vt:lpstr>
      <vt:lpstr>黑体</vt:lpstr>
      <vt:lpstr>宋体</vt:lpstr>
      <vt:lpstr>Arial</vt:lpstr>
      <vt:lpstr>Arial Rounded MT Bold</vt:lpstr>
      <vt:lpstr>Symbol</vt:lpstr>
      <vt:lpstr>Times New Roman</vt:lpstr>
      <vt:lpstr>Wingdings</vt: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Windows 用户</cp:lastModifiedBy>
  <cp:revision>13</cp:revision>
  <dcterms:created xsi:type="dcterms:W3CDTF">2016-10-04T02:36:21Z</dcterms:created>
  <dcterms:modified xsi:type="dcterms:W3CDTF">2018-01-21T04:38:28Z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