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b="0"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b="0"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0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b="0"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b="0"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b="0"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b="0"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b="0"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b="0"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b="0"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b="0" spc="-55" sz="5500"/>
            </a:lvl1pPr>
            <a:lvl2pPr marL="0" indent="457200" defTabSz="825500">
              <a:buClrTx/>
              <a:buSzTx/>
              <a:buNone/>
              <a:defRPr b="0" spc="-55" sz="5500"/>
            </a:lvl2pPr>
            <a:lvl3pPr marL="0" indent="914400" defTabSz="825500">
              <a:buClrTx/>
              <a:buSzTx/>
              <a:buNone/>
              <a:defRPr b="0" spc="-55" sz="5500"/>
            </a:lvl3pPr>
            <a:lvl4pPr marL="0" indent="1371600" defTabSz="825500">
              <a:buClrTx/>
              <a:buSzTx/>
              <a:buNone/>
              <a:defRPr b="0" spc="-55" sz="5500"/>
            </a:lvl4pPr>
            <a:lvl5pPr marL="0" indent="1828800" defTabSz="825500">
              <a:buClrTx/>
              <a:buSzTx/>
              <a:buNone/>
              <a:defRPr b="0"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6985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2573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8161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3749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9337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4925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40513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6101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168900" marR="0" indent="-6985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1" baseline="0" cap="none" i="0" spc="0" strike="noStrike" sz="6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Analysis for Market Research"/>
          <p:cNvSpPr txBox="1"/>
          <p:nvPr/>
        </p:nvSpPr>
        <p:spPr>
          <a:xfrm>
            <a:off x="1270000" y="2783730"/>
            <a:ext cx="9652000" cy="372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170121">
              <a:lnSpc>
                <a:spcPct val="90000"/>
              </a:lnSpc>
              <a:defRPr spc="-309" sz="10324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Data Analysis for Market Research</a:t>
            </a:r>
          </a:p>
        </p:txBody>
      </p:sp>
      <p:sp>
        <p:nvSpPr>
          <p:cNvPr id="152" name="Helping the sales team"/>
          <p:cNvSpPr txBox="1"/>
          <p:nvPr/>
        </p:nvSpPr>
        <p:spPr>
          <a:xfrm>
            <a:off x="847632" y="6985000"/>
            <a:ext cx="10496736" cy="398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Helping the sales team</a:t>
            </a:r>
          </a:p>
        </p:txBody>
      </p:sp>
      <p:sp>
        <p:nvSpPr>
          <p:cNvPr id="153" name="Rectángulo redondeado"/>
          <p:cNvSpPr/>
          <p:nvPr/>
        </p:nvSpPr>
        <p:spPr>
          <a:xfrm>
            <a:off x="11135199" y="552923"/>
            <a:ext cx="12878343" cy="12257089"/>
          </a:xfrm>
          <a:prstGeom prst="roundRect">
            <a:avLst>
              <a:gd name="adj" fmla="val 864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pic>
        <p:nvPicPr>
          <p:cNvPr id="154" name="2424670.png" descr="242467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3904" y="1430498"/>
            <a:ext cx="10763015" cy="10763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Captura de pantalla 2022-01-18 a las 23.18.30.png" descr="Captura de pantalla 2022-01-18 a las 23.18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2712" y="892106"/>
            <a:ext cx="11179458" cy="11578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presentation of a priori rules"/>
          <p:cNvSpPr txBox="1"/>
          <p:nvPr/>
        </p:nvSpPr>
        <p:spPr>
          <a:xfrm>
            <a:off x="559873" y="433450"/>
            <a:ext cx="2326425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Representation of a priori rules</a:t>
            </a:r>
          </a:p>
        </p:txBody>
      </p:sp>
      <p:pic>
        <p:nvPicPr>
          <p:cNvPr id="186" name="Captura de pantalla 2022-01-16 a las 21.05.21.png" descr="Captura de pantalla 2022-01-16 a las 21.0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222" y="1922124"/>
            <a:ext cx="12666173" cy="1176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resentation of a priori rules"/>
          <p:cNvSpPr txBox="1"/>
          <p:nvPr/>
        </p:nvSpPr>
        <p:spPr>
          <a:xfrm>
            <a:off x="559873" y="433450"/>
            <a:ext cx="2326425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Representation of a priori rules</a:t>
            </a:r>
          </a:p>
        </p:txBody>
      </p:sp>
      <p:pic>
        <p:nvPicPr>
          <p:cNvPr id="189" name="Captura de pantalla 2022-01-16 a las 21.05.21.png" descr="Captura de pantalla 2022-01-16 a las 21.0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222" y="1922124"/>
            <a:ext cx="12666173" cy="11764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aptura de pantalla 2022-01-16 a las 21.10.12.png" descr="Captura de pantalla 2022-01-16 a las 21.10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6364" y="1931893"/>
            <a:ext cx="12666173" cy="1176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pports: 4%-8%…"/>
          <p:cNvSpPr txBox="1"/>
          <p:nvPr>
            <p:ph type="body" idx="4294967295"/>
          </p:nvPr>
        </p:nvSpPr>
        <p:spPr>
          <a:xfrm>
            <a:off x="1320609" y="4707612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Supports: 4%-8%</a:t>
            </a:r>
          </a:p>
          <a:p>
            <a:pPr marL="558800" indent="-558800"/>
            <a:r>
              <a:t>Max. Confidence: 45%</a:t>
            </a:r>
          </a:p>
        </p:txBody>
      </p:sp>
      <p:sp>
        <p:nvSpPr>
          <p:cNvPr id="193" name="1.  Not strong enough (ungrouped) rules"/>
          <p:cNvSpPr txBox="1"/>
          <p:nvPr/>
        </p:nvSpPr>
        <p:spPr>
          <a:xfrm>
            <a:off x="1261998" y="2778782"/>
            <a:ext cx="21519781" cy="17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602615">
              <a:lnSpc>
                <a:spcPct val="90000"/>
              </a:lnSpc>
              <a:defRPr spc="-284" sz="9490">
                <a:gradFill flip="none" rotWithShape="1">
                  <a:gsLst>
                    <a:gs pos="0">
                      <a:schemeClr val="accent5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1.  Not strong enough (ungrouped) rules</a:t>
            </a:r>
          </a:p>
        </p:txBody>
      </p:sp>
      <p:sp>
        <p:nvSpPr>
          <p:cNvPr id="194" name="Cons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Cons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Just 1 month of data is not representative…"/>
          <p:cNvSpPr txBox="1"/>
          <p:nvPr>
            <p:ph type="body" idx="4294967295"/>
          </p:nvPr>
        </p:nvSpPr>
        <p:spPr>
          <a:xfrm>
            <a:off x="1320609" y="4707612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Just 1 month of data is not representative</a:t>
            </a:r>
          </a:p>
          <a:p>
            <a:pPr marL="558800" indent="-558800"/>
            <a:r>
              <a:t>Unknown month (high or low sale seasons?)</a:t>
            </a:r>
          </a:p>
          <a:p>
            <a:pPr marL="558800" indent="-558800"/>
            <a:r>
              <a:t>Unknown profit margin</a:t>
            </a:r>
          </a:p>
          <a:p>
            <a:pPr marL="558800" indent="-558800"/>
            <a:r>
              <a:t>Portfolio might be limited</a:t>
            </a:r>
          </a:p>
          <a:p>
            <a:pPr marL="558800" indent="-558800"/>
            <a:r>
              <a:t>No date-time in transactional data</a:t>
            </a:r>
          </a:p>
          <a:p>
            <a:pPr marL="558800" indent="-558800"/>
            <a:r>
              <a:t>No customer ID in transactional data</a:t>
            </a:r>
          </a:p>
        </p:txBody>
      </p:sp>
      <p:sp>
        <p:nvSpPr>
          <p:cNvPr id="197" name="2.  Not enough data"/>
          <p:cNvSpPr txBox="1"/>
          <p:nvPr/>
        </p:nvSpPr>
        <p:spPr>
          <a:xfrm>
            <a:off x="1261998" y="2778782"/>
            <a:ext cx="21152699" cy="17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602615">
              <a:lnSpc>
                <a:spcPct val="90000"/>
              </a:lnSpc>
              <a:defRPr spc="-284" sz="9490">
                <a:gradFill flip="none" rotWithShape="1">
                  <a:gsLst>
                    <a:gs pos="0">
                      <a:schemeClr val="accent5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2.  Not enough data</a:t>
            </a:r>
          </a:p>
        </p:txBody>
      </p:sp>
      <p:sp>
        <p:nvSpPr>
          <p:cNvPr id="198" name="Cons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Cons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lackwell Electronics: B2C.…"/>
          <p:cNvSpPr txBox="1"/>
          <p:nvPr>
            <p:ph type="body" idx="4294967295"/>
          </p:nvPr>
        </p:nvSpPr>
        <p:spPr>
          <a:xfrm>
            <a:off x="1320609" y="4707612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Blackwell Electronics: B2C.</a:t>
            </a:r>
          </a:p>
          <a:p>
            <a:pPr marL="558800" indent="-558800"/>
            <a:r>
              <a:t>Electronidex: B2B.</a:t>
            </a:r>
          </a:p>
        </p:txBody>
      </p:sp>
      <p:sp>
        <p:nvSpPr>
          <p:cNvPr id="201" name="Different customers"/>
          <p:cNvSpPr txBox="1"/>
          <p:nvPr/>
        </p:nvSpPr>
        <p:spPr>
          <a:xfrm>
            <a:off x="1261998" y="2778782"/>
            <a:ext cx="21519781" cy="17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602615">
              <a:lnSpc>
                <a:spcPct val="90000"/>
              </a:lnSpc>
              <a:defRPr spc="-284" sz="9490">
                <a:gradFill flip="none" rotWithShape="1">
                  <a:gsLst>
                    <a:gs pos="0">
                      <a:schemeClr val="accent4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Different customers</a:t>
            </a:r>
          </a:p>
        </p:txBody>
      </p:sp>
      <p:sp>
        <p:nvSpPr>
          <p:cNvPr id="202" name="Challenge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sk Electronidex for updated data in a more extended format and re-do the analysis"/>
          <p:cNvSpPr txBox="1"/>
          <p:nvPr/>
        </p:nvSpPr>
        <p:spPr>
          <a:xfrm>
            <a:off x="1261998" y="2778782"/>
            <a:ext cx="21988706" cy="3008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61340">
              <a:lnSpc>
                <a:spcPct val="90000"/>
              </a:lnSpc>
              <a:defRPr spc="-265" sz="8840">
                <a:gradFill flip="none" rotWithShape="1">
                  <a:gsLst>
                    <a:gs pos="0">
                      <a:srgbClr val="FFFFFF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Ask Electronidex for updated data in a more extended format and re-do the analysis</a:t>
            </a:r>
          </a:p>
        </p:txBody>
      </p:sp>
      <p:sp>
        <p:nvSpPr>
          <p:cNvPr id="205" name="Suggestion: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Suggestion: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ales Team asks if we can predict the preferred brand of computer for each customer, based on its demographic data and a survey.…"/>
          <p:cNvSpPr txBox="1"/>
          <p:nvPr>
            <p:ph type="body" idx="4294967295"/>
          </p:nvPr>
        </p:nvSpPr>
        <p:spPr>
          <a:xfrm>
            <a:off x="1320609" y="4727057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Sales Team asks if we can predict the preferred brand of computer for each customer, based on its demographic data and a survey.</a:t>
            </a:r>
          </a:p>
          <a:p>
            <a:pPr marL="558800" indent="-558800">
              <a:defRPr b="0"/>
            </a:pPr>
            <a:r>
              <a:rPr u="sng"/>
              <a:t>Solution</a:t>
            </a:r>
            <a:r>
              <a:t>: Classification algorithms (Random Forest, Stochastic Gradient Boosting,…)</a:t>
            </a:r>
          </a:p>
          <a:p>
            <a:pPr marL="558800" indent="-558800">
              <a:defRPr b="0"/>
            </a:pPr>
            <a:r>
              <a:t>Conclusion: Yes, we may expect very high accuracy.</a:t>
            </a:r>
          </a:p>
        </p:txBody>
      </p:sp>
      <p:sp>
        <p:nvSpPr>
          <p:cNvPr id="158" name="1º: Predicting Customer Preferences"/>
          <p:cNvSpPr txBox="1"/>
          <p:nvPr/>
        </p:nvSpPr>
        <p:spPr>
          <a:xfrm>
            <a:off x="1270000" y="-60679"/>
            <a:ext cx="2184400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1º: Predicting Customer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ales Team asks if we can predict volume of sales based on past information (product attributes).…"/>
          <p:cNvSpPr txBox="1"/>
          <p:nvPr>
            <p:ph type="body" idx="4294967295"/>
          </p:nvPr>
        </p:nvSpPr>
        <p:spPr>
          <a:xfrm>
            <a:off x="1320609" y="4727057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Sales Team asks if we can predict volume of sales based on past information (product attributes).</a:t>
            </a:r>
          </a:p>
          <a:p>
            <a:pPr marL="558800" indent="-558800">
              <a:defRPr b="0"/>
            </a:pPr>
            <a:r>
              <a:rPr u="sng"/>
              <a:t>Solution</a:t>
            </a:r>
            <a:r>
              <a:t>: Multilinear Models.</a:t>
            </a:r>
          </a:p>
          <a:p>
            <a:pPr marL="558800" indent="-558800">
              <a:defRPr b="0"/>
            </a:pPr>
            <a:r>
              <a:t>Conclusions: Reviews and service reviews have great impact.</a:t>
            </a:r>
          </a:p>
        </p:txBody>
      </p:sp>
      <p:sp>
        <p:nvSpPr>
          <p:cNvPr id="161" name="2º: Sales Prediction Report"/>
          <p:cNvSpPr txBox="1"/>
          <p:nvPr/>
        </p:nvSpPr>
        <p:spPr>
          <a:xfrm>
            <a:off x="1270000" y="-60679"/>
            <a:ext cx="2184400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2º: Sales Prediction 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ales Team asks for finding trends and buying patterns in Electronidex clientele.…"/>
          <p:cNvSpPr txBox="1"/>
          <p:nvPr>
            <p:ph type="body" idx="4294967295"/>
          </p:nvPr>
        </p:nvSpPr>
        <p:spPr>
          <a:xfrm>
            <a:off x="1320609" y="4727057"/>
            <a:ext cx="21742782" cy="9917441"/>
          </a:xfrm>
          <a:prstGeom prst="rect">
            <a:avLst/>
          </a:prstGeom>
        </p:spPr>
        <p:txBody>
          <a:bodyPr/>
          <a:lstStyle/>
          <a:p>
            <a:pPr marL="558800" indent="-558800"/>
            <a:r>
              <a:t>Sales Team asks for finding trends and buying patterns in Electronidex clientele. </a:t>
            </a:r>
          </a:p>
          <a:p>
            <a:pPr marL="558800" indent="-558800"/>
            <a:r>
              <a:t>Further evaluation: Should Blackwell Electronics acquire Electronidex?</a:t>
            </a:r>
          </a:p>
          <a:p>
            <a:pPr marL="558800" indent="-558800">
              <a:defRPr b="0"/>
            </a:pPr>
            <a:r>
              <a:rPr u="sng"/>
              <a:t>Solution</a:t>
            </a:r>
            <a:r>
              <a:t>: Market Basket Analysis.</a:t>
            </a:r>
          </a:p>
        </p:txBody>
      </p:sp>
      <p:sp>
        <p:nvSpPr>
          <p:cNvPr id="164" name="3º: Discover Associations"/>
          <p:cNvSpPr txBox="1"/>
          <p:nvPr/>
        </p:nvSpPr>
        <p:spPr>
          <a:xfrm>
            <a:off x="1270000" y="-60679"/>
            <a:ext cx="2184400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3º: Discover Associations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 consider we may NOT have enough data to recommend acquiring Electronidex."/>
          <p:cNvSpPr txBox="1"/>
          <p:nvPr>
            <p:ph type="body" idx="4294967295"/>
          </p:nvPr>
        </p:nvSpPr>
        <p:spPr>
          <a:xfrm>
            <a:off x="1320609" y="4727057"/>
            <a:ext cx="21742782" cy="9917441"/>
          </a:xfrm>
          <a:prstGeom prst="rect">
            <a:avLst/>
          </a:prstGeom>
        </p:spPr>
        <p:txBody>
          <a:bodyPr/>
          <a:lstStyle>
            <a:lvl1pPr marL="558800" indent="-558800"/>
          </a:lstStyle>
          <a:p>
            <a:pPr/>
            <a:r>
              <a:t>We consider we may NOT have enough data to recommend acquiring Electronidex.</a:t>
            </a:r>
          </a:p>
        </p:txBody>
      </p:sp>
      <p:sp>
        <p:nvSpPr>
          <p:cNvPr id="167" name="Statement:"/>
          <p:cNvSpPr txBox="1"/>
          <p:nvPr/>
        </p:nvSpPr>
        <p:spPr>
          <a:xfrm>
            <a:off x="1270000" y="-60679"/>
            <a:ext cx="2184400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Statement: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mputers, accessories, displays…"/>
          <p:cNvSpPr txBox="1"/>
          <p:nvPr>
            <p:ph type="body" sz="quarter" idx="4294967295"/>
          </p:nvPr>
        </p:nvSpPr>
        <p:spPr>
          <a:xfrm>
            <a:off x="1320609" y="4454827"/>
            <a:ext cx="20426408" cy="2857687"/>
          </a:xfrm>
          <a:prstGeom prst="rect">
            <a:avLst/>
          </a:prstGeom>
        </p:spPr>
        <p:txBody>
          <a:bodyPr/>
          <a:lstStyle/>
          <a:p>
            <a:pPr marL="558800" indent="-558800"/>
          </a:p>
          <a:p>
            <a:pPr marL="558800" indent="-558800"/>
            <a:r>
              <a:t>Computers, accessories, displays…</a:t>
            </a:r>
          </a:p>
        </p:txBody>
      </p:sp>
      <p:sp>
        <p:nvSpPr>
          <p:cNvPr id="170" name="1. We lack online store in South region"/>
          <p:cNvSpPr txBox="1"/>
          <p:nvPr/>
        </p:nvSpPr>
        <p:spPr>
          <a:xfrm>
            <a:off x="192525" y="2921191"/>
            <a:ext cx="1971639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1. We lack online store in South region</a:t>
            </a:r>
          </a:p>
        </p:txBody>
      </p:sp>
      <p:sp>
        <p:nvSpPr>
          <p:cNvPr id="171" name="Pros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Pros</a:t>
            </a:r>
          </a:p>
        </p:txBody>
      </p:sp>
      <p:sp>
        <p:nvSpPr>
          <p:cNvPr id="172" name="2. Some similarities in the product portfolio"/>
          <p:cNvSpPr txBox="1"/>
          <p:nvPr/>
        </p:nvSpPr>
        <p:spPr>
          <a:xfrm>
            <a:off x="190194" y="4448230"/>
            <a:ext cx="2186000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2. Some similarities in the product portfolio</a:t>
            </a:r>
          </a:p>
        </p:txBody>
      </p:sp>
      <p:pic>
        <p:nvPicPr>
          <p:cNvPr id="173" name="Captura de pantalla 2022-01-16 a las 19.40.24.png" descr="Captura de pantalla 2022-01-16 a las 19.40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6513" y="6987062"/>
            <a:ext cx="10134601" cy="629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s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Pros</a:t>
            </a:r>
          </a:p>
        </p:txBody>
      </p:sp>
      <p:pic>
        <p:nvPicPr>
          <p:cNvPr id="176" name="Captura de pantalla 2022-01-18 a las 21.02.36.png" descr="Captura de pantalla 2022-01-18 a las 21.0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694" y="2605402"/>
            <a:ext cx="11340612" cy="105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s"/>
          <p:cNvSpPr txBox="1"/>
          <p:nvPr/>
        </p:nvSpPr>
        <p:spPr>
          <a:xfrm>
            <a:off x="1270000" y="-1888507"/>
            <a:ext cx="2184400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80000"/>
              </a:lnSpc>
              <a:defRPr spc="-252" sz="12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pPr>
            <a:r>
              <a:t>Pros</a:t>
            </a:r>
          </a:p>
        </p:txBody>
      </p:sp>
      <p:sp>
        <p:nvSpPr>
          <p:cNvPr id="179" name="3. Some interesting insights in customers patterns"/>
          <p:cNvSpPr txBox="1"/>
          <p:nvPr/>
        </p:nvSpPr>
        <p:spPr>
          <a:xfrm>
            <a:off x="970324" y="3039076"/>
            <a:ext cx="2326425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3. Some interesting insights in customers patterns</a:t>
            </a:r>
          </a:p>
        </p:txBody>
      </p:sp>
      <p:sp>
        <p:nvSpPr>
          <p:cNvPr id="180" name="iMac is the top notch sale, 25% of frequency."/>
          <p:cNvSpPr txBox="1"/>
          <p:nvPr/>
        </p:nvSpPr>
        <p:spPr>
          <a:xfrm>
            <a:off x="1340054" y="4756287"/>
            <a:ext cx="20426408" cy="247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iMac is the top notch sale, 25% of frequency.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aptura de pantalla 2022-01-16 a las 19.18.55.png" descr="Captura de pantalla 2022-01-16 a las 19.18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674" y="2081218"/>
            <a:ext cx="17924652" cy="114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presentation of a priori rules"/>
          <p:cNvSpPr txBox="1"/>
          <p:nvPr/>
        </p:nvSpPr>
        <p:spPr>
          <a:xfrm>
            <a:off x="559873" y="433450"/>
            <a:ext cx="2326425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Representation of a priori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