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n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n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la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redit One Data Science Project"/>
          <p:cNvSpPr txBox="1"/>
          <p:nvPr/>
        </p:nvSpPr>
        <p:spPr>
          <a:xfrm>
            <a:off x="1270000" y="2783730"/>
            <a:ext cx="9652000" cy="372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194505">
              <a:lnSpc>
                <a:spcPct val="90000"/>
              </a:lnSpc>
              <a:defRPr spc="-313" sz="1043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Credit One Data Science Project</a:t>
            </a:r>
          </a:p>
        </p:txBody>
      </p:sp>
      <p:sp>
        <p:nvSpPr>
          <p:cNvPr id="152" name="Is the customer giving the money back?"/>
          <p:cNvSpPr txBox="1"/>
          <p:nvPr/>
        </p:nvSpPr>
        <p:spPr>
          <a:xfrm>
            <a:off x="847632" y="6985000"/>
            <a:ext cx="10496736" cy="3980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Is the customer giving the money back?</a:t>
            </a:r>
          </a:p>
        </p:txBody>
      </p:sp>
      <p:sp>
        <p:nvSpPr>
          <p:cNvPr id="153" name="Rectángulo redondeado"/>
          <p:cNvSpPr/>
          <p:nvPr/>
        </p:nvSpPr>
        <p:spPr>
          <a:xfrm>
            <a:off x="11557000" y="813998"/>
            <a:ext cx="12456542" cy="11996014"/>
          </a:xfrm>
          <a:prstGeom prst="roundRect">
            <a:avLst>
              <a:gd name="adj" fmla="val 864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pic>
        <p:nvPicPr>
          <p:cNvPr id="154" name="2424670.png" descr="242467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3904" y="1430498"/>
            <a:ext cx="10763015" cy="10763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ook for graphic representations, descriptives and patterns that allow us to understand the data. Specifically, we’ll search for correlations between demographic data and payment consistency."/>
          <p:cNvSpPr txBox="1"/>
          <p:nvPr>
            <p:ph type="body" idx="4294967295"/>
          </p:nvPr>
        </p:nvSpPr>
        <p:spPr>
          <a:xfrm>
            <a:off x="1320609" y="2704779"/>
            <a:ext cx="21742782" cy="9917442"/>
          </a:xfrm>
          <a:prstGeom prst="rect">
            <a:avLst/>
          </a:prstGeom>
        </p:spPr>
        <p:txBody>
          <a:bodyPr/>
          <a:lstStyle>
            <a:lvl1pPr marL="447040" indent="-447040">
              <a:defRPr b="1" sz="7000"/>
            </a:lvl1pPr>
          </a:lstStyle>
          <a:p>
            <a:pPr/>
            <a:r>
              <a:t>Look for graphic representations, descriptives and patterns that allow us to understand the data. Specifically, we’ll search for correlations between demographic data and payment consistency.</a:t>
            </a:r>
          </a:p>
        </p:txBody>
      </p:sp>
      <p:sp>
        <p:nvSpPr>
          <p:cNvPr id="180" name="2. Exploratory Data Analysis"/>
          <p:cNvSpPr txBox="1"/>
          <p:nvPr/>
        </p:nvSpPr>
        <p:spPr>
          <a:xfrm>
            <a:off x="5952147" y="444348"/>
            <a:ext cx="12479706" cy="177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03555">
              <a:lnSpc>
                <a:spcPct val="90000"/>
              </a:lnSpc>
              <a:defRPr spc="-237" sz="793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2. Exploratory Data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ain Goal: Prediction of default payment (Decision Trees, Random Forest, Gradient Boosting,…).…"/>
          <p:cNvSpPr txBox="1"/>
          <p:nvPr>
            <p:ph type="body" idx="4294967295"/>
          </p:nvPr>
        </p:nvSpPr>
        <p:spPr>
          <a:xfrm>
            <a:off x="1320609" y="2704779"/>
            <a:ext cx="21742782" cy="9917442"/>
          </a:xfrm>
          <a:prstGeom prst="rect">
            <a:avLst/>
          </a:prstGeom>
        </p:spPr>
        <p:txBody>
          <a:bodyPr/>
          <a:lstStyle/>
          <a:p>
            <a:pPr marL="447040" indent="-447040">
              <a:defRPr b="1" sz="7000"/>
            </a:pPr>
            <a:r>
              <a:t>Main Goal: Prediction of default payment (Decision Trees, Random Forest, Gradient Boosting,…).</a:t>
            </a:r>
          </a:p>
          <a:p>
            <a:pPr marL="447040" indent="-447040">
              <a:defRPr sz="7000"/>
            </a:pPr>
          </a:p>
          <a:p>
            <a:pPr marL="447040" indent="-447040">
              <a:defRPr sz="7000"/>
            </a:pPr>
            <a:r>
              <a:t> Optional: Develop the score system (quantify the hypothetical risk).</a:t>
            </a:r>
          </a:p>
        </p:txBody>
      </p:sp>
      <p:sp>
        <p:nvSpPr>
          <p:cNvPr id="183" name="3. Machine Learning"/>
          <p:cNvSpPr txBox="1"/>
          <p:nvPr/>
        </p:nvSpPr>
        <p:spPr>
          <a:xfrm>
            <a:off x="5952147" y="444348"/>
            <a:ext cx="12479706" cy="177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610870">
              <a:lnSpc>
                <a:spcPct val="90000"/>
              </a:lnSpc>
              <a:defRPr spc="-288" sz="96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3. 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mprove the process based on the obtained knowledge.…"/>
          <p:cNvSpPr txBox="1"/>
          <p:nvPr>
            <p:ph type="body" idx="4294967295"/>
          </p:nvPr>
        </p:nvSpPr>
        <p:spPr>
          <a:xfrm>
            <a:off x="1320609" y="2704779"/>
            <a:ext cx="21742782" cy="9917442"/>
          </a:xfrm>
          <a:prstGeom prst="rect">
            <a:avLst/>
          </a:prstGeom>
        </p:spPr>
        <p:txBody>
          <a:bodyPr/>
          <a:lstStyle/>
          <a:p>
            <a:pPr marL="447040" indent="-447040">
              <a:defRPr b="1" sz="7000"/>
            </a:pPr>
            <a:r>
              <a:t> Improve the process based on the obtained knowledge.</a:t>
            </a:r>
          </a:p>
          <a:p>
            <a:pPr marL="447040" indent="-447040">
              <a:defRPr b="1" sz="7000"/>
            </a:pPr>
          </a:p>
          <a:p>
            <a:pPr marL="447040" indent="-447040">
              <a:defRPr b="1" sz="7000"/>
            </a:pPr>
            <a:r>
              <a:t> Optimize the machine learning models.</a:t>
            </a:r>
          </a:p>
        </p:txBody>
      </p:sp>
      <p:sp>
        <p:nvSpPr>
          <p:cNvPr id="186" name="4. Optimization"/>
          <p:cNvSpPr txBox="1"/>
          <p:nvPr/>
        </p:nvSpPr>
        <p:spPr>
          <a:xfrm>
            <a:off x="5952147" y="444348"/>
            <a:ext cx="12479706" cy="177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610870">
              <a:lnSpc>
                <a:spcPct val="90000"/>
              </a:lnSpc>
              <a:defRPr spc="-288" sz="96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4.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oblems &amp;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 &amp; 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down-trend-chart-icon-logo-design-vector-30733351.jpg" descr="down-trend-chart-icon-logo-design-vector-30733351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622" t="20523" r="5622" b="36685"/>
          <a:stretch>
            <a:fillRect/>
          </a:stretch>
        </p:blipFill>
        <p:spPr>
          <a:xfrm>
            <a:off x="12192609" y="7368243"/>
            <a:ext cx="12204086" cy="6354671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159" name="Credit One has seen an increase in the number of customers who have defaulted on loans they have secured.…"/>
          <p:cNvSpPr txBox="1"/>
          <p:nvPr>
            <p:ph type="body" sz="half" idx="1"/>
          </p:nvPr>
        </p:nvSpPr>
        <p:spPr>
          <a:xfrm>
            <a:off x="1270000" y="2782559"/>
            <a:ext cx="9652000" cy="9917441"/>
          </a:xfrm>
          <a:prstGeom prst="rect">
            <a:avLst/>
          </a:prstGeom>
        </p:spPr>
        <p:txBody>
          <a:bodyPr/>
          <a:lstStyle/>
          <a:p>
            <a:pPr/>
            <a:r>
              <a:t>Credit One has seen an increase in the number of customers who have defaulted on loans they have secured.</a:t>
            </a:r>
          </a:p>
          <a:p>
            <a:pPr/>
            <a:r>
              <a:t>Credit One, as their credit scoring service, could risk losing business if the problem is not solved right away.</a:t>
            </a:r>
          </a:p>
        </p:txBody>
      </p:sp>
      <p:sp>
        <p:nvSpPr>
          <p:cNvPr id="160" name="The Problem"/>
          <p:cNvSpPr txBox="1"/>
          <p:nvPr/>
        </p:nvSpPr>
        <p:spPr>
          <a:xfrm>
            <a:off x="1127974" y="665574"/>
            <a:ext cx="980411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The Problem</a:t>
            </a:r>
          </a:p>
        </p:txBody>
      </p:sp>
      <p:pic>
        <p:nvPicPr>
          <p:cNvPr id="161" name="Captura de pantalla 2021-09-24 a las 17.47.37.png" descr="Captura de pantalla 2021-09-24 a las 17.47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01373" y="-29429"/>
            <a:ext cx="12186378" cy="7982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2.12 %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283463" defTabSz="1511770">
              <a:defRPr spc="-277" sz="13888"/>
            </a:pPr>
            <a:r>
              <a:t>22.12 %</a:t>
            </a:r>
          </a:p>
          <a:p>
            <a:pPr lvl="1" indent="283463" defTabSz="1511770">
              <a:defRPr spc="-277" sz="13888"/>
            </a:pPr>
            <a:r>
              <a:t>Default payments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etermine if a credit should be approved to a customer.…"/>
          <p:cNvSpPr txBox="1"/>
          <p:nvPr>
            <p:ph type="body" idx="4294967295"/>
          </p:nvPr>
        </p:nvSpPr>
        <p:spPr>
          <a:xfrm>
            <a:off x="1320609" y="2704779"/>
            <a:ext cx="21742782" cy="9917442"/>
          </a:xfrm>
          <a:prstGeom prst="rect">
            <a:avLst/>
          </a:prstGeom>
        </p:spPr>
        <p:txBody>
          <a:bodyPr/>
          <a:lstStyle/>
          <a:p>
            <a:pPr>
              <a:defRPr b="1" sz="6000"/>
            </a:pPr>
            <a:r>
              <a:t>Determine if a credit should be approved to a customer.</a:t>
            </a:r>
          </a:p>
          <a:p>
            <a:pPr>
              <a:defRPr b="1" sz="6000"/>
            </a:pPr>
          </a:p>
          <a:p>
            <a:pPr>
              <a:defRPr b="1" sz="6000"/>
            </a:pPr>
            <a:r>
              <a:t>Understand how much credit to allow someone to use.</a:t>
            </a:r>
          </a:p>
          <a:p>
            <a:pPr>
              <a:defRPr b="1" sz="6000"/>
            </a:pPr>
          </a:p>
          <a:p>
            <a:pPr>
              <a:defRPr b="1" sz="6000"/>
            </a:pPr>
            <a:r>
              <a:t>Try to develop a score system to evaluate the risk when a credit is provided to a customer.</a:t>
            </a:r>
          </a:p>
        </p:txBody>
      </p:sp>
      <p:sp>
        <p:nvSpPr>
          <p:cNvPr id="166" name="Goals"/>
          <p:cNvSpPr txBox="1"/>
          <p:nvPr/>
        </p:nvSpPr>
        <p:spPr>
          <a:xfrm>
            <a:off x="7289941" y="704464"/>
            <a:ext cx="980411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rrelation between age and default payment?…"/>
          <p:cNvSpPr txBox="1"/>
          <p:nvPr>
            <p:ph type="body" idx="4294967295"/>
          </p:nvPr>
        </p:nvSpPr>
        <p:spPr>
          <a:xfrm>
            <a:off x="1320609" y="2704779"/>
            <a:ext cx="21742782" cy="9917442"/>
          </a:xfrm>
          <a:prstGeom prst="rect">
            <a:avLst/>
          </a:prstGeom>
        </p:spPr>
        <p:txBody>
          <a:bodyPr/>
          <a:lstStyle/>
          <a:p>
            <a:pPr>
              <a:defRPr b="1" sz="6000"/>
            </a:pPr>
            <a:r>
              <a:t>Correlation between age and default payment?</a:t>
            </a:r>
          </a:p>
          <a:p>
            <a:pPr>
              <a:defRPr b="1" sz="6000"/>
            </a:pPr>
          </a:p>
          <a:p>
            <a:pPr>
              <a:defRPr b="1" sz="6000"/>
            </a:pPr>
            <a:r>
              <a:t>Identify customers treats that may be indicative of payment consistency.</a:t>
            </a:r>
          </a:p>
        </p:txBody>
      </p:sp>
      <p:sp>
        <p:nvSpPr>
          <p:cNvPr id="169" name="Example of business questions"/>
          <p:cNvSpPr txBox="1"/>
          <p:nvPr/>
        </p:nvSpPr>
        <p:spPr>
          <a:xfrm>
            <a:off x="5010851" y="704464"/>
            <a:ext cx="1436229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Example of business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ata Analysis Fra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Analysis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0.1 Load the data stored in the MySQL database and extract it into a Pandas dataframe.…"/>
          <p:cNvSpPr txBox="1"/>
          <p:nvPr>
            <p:ph type="body" idx="4294967295"/>
          </p:nvPr>
        </p:nvSpPr>
        <p:spPr>
          <a:xfrm>
            <a:off x="1320609" y="2704779"/>
            <a:ext cx="21742782" cy="9917442"/>
          </a:xfrm>
          <a:prstGeom prst="rect">
            <a:avLst/>
          </a:prstGeom>
        </p:spPr>
        <p:txBody>
          <a:bodyPr/>
          <a:lstStyle/>
          <a:p>
            <a:pPr>
              <a:defRPr b="1" sz="6000"/>
            </a:pPr>
            <a:r>
              <a:t>0.1 Load the data stored in the MySQL database and extract it into a Pandas dataframe.</a:t>
            </a:r>
          </a:p>
          <a:p>
            <a:pPr>
              <a:defRPr b="1" sz="6000"/>
            </a:pPr>
          </a:p>
          <a:p>
            <a:pPr>
              <a:defRPr b="1" sz="6000"/>
            </a:pPr>
            <a:r>
              <a:t>0.2 Save it locally in a file. </a:t>
            </a:r>
          </a:p>
        </p:txBody>
      </p:sp>
      <p:sp>
        <p:nvSpPr>
          <p:cNvPr id="174" name="0. Get the Data"/>
          <p:cNvSpPr txBox="1"/>
          <p:nvPr/>
        </p:nvSpPr>
        <p:spPr>
          <a:xfrm>
            <a:off x="7289941" y="704464"/>
            <a:ext cx="980411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0. Get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. Cleaning the Data"/>
          <p:cNvSpPr txBox="1"/>
          <p:nvPr/>
        </p:nvSpPr>
        <p:spPr>
          <a:xfrm>
            <a:off x="7289941" y="704464"/>
            <a:ext cx="980411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28319">
              <a:lnSpc>
                <a:spcPct val="90000"/>
              </a:lnSpc>
              <a:defRPr spc="-249" sz="832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1. Cleaning the Data</a:t>
            </a:r>
          </a:p>
        </p:txBody>
      </p:sp>
      <p:sp>
        <p:nvSpPr>
          <p:cNvPr id="177" name="1.1 Check duplicates or empty data. Remove.…"/>
          <p:cNvSpPr txBox="1"/>
          <p:nvPr>
            <p:ph type="body" idx="4294967295"/>
          </p:nvPr>
        </p:nvSpPr>
        <p:spPr>
          <a:xfrm>
            <a:off x="1320609" y="2704779"/>
            <a:ext cx="21742782" cy="9917442"/>
          </a:xfrm>
          <a:prstGeom prst="rect">
            <a:avLst/>
          </a:prstGeom>
        </p:spPr>
        <p:txBody>
          <a:bodyPr/>
          <a:lstStyle/>
          <a:p>
            <a:pPr>
              <a:defRPr b="1" sz="6000"/>
            </a:pPr>
            <a:r>
              <a:t>1.1 Check duplicates or empty data. Remove.</a:t>
            </a:r>
          </a:p>
          <a:p>
            <a:pPr>
              <a:defRPr b="1" sz="6000"/>
            </a:pPr>
          </a:p>
          <a:p>
            <a:pPr>
              <a:defRPr b="1" sz="6000"/>
            </a:pPr>
            <a:r>
              <a:t>1.2 Rearrange and rename variables if needed.</a:t>
            </a:r>
          </a:p>
          <a:p>
            <a:pPr>
              <a:defRPr b="1" sz="6000"/>
            </a:pPr>
          </a:p>
          <a:p>
            <a:pPr>
              <a:defRPr b="1" sz="6000"/>
            </a:pPr>
            <a:r>
              <a:t>1.3 Merge classes if needed (e.g.: Combine divorced and  others?)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