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1" r:id="rId2"/>
    <p:sldId id="262" r:id="rId3"/>
    <p:sldId id="265" r:id="rId4"/>
    <p:sldId id="266" r:id="rId5"/>
    <p:sldId id="267" r:id="rId6"/>
    <p:sldId id="264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452A464-86EA-86F6-77B2-DCCCED7D3688}" name="Franck Heilmann" initials="FH" userId="S::franckh@microsoft.com::b09c5742-531c-4bd9-a10c-4733dd232497" providerId="AD"/>
  <p188:author id="{9A82EF78-227B-9249-1836-814AF5FFCC00}" name="Ian Parramore" initials="IP" userId="S::ianparr@microsoft.com::a2a60829-e879-4dcb-9a09-6987e3d78488" providerId="AD"/>
  <p188:author id="{86B84789-9A0E-ECBD-EC51-7CF0206C39C4}" name="Andres Canello" initials="AC" userId="S::andresc@microsoft.com::ad961c36-81fe-4024-995b-fb78dedd8eab" providerId="AD"/>
  <p188:author id="{6802EAC7-C675-622E-4BDE-CEA4878439B0}" name="Peter Lenzke" initials="PL" userId="S::plenzke@microsoft.com::49a6fcb5-41f4-49a9-81e0-b43762890af6" providerId="AD"/>
  <p188:author id="{76EDE4F2-7683-854E-2504-53B627A677CA}" name="Kamran Tabish" initials="KT" userId="S::katabish@microsoft.com::894f6fe7-86c9-46c6-ad93-a3a342054b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C49D91-5B32-4AFE-8D93-F7D3B523A7A9}" v="131" dt="2024-07-26T01:05:26.3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6" d="100"/>
          <a:sy n="126" d="100"/>
        </p:scale>
        <p:origin x="403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s Canello" userId="ad961c36-81fe-4024-995b-fb78dedd8eab" providerId="ADAL" clId="{D1C49D91-5B32-4AFE-8D93-F7D3B523A7A9}"/>
    <pc:docChg chg="undo custSel modSld">
      <pc:chgData name="Andres Canello" userId="ad961c36-81fe-4024-995b-fb78dedd8eab" providerId="ADAL" clId="{D1C49D91-5B32-4AFE-8D93-F7D3B523A7A9}" dt="2024-07-26T01:05:26.347" v="135" actId="404"/>
      <pc:docMkLst>
        <pc:docMk/>
      </pc:docMkLst>
      <pc:sldChg chg="modSp mod modAnim">
        <pc:chgData name="Andres Canello" userId="ad961c36-81fe-4024-995b-fb78dedd8eab" providerId="ADAL" clId="{D1C49D91-5B32-4AFE-8D93-F7D3B523A7A9}" dt="2024-07-26T01:05:26.347" v="135" actId="404"/>
        <pc:sldMkLst>
          <pc:docMk/>
          <pc:sldMk cId="2337611797" sldId="261"/>
        </pc:sldMkLst>
        <pc:spChg chg="mod">
          <ac:chgData name="Andres Canello" userId="ad961c36-81fe-4024-995b-fb78dedd8eab" providerId="ADAL" clId="{D1C49D91-5B32-4AFE-8D93-F7D3B523A7A9}" dt="2024-07-26T01:05:26.347" v="135" actId="404"/>
          <ac:spMkLst>
            <pc:docMk/>
            <pc:sldMk cId="2337611797" sldId="261"/>
            <ac:spMk id="3" creationId="{F8049819-F75C-42F5-0602-8D98D91C5D2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27C3D-098B-4D4C-A32E-DBD55BA25891}" type="datetimeFigureOut">
              <a:rPr lang="en-AU" smtClean="0"/>
              <a:t>26/07/2024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24F557-A3DA-4235-94EF-23AF169AD3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7627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D6DB-FC19-442D-1850-5BFAAB8DE6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F9E7F-8A11-FF14-7830-54A5731BF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B654C-4D61-27AB-9911-E96C5EC0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26/07/2024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6D95A-5714-060B-A6CC-245ACBA72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A3267-D5F2-348E-D689-5AB1AFE74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4695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B9229-BD47-A9EA-DC15-4341E927D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C54B7-2218-AD40-6068-AFEB65ED6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30A0C-E7B7-93A7-8194-0398B7BC6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26/07/2024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130F-3805-EFD8-56C1-C5E48A7B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D90E85-AC75-311E-F3C6-DF699D82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894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0B896-19DB-2565-22C8-473CF0770B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5E5B4-9C48-377C-1098-7D62296D6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BC769-5796-D925-9495-4E29AE9E8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26/07/2024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83C85-913A-3B50-AFA5-FD8A80A2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73BA-65EF-6459-A497-7B5DDD57E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5722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1992-3EAB-2110-CB51-149F088A4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EEFA7-6CDF-F4CA-31FF-7D628BB8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99CBF-C0FA-75F0-E6F7-3BBAA1010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26/07/2024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B602A-A4C4-6ADB-6135-75622621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582CA-BA11-87AB-EE45-3853AC015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BB96-E165-898A-6FE0-FD6979B94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DEB41-9862-A42D-DBD4-24A3F86B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F4D16-46D4-E3BD-201F-8500B003E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26/07/2024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34451-4A97-6703-D5C9-1269375CB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913C2-2F16-FD4B-CA84-6669D4C3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2763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0DCD-2FC0-D747-9183-57BB9A920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F0DA-B07A-8D22-35D2-5D3EBDE5F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1643D-4A28-A3B2-2DB2-A5481CD1F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34698-FAAE-7AA2-58BB-3CE8D2BC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26/07/2024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CE572-4855-3B22-B975-E9FF4905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8449A-521D-FB83-061E-110469181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13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7C8CF-65B2-2030-7637-5E892EDC6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22CEC-5E30-B1C0-121E-ED27C918B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E1A96-1263-74A7-4371-5D5E526C0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0ACD32-B41F-3109-27AF-01D6D590E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73CB5-3B7C-A1AE-9F65-32BD81024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D92A8-4A38-0ACA-D387-AC2E0438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26/07/2024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99C4E-F1E0-5204-FF79-A1219FB4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9F831-0B8D-EEF0-3156-5B40E77B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65469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4FBC6-DE06-2CEC-B4C2-0DA62396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C0FFAB-C97C-B12B-5813-043AFAEF1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26/07/2024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E4E6F-7E60-A7FA-44A1-752077E7F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A3F62-599D-9B06-23B5-FF070254C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7357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327AA-A286-6764-E346-74EA42C52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26/07/2024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1F11C4-4704-261F-E611-6A8866DE1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67B35-311E-DE46-F109-D38D0E4E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7690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D242F-6F2C-BA97-E42A-F1A2B66F0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8B326-EFC3-F692-1809-FC96F8C5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F88D8-1F23-7ADF-5A26-AA5FF6ABC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C2C6A-71ED-6B52-A614-75F376E49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26/07/2024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9948A-DCC6-2A30-7E8A-3594A2DD7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4CAF2-8E89-AA30-F4CF-EAD16083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730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4744-E2B4-8C75-4062-62D79CA00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5E8F62-EA79-DA13-BDB0-2F2BD1C0BE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80F00-F61B-EDCB-7BAD-89485B504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01103-6CCB-EB23-B88D-BC9DFC06B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2518-4690-49FC-85B5-49161E162655}" type="datetimeFigureOut">
              <a:rPr lang="en-AU" smtClean="0"/>
              <a:t>26/07/2024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A8974-7A58-3F85-7F5A-BDA04703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168CA2-F693-F586-8D86-4238A0F8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8427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F846DD-A69F-22A2-137A-CC7B1D09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FC015-7CB1-05FB-25C6-4A3A0F5D7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E6190-254E-1D00-3742-293937756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3A2518-4690-49FC-85B5-49161E162655}" type="datetimeFigureOut">
              <a:rPr lang="en-AU" smtClean="0"/>
              <a:t>26/07/2024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5D44C-537C-3503-358A-BB37C72DC2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B2C61-A9C3-24F0-1AF4-21FC806A2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2EF5C9-C120-485C-B867-BD779C8DA3F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029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GlobalSecureAccess-Training/issu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71F7CC-04A0-B3FA-D4A0-03CC8C187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AU" sz="4800">
                <a:solidFill>
                  <a:srgbClr val="FFFFFF"/>
                </a:solidFill>
              </a:rPr>
              <a:t>Private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049819-F75C-42F5-0602-8D98D91C5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AU" dirty="0"/>
              <a:t>Access segmentation best practices</a:t>
            </a:r>
          </a:p>
          <a:p>
            <a:pPr algn="l"/>
            <a:endParaRPr lang="en-AU" dirty="0"/>
          </a:p>
          <a:p>
            <a:pPr algn="l"/>
            <a:r>
              <a:rPr lang="en-AU" sz="1400" dirty="0"/>
              <a:t>Last updated: July 26 2024 | Please share your feedback by opening an issue </a:t>
            </a:r>
            <a:r>
              <a:rPr lang="en-AU" sz="1400" dirty="0">
                <a:hlinkClick r:id="rId2"/>
              </a:rPr>
              <a:t>here</a:t>
            </a:r>
            <a:r>
              <a:rPr lang="en-AU" sz="1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337611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4931E-AF91-70B2-FA99-78FD5C33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lang="en-AU"/>
              <a:t>How to start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7CD61B3-31B3-1E5F-4CA4-C3FDAEDE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592" r="48611"/>
          <a:stretch/>
        </p:blipFill>
        <p:spPr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299DBFE-6E28-DCC6-1871-FDB600A8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AU" sz="2000"/>
              <a:t>Always start with Quick Access to provide access to wide ranges of IPs and ports.</a:t>
            </a:r>
          </a:p>
          <a:p>
            <a:pPr marL="0" indent="0">
              <a:buNone/>
            </a:pPr>
            <a:r>
              <a:rPr lang="en-AU" sz="2000"/>
              <a:t>For example, you might want to start with the following app segment matching the access currently provided by your VPN:</a:t>
            </a:r>
          </a:p>
          <a:p>
            <a:pPr marL="0" indent="0">
              <a:buNone/>
            </a:pPr>
            <a:r>
              <a:rPr lang="en-AU" sz="2000" b="1"/>
              <a:t>10.1.1.0/16 1-52,54-65535 TCP,UDP</a:t>
            </a:r>
          </a:p>
          <a:p>
            <a:pPr marL="0" indent="0">
              <a:buNone/>
            </a:pPr>
            <a:endParaRPr lang="en-AU" sz="2000"/>
          </a:p>
          <a:p>
            <a:pPr marL="0" indent="0">
              <a:buNone/>
            </a:pPr>
            <a:r>
              <a:rPr lang="en-AU" sz="2000"/>
              <a:t>As you identify app segments that should only be accessed by specific users, create Enterprise Apps that define those segments.</a:t>
            </a:r>
          </a:p>
        </p:txBody>
      </p:sp>
    </p:spTree>
    <p:extLst>
      <p:ext uri="{BB962C8B-B14F-4D97-AF65-F5344CB8AC3E}">
        <p14:creationId xmlns:p14="http://schemas.microsoft.com/office/powerpoint/2010/main" val="1896527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8B73E5-9F5B-28AE-1494-36F9A197B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6501" y="489509"/>
            <a:ext cx="5754896" cy="688128"/>
          </a:xfrm>
        </p:spPr>
        <p:txBody>
          <a:bodyPr anchor="b">
            <a:normAutofit/>
          </a:bodyPr>
          <a:lstStyle/>
          <a:p>
            <a:r>
              <a:rPr lang="en-AU" sz="4000"/>
              <a:t>Overlapping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610AB-870D-DE2A-F215-C5997F0FB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6502" y="1572491"/>
            <a:ext cx="5754896" cy="43215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/>
              <a:t>An app segment is defined by 3 fields: destination, ports, and protocols.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If a unique endpoint definition (specific IP/FQDN, port and protocol) matches 2 or more app segments, then those app segments are considered overlapping.</a:t>
            </a:r>
          </a:p>
          <a:p>
            <a:pPr marL="0" indent="0">
              <a:buNone/>
            </a:pPr>
            <a:r>
              <a:rPr lang="en-US" sz="2000"/>
              <a:t>Overlapping segments are only supported between Quick Access and Enterprise Apps (EA). When overlaps are found, EAs are given priority over Quick Access.</a:t>
            </a:r>
          </a:p>
          <a:p>
            <a:pPr marL="0" indent="0">
              <a:buNone/>
            </a:pPr>
            <a:r>
              <a:rPr lang="en-US" sz="2000"/>
              <a:t>Overlapping segments </a:t>
            </a:r>
            <a:r>
              <a:rPr lang="en-US" sz="2000" b="1" u="sng"/>
              <a:t>between EAs </a:t>
            </a:r>
            <a:r>
              <a:rPr lang="en-US" sz="2000"/>
              <a:t>cannot be created.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AU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DBC13D-C87F-D38C-8D51-6BE387A75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308045"/>
              </p:ext>
            </p:extLst>
          </p:nvPr>
        </p:nvGraphicFramePr>
        <p:xfrm>
          <a:off x="630382" y="1080655"/>
          <a:ext cx="4509653" cy="4813422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286093">
                  <a:extLst>
                    <a:ext uri="{9D8B030D-6E8A-4147-A177-3AD203B41FA5}">
                      <a16:colId xmlns:a16="http://schemas.microsoft.com/office/drawing/2014/main" val="957845350"/>
                    </a:ext>
                  </a:extLst>
                </a:gridCol>
                <a:gridCol w="1286093">
                  <a:extLst>
                    <a:ext uri="{9D8B030D-6E8A-4147-A177-3AD203B41FA5}">
                      <a16:colId xmlns:a16="http://schemas.microsoft.com/office/drawing/2014/main" val="1607217446"/>
                    </a:ext>
                  </a:extLst>
                </a:gridCol>
                <a:gridCol w="1076713">
                  <a:extLst>
                    <a:ext uri="{9D8B030D-6E8A-4147-A177-3AD203B41FA5}">
                      <a16:colId xmlns:a16="http://schemas.microsoft.com/office/drawing/2014/main" val="1726970776"/>
                    </a:ext>
                  </a:extLst>
                </a:gridCol>
                <a:gridCol w="860754">
                  <a:extLst>
                    <a:ext uri="{9D8B030D-6E8A-4147-A177-3AD203B41FA5}">
                      <a16:colId xmlns:a16="http://schemas.microsoft.com/office/drawing/2014/main" val="218412455"/>
                    </a:ext>
                  </a:extLst>
                </a:gridCol>
              </a:tblGrid>
              <a:tr h="182446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App segment 1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App segment 2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Matches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Overlap? </a:t>
                      </a:r>
                    </a:p>
                  </a:txBody>
                  <a:tcPr marL="26246" marR="26246" marT="13123" marB="13123"/>
                </a:tc>
                <a:extLst>
                  <a:ext uri="{0D108BD9-81ED-4DB2-BD59-A6C34878D82A}">
                    <a16:rowId xmlns:a16="http://schemas.microsoft.com/office/drawing/2014/main" val="453793890"/>
                  </a:ext>
                </a:extLst>
              </a:tr>
              <a:tr h="5755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  <a:br>
                        <a:rPr lang="en-US" sz="1200"/>
                      </a:br>
                      <a:r>
                        <a:rPr lang="en-US" sz="1200"/>
                        <a:t>443 </a:t>
                      </a:r>
                      <a:br>
                        <a:rPr lang="en-US" sz="1200"/>
                      </a:br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Yes </a:t>
                      </a:r>
                    </a:p>
                  </a:txBody>
                  <a:tcPr marL="26246" marR="26246" marT="13123" marB="13123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233908"/>
                  </a:ext>
                </a:extLst>
              </a:tr>
              <a:tr h="5755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1.1.1.1/24 </a:t>
                      </a:r>
                    </a:p>
                    <a:p>
                      <a:pPr algn="l" rtl="0" fontAlgn="base"/>
                      <a:r>
                        <a:rPr lang="en-US" sz="1200"/>
                        <a:t>443-445 </a:t>
                      </a:r>
                    </a:p>
                    <a:p>
                      <a:pPr algn="l" rtl="0" fontAlgn="base"/>
                      <a:r>
                        <a:rPr lang="en-US" sz="1200"/>
                        <a:t>TCP,UDP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Yes </a:t>
                      </a:r>
                    </a:p>
                  </a:txBody>
                  <a:tcPr marL="26246" marR="26246" marT="13123" marB="13123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820152"/>
                  </a:ext>
                </a:extLst>
              </a:tr>
              <a:tr h="5755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1.1.1.1..1.1.1.2 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1.1.1.2..1.1.1.4 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1.1.1.2 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Yes </a:t>
                      </a:r>
                    </a:p>
                  </a:txBody>
                  <a:tcPr marL="26246" marR="26246" marT="13123" marB="13123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7075752"/>
                  </a:ext>
                </a:extLst>
              </a:tr>
              <a:tr h="5755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*.abc.com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TCP,UDP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xyz.abc.com </a:t>
                      </a:r>
                    </a:p>
                    <a:p>
                      <a:pPr algn="l" rtl="0" fontAlgn="base"/>
                      <a:r>
                        <a:rPr lang="en-US" sz="1200"/>
                        <a:t>443-445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xyz.abc.com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Yes </a:t>
                      </a:r>
                    </a:p>
                  </a:txBody>
                  <a:tcPr marL="26246" marR="26246" marT="13123" marB="13123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528190"/>
                  </a:ext>
                </a:extLst>
              </a:tr>
              <a:tr h="5755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</a:p>
                    <a:p>
                      <a:pPr algn="l" rtl="0" fontAlgn="base"/>
                      <a:r>
                        <a:rPr lang="en-US" sz="1200"/>
                        <a:t>80 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None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No </a:t>
                      </a:r>
                    </a:p>
                  </a:txBody>
                  <a:tcPr marL="26246" marR="26246" marT="13123" marB="1312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093837"/>
                  </a:ext>
                </a:extLst>
              </a:tr>
              <a:tr h="5755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UDP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None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No </a:t>
                      </a:r>
                    </a:p>
                  </a:txBody>
                  <a:tcPr marL="26246" marR="26246" marT="13123" marB="1312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338377"/>
                  </a:ext>
                </a:extLst>
              </a:tr>
              <a:tr h="5755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1.1.1.1..1.1.1.2 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1.1.1.2..1.1.1.4 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UDP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None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No </a:t>
                      </a:r>
                    </a:p>
                  </a:txBody>
                  <a:tcPr marL="26246" marR="26246" marT="13123" marB="1312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664197"/>
                  </a:ext>
                </a:extLst>
              </a:tr>
              <a:tr h="57553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1.1.1.1 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abc.com </a:t>
                      </a:r>
                    </a:p>
                    <a:p>
                      <a:pPr algn="l" rtl="0" fontAlgn="base"/>
                      <a:r>
                        <a:rPr lang="en-US" sz="1200"/>
                        <a:t>443 </a:t>
                      </a:r>
                    </a:p>
                    <a:p>
                      <a:pPr algn="l" rtl="0" fontAlgn="base"/>
                      <a:r>
                        <a:rPr lang="en-US" sz="1200"/>
                        <a:t>TCP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/>
                        <a:t>None </a:t>
                      </a:r>
                    </a:p>
                  </a:txBody>
                  <a:tcPr marL="26246" marR="26246" marT="13123" marB="13123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200" dirty="0"/>
                        <a:t>No </a:t>
                      </a:r>
                    </a:p>
                  </a:txBody>
                  <a:tcPr marL="26246" marR="26246" marT="13123" marB="13123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4937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981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605C95-DE62-C337-D273-442FDB8AA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3654392-AE55-6F3F-CFF8-6F72BE03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Admin access to servers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8C11FD-E5D4-D6C1-9582-B625C3561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First segmentation</a:t>
            </a:r>
          </a:p>
        </p:txBody>
      </p:sp>
    </p:spTree>
    <p:extLst>
      <p:ext uri="{BB962C8B-B14F-4D97-AF65-F5344CB8AC3E}">
        <p14:creationId xmlns:p14="http://schemas.microsoft.com/office/powerpoint/2010/main" val="25837454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09F6E9-F957-544C-5FB3-AE3EBE64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515" y="715379"/>
            <a:ext cx="10176151" cy="1097519"/>
          </a:xfrm>
        </p:spPr>
        <p:txBody>
          <a:bodyPr anchor="ctr">
            <a:normAutofit/>
          </a:bodyPr>
          <a:lstStyle/>
          <a:p>
            <a:r>
              <a:rPr lang="en-AU" sz="4000"/>
              <a:t>Only admins can SSH and RDP to servers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2F7EEA3-AD2A-8883-EC58-688EBA6E79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411930"/>
              </p:ext>
            </p:extLst>
          </p:nvPr>
        </p:nvGraphicFramePr>
        <p:xfrm>
          <a:off x="722352" y="2537986"/>
          <a:ext cx="3427202" cy="97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09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282193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Quick Access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10.1.1.0/16:1-52,54-65535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err="1"/>
                        <a:t>All_Users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0706793-EAAD-BC6B-7EE0-360D293E6978}"/>
              </a:ext>
            </a:extLst>
          </p:cNvPr>
          <p:cNvSpPr txBox="1"/>
          <p:nvPr/>
        </p:nvSpPr>
        <p:spPr>
          <a:xfrm>
            <a:off x="1075905" y="4163889"/>
            <a:ext cx="10213014" cy="188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9184" indent="-329184" defTabSz="877824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Create EA1_Server_Administration including the IP and ports required for server administration.</a:t>
            </a:r>
          </a:p>
          <a:p>
            <a:pPr marL="768096" lvl="1" indent="-329184" defTabSz="877824">
              <a:lnSpc>
                <a:spcPct val="15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AU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overlap is allowed as it involves Quick Access and an Enterprise App.</a:t>
            </a:r>
          </a:p>
          <a:p>
            <a:pPr marL="768096" lvl="1" indent="-329184" defTabSz="877824">
              <a:lnSpc>
                <a:spcPct val="15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AU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</a:t>
            </a:r>
            <a:r>
              <a:rPr lang="en-AU" sz="1728" dirty="0"/>
              <a:t>15 minutes </a:t>
            </a:r>
            <a:r>
              <a:rPr lang="en-AU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clients to retrieve the updated policy definition.</a:t>
            </a:r>
          </a:p>
          <a:p>
            <a:pPr marL="329184" indent="-329184" defTabSz="877824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72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Modify Quick Access segments to remove ports 22 and 3389.</a:t>
            </a:r>
            <a:endParaRPr lang="en-AU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D29BEC-1D5A-630E-F06D-DAC309D85143}"/>
              </a:ext>
            </a:extLst>
          </p:cNvPr>
          <p:cNvSpPr/>
          <p:nvPr/>
        </p:nvSpPr>
        <p:spPr>
          <a:xfrm>
            <a:off x="5537944" y="2117102"/>
            <a:ext cx="358588" cy="354000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AU" sz="1728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1</a:t>
            </a:r>
            <a:endParaRPr lang="en-AU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0A0791-87B1-1FAB-2DF3-AB7B7F61ECA1}"/>
              </a:ext>
            </a:extLst>
          </p:cNvPr>
          <p:cNvSpPr/>
          <p:nvPr/>
        </p:nvSpPr>
        <p:spPr>
          <a:xfrm>
            <a:off x="10281383" y="3009634"/>
            <a:ext cx="358588" cy="35400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AU" sz="1728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3</a:t>
            </a:r>
            <a:endParaRPr lang="en-AU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33830A7-CC72-F3B2-ABDE-B54BF5CE27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0625731"/>
              </p:ext>
            </p:extLst>
          </p:nvPr>
        </p:nvGraphicFramePr>
        <p:xfrm>
          <a:off x="4449507" y="2533692"/>
          <a:ext cx="3427202" cy="9795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45009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282193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(new) EA1_Server_Administration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10.1.1.0/16:3389,22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err="1"/>
                        <a:t>All_</a:t>
                      </a:r>
                      <a:r>
                        <a:rPr lang="en-AU" sz="1400" b="1" dirty="0" err="1"/>
                        <a:t>Admins</a:t>
                      </a:r>
                      <a:endParaRPr lang="en-A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F03CDD4A-9EEE-7D24-C787-C65401D23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987398"/>
              </p:ext>
            </p:extLst>
          </p:nvPr>
        </p:nvGraphicFramePr>
        <p:xfrm>
          <a:off x="8176662" y="2533692"/>
          <a:ext cx="3427202" cy="1192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09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282193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(updated) Quick Access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10.1.1.0/16:1-21,23-52,54-3388,3390-65535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dirty="0" err="1"/>
                        <a:t>All_Users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3148BDD9-9C0D-A41A-4C23-17954BBF3BE6}"/>
              </a:ext>
            </a:extLst>
          </p:cNvPr>
          <p:cNvSpPr/>
          <p:nvPr/>
        </p:nvSpPr>
        <p:spPr>
          <a:xfrm>
            <a:off x="9468234" y="2117102"/>
            <a:ext cx="358588" cy="354000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77824">
              <a:spcAft>
                <a:spcPts val="600"/>
              </a:spcAft>
            </a:pPr>
            <a:r>
              <a:rPr lang="en-AU" sz="1728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2</a:t>
            </a:r>
            <a:endParaRPr lang="en-AU">
              <a:solidFill>
                <a:schemeClr val="bg1"/>
              </a:solidFill>
            </a:endParaRPr>
          </a:p>
        </p:txBody>
      </p:sp>
      <p:pic>
        <p:nvPicPr>
          <p:cNvPr id="17" name="Graphic 16" descr="Clock with solid fill">
            <a:extLst>
              <a:ext uri="{FF2B5EF4-FFF2-40B4-BE49-F238E27FC236}">
                <a16:creationId xmlns:a16="http://schemas.microsoft.com/office/drawing/2014/main" id="{EF4FB7B7-5FD1-CEE9-C0AE-CFC1A5055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2844" y="2017955"/>
            <a:ext cx="460312" cy="46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46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4931E-AF91-70B2-FA99-78FD5C33A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Admin micro-segmentation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299DBFE-6E28-DCC6-1871-FDB600A88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/>
              <a:t>Only the Wintel admin team should be able to RDP servers.</a:t>
            </a:r>
          </a:p>
          <a:p>
            <a:pPr marL="0" indent="0">
              <a:buNone/>
            </a:pPr>
            <a:r>
              <a:rPr lang="en-US" sz="2000"/>
              <a:t>Only the Network team should be able to SSH to routers.</a:t>
            </a:r>
          </a:p>
        </p:txBody>
      </p:sp>
      <p:pic>
        <p:nvPicPr>
          <p:cNvPr id="25" name="Picture 24" descr="Close-up of a server network panel with lights and cables">
            <a:extLst>
              <a:ext uri="{FF2B5EF4-FFF2-40B4-BE49-F238E27FC236}">
                <a16:creationId xmlns:a16="http://schemas.microsoft.com/office/drawing/2014/main" id="{2461FCC9-7120-2589-2FF9-537752A985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59" r="37540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2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09F6E9-F957-544C-5FB3-AE3EBE64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468" y="216120"/>
            <a:ext cx="7518933" cy="1097519"/>
          </a:xfrm>
        </p:spPr>
        <p:txBody>
          <a:bodyPr anchor="ctr">
            <a:normAutofit/>
          </a:bodyPr>
          <a:lstStyle/>
          <a:p>
            <a:r>
              <a:rPr lang="en-AU" sz="4000"/>
              <a:t>Option 1 – Minimal access impact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06793-EAAD-BC6B-7EE0-360D293E6978}"/>
              </a:ext>
            </a:extLst>
          </p:cNvPr>
          <p:cNvSpPr txBox="1"/>
          <p:nvPr/>
        </p:nvSpPr>
        <p:spPr>
          <a:xfrm>
            <a:off x="653803" y="4012423"/>
            <a:ext cx="10213014" cy="2356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9184" marR="0" lvl="0" indent="-329184" algn="l" defTabSz="87782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172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Remove port 3389 from EA1_Server_Administration</a:t>
            </a:r>
          </a:p>
          <a:p>
            <a:pPr marL="800100" lvl="1" indent="-342900" defTabSz="877824">
              <a:lnSpc>
                <a:spcPct val="150000"/>
              </a:lnSpc>
              <a:spcAft>
                <a:spcPts val="600"/>
              </a:spcAft>
              <a:buFont typeface="+mj-lt"/>
              <a:buAutoNum type="alphaLcPeriod"/>
            </a:pPr>
            <a:r>
              <a:rPr lang="en-AU" sz="1728" dirty="0">
                <a:solidFill>
                  <a:prstClr val="black"/>
                </a:solidFill>
                <a:latin typeface="Aptos" panose="02110004020202020204"/>
              </a:rPr>
              <a:t>At this point, admins will momentarily lose access to RDP to servers.</a:t>
            </a:r>
            <a:endParaRPr kumimoji="0" lang="en-AU" sz="172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329184" marR="0" lvl="0" indent="-329184" algn="l" defTabSz="87782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172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Create EA2_Wintel_Admin including the I</a:t>
            </a:r>
            <a:r>
              <a:rPr lang="en-AU" sz="1728" dirty="0">
                <a:solidFill>
                  <a:prstClr val="black"/>
                </a:solidFill>
                <a:latin typeface="Aptos" panose="02110004020202020204"/>
              </a:rPr>
              <a:t>P</a:t>
            </a:r>
            <a:r>
              <a:rPr kumimoji="0" lang="en-AU" sz="172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 of Windows servers and port 3389.</a:t>
            </a:r>
          </a:p>
          <a:p>
            <a:pPr marL="768096" marR="0" lvl="1" indent="-329184" algn="l" defTabSz="87782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lphaLcPeriod"/>
              <a:tabLst/>
              <a:defRPr/>
            </a:pPr>
            <a:r>
              <a:rPr kumimoji="0" lang="en-AU" sz="1728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Admins can RDP once GSA clients retrieve the updated policy definition</a:t>
            </a:r>
          </a:p>
          <a:p>
            <a:pPr marL="310896" indent="-329184" defTabSz="877824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AU" sz="1728" dirty="0">
                <a:solidFill>
                  <a:prstClr val="black"/>
                </a:solidFill>
                <a:latin typeface="Aptos" panose="02110004020202020204"/>
              </a:rPr>
              <a:t>Repeat process with EA2 to only allow access to SSH to network admins.</a:t>
            </a:r>
            <a:endParaRPr kumimoji="0" lang="en-AU" sz="172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D29BEC-1D5A-630E-F06D-DAC309D85143}"/>
              </a:ext>
            </a:extLst>
          </p:cNvPr>
          <p:cNvSpPr/>
          <p:nvPr/>
        </p:nvSpPr>
        <p:spPr>
          <a:xfrm>
            <a:off x="3678995" y="1549363"/>
            <a:ext cx="358588" cy="354000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7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72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33830A7-CC72-F3B2-ABDE-B54BF5CE27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8345258"/>
              </p:ext>
            </p:extLst>
          </p:nvPr>
        </p:nvGraphicFramePr>
        <p:xfrm>
          <a:off x="1506981" y="2026475"/>
          <a:ext cx="3032917" cy="11603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3281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019636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EA1_Server_Administration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10.1.1.0/16:</a:t>
                      </a:r>
                      <a:r>
                        <a:rPr lang="en-AU" sz="1400" strike="sngStrike"/>
                        <a:t>3389</a:t>
                      </a:r>
                      <a:r>
                        <a:rPr lang="en-AU" sz="1400" strike="noStrike"/>
                        <a:t>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err="1"/>
                        <a:t>All_Admins</a:t>
                      </a:r>
                      <a:endParaRPr lang="en-A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F03CDD4A-9EEE-7D24-C787-C65401D23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9682592"/>
              </p:ext>
            </p:extLst>
          </p:nvPr>
        </p:nvGraphicFramePr>
        <p:xfrm>
          <a:off x="5099654" y="1346956"/>
          <a:ext cx="3427202" cy="97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09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282193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EA2_Wintel_Admins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10.1.100.0/24:3389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err="1"/>
                        <a:t>Wintel</a:t>
                      </a:r>
                      <a:r>
                        <a:rPr lang="en-AU" sz="1400" dirty="0" err="1"/>
                        <a:t>_Admins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3148BDD9-9C0D-A41A-4C23-17954BBF3BE6}"/>
              </a:ext>
            </a:extLst>
          </p:cNvPr>
          <p:cNvSpPr/>
          <p:nvPr/>
        </p:nvSpPr>
        <p:spPr>
          <a:xfrm>
            <a:off x="8664670" y="1649261"/>
            <a:ext cx="358588" cy="354000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7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72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05F2E6D8-A920-9AC2-65A2-886600F5A3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330663"/>
              </p:ext>
            </p:extLst>
          </p:nvPr>
        </p:nvGraphicFramePr>
        <p:xfrm>
          <a:off x="5099654" y="2716406"/>
          <a:ext cx="3427202" cy="97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09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282193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EA2_Network_Admins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10.1.200.0/24:22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err="1"/>
                        <a:t>Network</a:t>
                      </a:r>
                      <a:r>
                        <a:rPr lang="en-AU" sz="1400" dirty="0" err="1"/>
                        <a:t>_Admins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0D3FF8C-8F33-CC0A-9972-D95CEA30F75A}"/>
              </a:ext>
            </a:extLst>
          </p:cNvPr>
          <p:cNvSpPr/>
          <p:nvPr/>
        </p:nvSpPr>
        <p:spPr>
          <a:xfrm>
            <a:off x="8664670" y="3009816"/>
            <a:ext cx="358588" cy="354000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7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72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214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109F6E9-F957-544C-5FB3-AE3EBE645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945" y="216120"/>
            <a:ext cx="11727873" cy="1097519"/>
          </a:xfrm>
        </p:spPr>
        <p:txBody>
          <a:bodyPr anchor="ctr">
            <a:normAutofit fontScale="90000"/>
          </a:bodyPr>
          <a:lstStyle/>
          <a:p>
            <a:r>
              <a:rPr lang="en-AU" sz="4000"/>
              <a:t>Option 2 – No access impact – pivot changes on Quick Access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44D337-4D9F-40A8-BA84-C0BFA7A8A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478D1D-B50E-41C8-8A55-36A53D449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1962"/>
            <a:ext cx="4076698" cy="464399"/>
          </a:xfrm>
          <a:prstGeom prst="rect">
            <a:avLst/>
          </a:prstGeom>
          <a:gradFill>
            <a:gsLst>
              <a:gs pos="0">
                <a:srgbClr val="000000">
                  <a:alpha val="46000"/>
                </a:srgbClr>
              </a:gs>
              <a:gs pos="9900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706793-EAAD-BC6B-7EE0-360D293E6978}"/>
              </a:ext>
            </a:extLst>
          </p:cNvPr>
          <p:cNvSpPr txBox="1"/>
          <p:nvPr/>
        </p:nvSpPr>
        <p:spPr>
          <a:xfrm>
            <a:off x="290945" y="4617513"/>
            <a:ext cx="483579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29184" marR="0" lvl="0" indent="-329184" algn="l" defTabSz="877824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Add required server IPs / port 3389 to Quick Access, making sure all users are allowed. </a:t>
            </a:r>
          </a:p>
          <a:p>
            <a:pPr marL="800100" lvl="1" indent="-342900" defTabSz="877824">
              <a:spcAft>
                <a:spcPts val="600"/>
              </a:spcAft>
              <a:buFont typeface="+mj-lt"/>
              <a:buAutoNum type="alphaLcPeriod"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This overlap is allowed because it involves Quick Access and an Enterprise App.</a:t>
            </a:r>
          </a:p>
          <a:p>
            <a:pPr marL="768096" lvl="1" indent="-329184" defTabSz="877824">
              <a:spcAft>
                <a:spcPts val="600"/>
              </a:spcAft>
              <a:buFont typeface="+mj-lt"/>
              <a:buAutoNum type="alphaLcPeriod"/>
            </a:pPr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15 minutes for clients to retrieve the updated policy definition.</a:t>
            </a:r>
          </a:p>
          <a:p>
            <a:pPr marL="329184" marR="0" lvl="0" indent="-329184" algn="l" defTabSz="877824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Remove port 3389 from EA1. Wintel admins continue to have access to RDP via Quick Access.</a:t>
            </a:r>
          </a:p>
          <a:p>
            <a:pPr marR="0" lvl="0" algn="l" defTabSz="877824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D29BEC-1D5A-630E-F06D-DAC309D85143}"/>
              </a:ext>
            </a:extLst>
          </p:cNvPr>
          <p:cNvSpPr/>
          <p:nvPr/>
        </p:nvSpPr>
        <p:spPr>
          <a:xfrm>
            <a:off x="5061590" y="998610"/>
            <a:ext cx="358588" cy="354000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7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72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33830A7-CC72-F3B2-ABDE-B54BF5CE27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5489121"/>
              </p:ext>
            </p:extLst>
          </p:nvPr>
        </p:nvGraphicFramePr>
        <p:xfrm>
          <a:off x="290945" y="1419824"/>
          <a:ext cx="3032917" cy="11603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13281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019636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EA1_Server_Administration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10.1.1.0/16:3389,22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err="1"/>
                        <a:t>All_Admins</a:t>
                      </a:r>
                      <a:endParaRPr lang="en-A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F03CDD4A-9EEE-7D24-C787-C65401D23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5238238"/>
              </p:ext>
            </p:extLst>
          </p:nvPr>
        </p:nvGraphicFramePr>
        <p:xfrm>
          <a:off x="3706577" y="1415449"/>
          <a:ext cx="3427202" cy="97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09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282193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(updated) Quick Access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10.1.100.0/24:3389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err="1"/>
                        <a:t>All_Users</a:t>
                      </a:r>
                      <a:endParaRPr lang="en-A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sp>
        <p:nvSpPr>
          <p:cNvPr id="15" name="Oval 14">
            <a:extLst>
              <a:ext uri="{FF2B5EF4-FFF2-40B4-BE49-F238E27FC236}">
                <a16:creationId xmlns:a16="http://schemas.microsoft.com/office/drawing/2014/main" id="{3148BDD9-9C0D-A41A-4C23-17954BBF3BE6}"/>
              </a:ext>
            </a:extLst>
          </p:cNvPr>
          <p:cNvSpPr/>
          <p:nvPr/>
        </p:nvSpPr>
        <p:spPr>
          <a:xfrm>
            <a:off x="9111590" y="986472"/>
            <a:ext cx="358588" cy="354000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7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72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05F2E6D8-A920-9AC2-65A2-886600F5A3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9140694"/>
              </p:ext>
            </p:extLst>
          </p:nvPr>
        </p:nvGraphicFramePr>
        <p:xfrm>
          <a:off x="290945" y="3263598"/>
          <a:ext cx="3032917" cy="116034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13281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019636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EA3_Wintel_Admins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10.1.100.0/24:3389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err="1"/>
                        <a:t>Wintel_Admins</a:t>
                      </a:r>
                      <a:endParaRPr lang="en-A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00D3FF8C-8F33-CC0A-9972-D95CEA30F75A}"/>
              </a:ext>
            </a:extLst>
          </p:cNvPr>
          <p:cNvSpPr/>
          <p:nvPr/>
        </p:nvSpPr>
        <p:spPr>
          <a:xfrm>
            <a:off x="1448815" y="2848474"/>
            <a:ext cx="358588" cy="354000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7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72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1EE883-F737-A4D3-CFCA-B14C0ED216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0664400"/>
              </p:ext>
            </p:extLst>
          </p:nvPr>
        </p:nvGraphicFramePr>
        <p:xfrm>
          <a:off x="7735512" y="1367305"/>
          <a:ext cx="3355956" cy="116034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21207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234749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(updated) EA1_Server_Administration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strike="noStrike"/>
                        <a:t>10.1.1.0/16:</a:t>
                      </a:r>
                      <a:r>
                        <a:rPr lang="en-AU" sz="1400" strike="sngStrike"/>
                        <a:t>3389</a:t>
                      </a:r>
                      <a:r>
                        <a:rPr lang="en-AU" sz="1400" strike="noStrike"/>
                        <a:t>,22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err="1"/>
                        <a:t>All_Admins</a:t>
                      </a:r>
                      <a:endParaRPr lang="en-A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pic>
        <p:nvPicPr>
          <p:cNvPr id="9" name="Graphic 8" descr="Clock with solid fill">
            <a:extLst>
              <a:ext uri="{FF2B5EF4-FFF2-40B4-BE49-F238E27FC236}">
                <a16:creationId xmlns:a16="http://schemas.microsoft.com/office/drawing/2014/main" id="{B9ED7506-A32C-4E26-FEF7-A1BA4D82A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4568" y="1084796"/>
            <a:ext cx="460312" cy="460312"/>
          </a:xfrm>
          <a:prstGeom prst="rect">
            <a:avLst/>
          </a:prstGeom>
        </p:spPr>
      </p:pic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11A8631C-3930-237F-F9E1-EFB2182D8C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45537"/>
              </p:ext>
            </p:extLst>
          </p:nvPr>
        </p:nvGraphicFramePr>
        <p:xfrm>
          <a:off x="3706577" y="3291662"/>
          <a:ext cx="3427202" cy="9795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009">
                  <a:extLst>
                    <a:ext uri="{9D8B030D-6E8A-4147-A177-3AD203B41FA5}">
                      <a16:colId xmlns:a16="http://schemas.microsoft.com/office/drawing/2014/main" val="3377877394"/>
                    </a:ext>
                  </a:extLst>
                </a:gridCol>
                <a:gridCol w="2282193">
                  <a:extLst>
                    <a:ext uri="{9D8B030D-6E8A-4147-A177-3AD203B41FA5}">
                      <a16:colId xmlns:a16="http://schemas.microsoft.com/office/drawing/2014/main" val="3942509573"/>
                    </a:ext>
                  </a:extLst>
                </a:gridCol>
              </a:tblGrid>
              <a:tr h="337381">
                <a:tc gridSpan="2">
                  <a:txBody>
                    <a:bodyPr/>
                    <a:lstStyle/>
                    <a:p>
                      <a:r>
                        <a:rPr lang="en-AU" sz="1400"/>
                        <a:t>(updated#2) Quick Access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12829"/>
                  </a:ext>
                </a:extLst>
              </a:tr>
              <a:tr h="289506">
                <a:tc>
                  <a:txBody>
                    <a:bodyPr/>
                    <a:lstStyle/>
                    <a:p>
                      <a:r>
                        <a:rPr lang="en-AU" sz="1400"/>
                        <a:t>Segments: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sz="1400" strike="noStrik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8771123"/>
                  </a:ext>
                </a:extLst>
              </a:tr>
              <a:tr h="337381">
                <a:tc>
                  <a:txBody>
                    <a:bodyPr/>
                    <a:lstStyle/>
                    <a:p>
                      <a:r>
                        <a:rPr lang="en-AU" sz="1400"/>
                        <a:t>Assigned to: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1" dirty="0" err="1"/>
                        <a:t>All_Users</a:t>
                      </a:r>
                      <a:endParaRPr lang="en-A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7244"/>
                  </a:ext>
                </a:extLst>
              </a:tr>
            </a:tbl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03350959-FD56-D0DE-BB92-397628FB0E13}"/>
              </a:ext>
            </a:extLst>
          </p:cNvPr>
          <p:cNvSpPr/>
          <p:nvPr/>
        </p:nvSpPr>
        <p:spPr>
          <a:xfrm>
            <a:off x="5078856" y="2848474"/>
            <a:ext cx="358588" cy="354000"/>
          </a:xfrm>
          <a:prstGeom prst="ellipse">
            <a:avLst/>
          </a:prstGeom>
          <a:solidFill>
            <a:schemeClr val="tx1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7782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728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  <a:endParaRPr kumimoji="0" lang="en-A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2" name="Graphic 11" descr="Clock with solid fill">
            <a:extLst>
              <a:ext uri="{FF2B5EF4-FFF2-40B4-BE49-F238E27FC236}">
                <a16:creationId xmlns:a16="http://schemas.microsoft.com/office/drawing/2014/main" id="{4891B7B3-E7EC-86EE-5A4A-8F5F7B1CF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71453" y="2843853"/>
            <a:ext cx="460312" cy="4603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DA8A3A-48C6-5B6D-70D9-70F043C703D9}"/>
              </a:ext>
            </a:extLst>
          </p:cNvPr>
          <p:cNvSpPr txBox="1"/>
          <p:nvPr/>
        </p:nvSpPr>
        <p:spPr>
          <a:xfrm>
            <a:off x="6325985" y="4612142"/>
            <a:ext cx="4835791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877824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AU" sz="1200" dirty="0">
                <a:solidFill>
                  <a:prstClr val="black"/>
                </a:solidFill>
                <a:latin typeface="Aptos" panose="02110004020202020204"/>
              </a:rPr>
              <a:t>3.     Create EA3 and add the same required IPs / port 3389.</a:t>
            </a:r>
          </a:p>
          <a:p>
            <a:pPr marL="800100" lvl="1" indent="-342900" defTabSz="877824">
              <a:spcAft>
                <a:spcPts val="600"/>
              </a:spcAft>
              <a:buFont typeface="+mj-lt"/>
              <a:buAutoNum type="alphaLcPeriod"/>
              <a:defRPr/>
            </a:pPr>
            <a:r>
              <a:rPr kumimoji="0" lang="en-A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This overlap is allowed because it involves Quick Access and an Enterprise App.</a:t>
            </a:r>
          </a:p>
          <a:p>
            <a:pPr marL="768096" lvl="1" indent="-329184" defTabSz="877824">
              <a:spcAft>
                <a:spcPts val="600"/>
              </a:spcAft>
              <a:buFont typeface="+mj-lt"/>
              <a:buAutoNum type="alphaLcPeriod"/>
            </a:pPr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Allow </a:t>
            </a:r>
            <a:r>
              <a:rPr lang="en-AU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15 minutes </a:t>
            </a:r>
            <a:r>
              <a:rPr lang="en-AU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clients to retrieve the updated policy definition.</a:t>
            </a:r>
          </a:p>
          <a:p>
            <a:pPr marR="0" lvl="0" algn="l" defTabSz="877824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AU" sz="1200" dirty="0">
                <a:solidFill>
                  <a:prstClr val="black"/>
                </a:solidFill>
                <a:latin typeface="Aptos" panose="02110004020202020204"/>
              </a:rPr>
              <a:t>4.      Remove the segment from Quick Access.</a:t>
            </a:r>
            <a:endParaRPr kumimoji="0" lang="en-A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B7F5480-1F7C-E85B-62B1-8DF56FCC7C5F}"/>
              </a:ext>
            </a:extLst>
          </p:cNvPr>
          <p:cNvCxnSpPr/>
          <p:nvPr/>
        </p:nvCxnSpPr>
        <p:spPr>
          <a:xfrm>
            <a:off x="5565648" y="4657344"/>
            <a:ext cx="0" cy="168249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317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736</Words>
  <Application>Microsoft Office PowerPoint</Application>
  <PresentationFormat>Widescreen</PresentationFormat>
  <Paragraphs>179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Private Access</vt:lpstr>
      <vt:lpstr>How to start</vt:lpstr>
      <vt:lpstr>Overlapping segments</vt:lpstr>
      <vt:lpstr>Admin access to servers</vt:lpstr>
      <vt:lpstr>Only admins can SSH and RDP to servers</vt:lpstr>
      <vt:lpstr>Admin micro-segmentation</vt:lpstr>
      <vt:lpstr>Option 1 – Minimal access impact</vt:lpstr>
      <vt:lpstr>Option 2 – No access impact – pivot changes on Quick Access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Access</dc:title>
  <dc:creator>Andres Canello</dc:creator>
  <cp:lastModifiedBy>Andres Canello</cp:lastModifiedBy>
  <cp:revision>1</cp:revision>
  <dcterms:created xsi:type="dcterms:W3CDTF">2024-06-07T01:22:44Z</dcterms:created>
  <dcterms:modified xsi:type="dcterms:W3CDTF">2024-07-26T01:05:31Z</dcterms:modified>
</cp:coreProperties>
</file>