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52B3E8-BB02-427F-BF17-7753D8A5EE5C}">
  <a:tblStyle styleId="{DB52B3E8-BB02-427F-BF17-7753D8A5E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a78cc07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a78cc07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a78cc0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a78cc0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a78cc07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0a78cc07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a78cc07c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0a78cc07c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a78cc07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0a78cc07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a78cc07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a78cc07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a78cc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0a78cc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a78cc0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a78cc0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a78cc0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a78cc0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a78cc07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a78cc07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a78cc0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a78cc0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a78cc0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a78cc0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a78cc0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a78cc0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0a78cc07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0a78cc07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023800" y="0"/>
            <a:ext cx="4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Big Data Ecology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206250" y="392763"/>
            <a:ext cx="87315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130000" y="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Databases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Scalability#Horizontal_(scale_out)_and_vertical_scaling_(scale_up)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bif.org/developer/summar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hrKoenig/Big_Data_Ecology/blob/main/practicals/databases.md" TargetMode="External"/><Relationship Id="rId4" Type="http://schemas.openxmlformats.org/officeDocument/2006/relationships/hyperlink" Target="https://github.com/ChrKoenig/Big_Data_Ecology/blob/main/practicals/databases.m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biodiversity_databases" TargetMode="External"/><Relationship Id="rId4" Type="http://schemas.openxmlformats.org/officeDocument/2006/relationships/hyperlink" Target="https://ecologicaldata.org/find-data" TargetMode="External"/><Relationship Id="rId5" Type="http://schemas.openxmlformats.org/officeDocument/2006/relationships/hyperlink" Target="https://support.microsoft.com/en-us/office/database-design-basics-eb2159cf-1e30-401a-8084-bd4f9c9ca1f5" TargetMode="External"/><Relationship Id="rId6" Type="http://schemas.openxmlformats.org/officeDocument/2006/relationships/hyperlink" Target="https://www.ibm.com/cloud/blog/sql-vs-nosq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Database_normalization" TargetMode="External"/><Relationship Id="rId4" Type="http://schemas.openxmlformats.org/officeDocument/2006/relationships/hyperlink" Target="https://en.wikipedia.org/wiki/Scalability#Horizontal_(scale_out)_and_vertical_scaling_(scale_up)" TargetMode="External"/><Relationship Id="rId5" Type="http://schemas.openxmlformats.org/officeDocument/2006/relationships/hyperlink" Target="https://en.wikipedia.org/wiki/SQL" TargetMode="External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350" y="2065450"/>
            <a:ext cx="3589699" cy="28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926" y="25901"/>
            <a:ext cx="1519800" cy="10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1708" y="-4746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Big Data Ecology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4875" y="1581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rgbClr val="073763"/>
                </a:solidFill>
              </a:rPr>
              <a:t>Databases</a:t>
            </a:r>
            <a:endParaRPr sz="5200">
              <a:solidFill>
                <a:srgbClr val="073763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0"/>
            <a:ext cx="1063911" cy="1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27957" y="2574775"/>
            <a:ext cx="411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073763"/>
                </a:solidFill>
              </a:rPr>
              <a:t>Christian König</a:t>
            </a:r>
            <a:endParaRPr sz="1900">
              <a:solidFill>
                <a:srgbClr val="073763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5850" y="3166900"/>
            <a:ext cx="41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Ecology and Macroecology Lab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</a:rPr>
              <a:t>Institute for Biochemistry and Biology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University of Potsdam</a:t>
            </a:r>
            <a:endParaRPr sz="1600"/>
          </a:p>
        </p:txBody>
      </p:sp>
      <p:sp>
        <p:nvSpPr>
          <p:cNvPr id="65" name="Google Shape;65;p13"/>
          <p:cNvSpPr txBox="1"/>
          <p:nvPr/>
        </p:nvSpPr>
        <p:spPr>
          <a:xfrm>
            <a:off x="5071205" y="4835700"/>
            <a:ext cx="40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Source: Kattge et al. (2011): 10.1111/j.2041-210X.2010.00067.x 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75" y="1727450"/>
            <a:ext cx="5930974" cy="148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311700" y="1152475"/>
            <a:ext cx="87258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4000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Aim: From our example database on slide 6, select all observations of </a:t>
            </a:r>
            <a:r>
              <a:rPr i="1" lang="de" sz="1800"/>
              <a:t>Circus </a:t>
            </a:r>
            <a:r>
              <a:rPr lang="de" sz="1800"/>
              <a:t>above a latitude of 50° </a:t>
            </a:r>
            <a:endParaRPr sz="1800"/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54000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observations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taxonomy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observations.</a:t>
            </a:r>
            <a:r>
              <a:rPr b="1" lang="de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species_id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= taxonomy.</a:t>
            </a:r>
            <a:r>
              <a:rPr b="1" lang="de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species_id</a:t>
            </a:r>
            <a:endParaRPr b="1"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taxonomy.</a:t>
            </a:r>
            <a:r>
              <a:rPr b="1" lang="de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genus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= “Circus”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0000" lvl="0" marL="540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de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observations.</a:t>
            </a:r>
            <a:r>
              <a:rPr b="1" lang="de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latitude</a:t>
            </a:r>
            <a:r>
              <a:rPr b="1" lang="de" sz="1800">
                <a:latin typeface="Courier New"/>
                <a:ea typeface="Courier New"/>
                <a:cs typeface="Courier New"/>
                <a:sym typeface="Courier New"/>
              </a:rPr>
              <a:t> &gt; 50;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Relational databases - a query example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NoSQL databases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Umbrella term for different DBMS designs with a non-relational approach, e.g. document-based, key-value, graph or wide-column stores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rgbClr val="38761D"/>
                </a:solidFill>
              </a:rPr>
              <a:t>Advantages: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Highly flexible data schemas that can cope with unstructured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High </a:t>
            </a:r>
            <a:r>
              <a:rPr lang="de" u="sng">
                <a:solidFill>
                  <a:schemeClr val="hlink"/>
                </a:solidFill>
                <a:hlinkClick r:id="rId3"/>
              </a:rPr>
              <a:t>horizontal scalability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Simple queries can be very fast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de" sz="1800">
                <a:solidFill>
                  <a:srgbClr val="CC0000"/>
                </a:solidFill>
              </a:rPr>
              <a:t>Drawbacks:</a:t>
            </a:r>
            <a:endParaRPr sz="1800"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No standardized querying language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Problems with concurrency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6" name="Google Shape;176;p23"/>
          <p:cNvGrpSpPr/>
          <p:nvPr/>
        </p:nvGrpSpPr>
        <p:grpSpPr>
          <a:xfrm>
            <a:off x="6843117" y="2040348"/>
            <a:ext cx="1199857" cy="1401842"/>
            <a:chOff x="6886225" y="3192293"/>
            <a:chExt cx="1141525" cy="1364058"/>
          </a:xfrm>
        </p:grpSpPr>
        <p:pic>
          <p:nvPicPr>
            <p:cNvPr id="177" name="Google Shape;17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24175" y="3192293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5200" y="36715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43150" y="36715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86225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09400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32575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3"/>
            <p:cNvCxnSpPr>
              <a:stCxn id="177" idx="2"/>
              <a:endCxn id="178" idx="0"/>
            </p:cNvCxnSpPr>
            <p:nvPr/>
          </p:nvCxnSpPr>
          <p:spPr>
            <a:xfrm rot="5400000">
              <a:off x="7322062" y="3521853"/>
              <a:ext cx="804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>
              <a:stCxn id="178" idx="2"/>
              <a:endCxn id="180" idx="0"/>
            </p:cNvCxnSpPr>
            <p:nvPr/>
          </p:nvCxnSpPr>
          <p:spPr>
            <a:xfrm rot="5400000">
              <a:off x="7099787" y="4004450"/>
              <a:ext cx="870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3"/>
            <p:cNvCxnSpPr>
              <a:stCxn id="178" idx="2"/>
              <a:endCxn id="181" idx="0"/>
            </p:cNvCxnSpPr>
            <p:nvPr/>
          </p:nvCxnSpPr>
          <p:spPr>
            <a:xfrm flipH="1" rot="-5400000">
              <a:off x="7311437" y="4011800"/>
              <a:ext cx="87000" cy="2043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3"/>
            <p:cNvCxnSpPr>
              <a:stCxn id="177" idx="2"/>
              <a:endCxn id="179" idx="0"/>
            </p:cNvCxnSpPr>
            <p:nvPr/>
          </p:nvCxnSpPr>
          <p:spPr>
            <a:xfrm flipH="1" rot="-5400000">
              <a:off x="7541062" y="3521853"/>
              <a:ext cx="804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3"/>
            <p:cNvCxnSpPr>
              <a:stCxn id="179" idx="2"/>
              <a:endCxn id="182" idx="0"/>
            </p:cNvCxnSpPr>
            <p:nvPr/>
          </p:nvCxnSpPr>
          <p:spPr>
            <a:xfrm flipH="1" rot="-5400000">
              <a:off x="7741887" y="4019300"/>
              <a:ext cx="87000" cy="1893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/>
              <a:t>An API allows communication with a database using specified protocols and services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Main benefits are </a:t>
            </a:r>
            <a:r>
              <a:rPr b="1" lang="de" sz="1800"/>
              <a:t>abstraction</a:t>
            </a:r>
            <a:r>
              <a:rPr lang="de" sz="1800"/>
              <a:t> (APIs offer a stable interface to the database) and </a:t>
            </a:r>
            <a:r>
              <a:rPr b="1" lang="de" sz="1800"/>
              <a:t>isolation</a:t>
            </a:r>
            <a:r>
              <a:rPr lang="de" sz="1800"/>
              <a:t> (APIs do not expose the database itself to the client)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APIs enable a connected network of database and applications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An example: the </a:t>
            </a:r>
            <a:r>
              <a:rPr lang="de" sz="1800" u="sng">
                <a:solidFill>
                  <a:schemeClr val="hlink"/>
                </a:solidFill>
                <a:hlinkClick r:id="rId3"/>
              </a:rPr>
              <a:t>GBIF web API</a:t>
            </a:r>
            <a:r>
              <a:rPr lang="de" sz="1800"/>
              <a:t>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AA84F"/>
                </a:solidFill>
              </a:rPr>
              <a:t>https://api.gbif.org/v1/</a:t>
            </a:r>
            <a:r>
              <a:rPr lang="de" sz="1800">
                <a:solidFill>
                  <a:srgbClr val="CC0000"/>
                </a:solidFill>
              </a:rPr>
              <a:t>occurrence</a:t>
            </a:r>
            <a:r>
              <a:rPr lang="de" sz="1800"/>
              <a:t>/</a:t>
            </a:r>
            <a:r>
              <a:rPr lang="de" sz="1800">
                <a:solidFill>
                  <a:srgbClr val="4A86E8"/>
                </a:solidFill>
              </a:rPr>
              <a:t>search?taxonKey=2480481 </a:t>
            </a:r>
            <a:endParaRPr sz="1800">
              <a:solidFill>
                <a:srgbClr val="4A86E8"/>
              </a:solidFill>
            </a:endParaRPr>
          </a:p>
          <a:p>
            <a:pPr indent="0" lvl="0" marL="45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AA84F"/>
                </a:solidFill>
              </a:rPr>
              <a:t>https://api.gbif.org/v1/</a:t>
            </a:r>
            <a:r>
              <a:rPr lang="de" sz="1800">
                <a:solidFill>
                  <a:srgbClr val="CC0000"/>
                </a:solidFill>
              </a:rPr>
              <a:t>occurrence</a:t>
            </a:r>
            <a:r>
              <a:rPr lang="de" sz="1800">
                <a:solidFill>
                  <a:schemeClr val="dk1"/>
                </a:solidFill>
              </a:rPr>
              <a:t>/</a:t>
            </a:r>
            <a:r>
              <a:rPr lang="de" sz="1800">
                <a:solidFill>
                  <a:srgbClr val="4A86E8"/>
                </a:solidFill>
              </a:rPr>
              <a:t>search?continent=EUROPE&amp;country=SE&amp;taxon_key=2480481&amp;year=1900,2021</a:t>
            </a:r>
            <a:endParaRPr sz="18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4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Application programming interfaces (API)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47675" y="1075625"/>
            <a:ext cx="85206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Where do</a:t>
            </a:r>
            <a:r>
              <a:rPr lang="de" sz="2800"/>
              <a:t> these different technologies fit into a global biodiversity data landscape?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13" y="2072800"/>
            <a:ext cx="4146572" cy="2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177750" y="1129200"/>
            <a:ext cx="87885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0000" lvl="0" marL="360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rgbClr val="073763"/>
                </a:solidFill>
              </a:rPr>
              <a:t>Practical</a:t>
            </a:r>
            <a:endParaRPr sz="5200">
              <a:solidFill>
                <a:srgbClr val="073763"/>
              </a:solidFill>
            </a:endParaRPr>
          </a:p>
          <a:p>
            <a:pPr indent="-360000" lvl="0" marL="3600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e" sz="2400">
                <a:solidFill>
                  <a:srgbClr val="000000"/>
                </a:solidFill>
              </a:rPr>
              <a:t>Work through the R practical </a:t>
            </a:r>
            <a:r>
              <a:rPr lang="de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databases</a:t>
            </a:r>
            <a:r>
              <a:rPr lang="de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.md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Further readings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1700" y="1156900"/>
            <a:ext cx="8182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Publications: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Kattge, J. et al. 2011. A generic structure for plant trait databases. - Methods Ecol Evol 2: 202–213.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McIntosh, A. C. et al. 2007. Database design for ecologists: composing core entities with observations. - Ecological informatics 2: 224–236.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Schulman, L. et al. 2021. The Finnish Biodiversity Information Facility as a best-practice model for biodiversity data infrastructures. - Sci Data 8: 137.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Weigelt, P. et al. 2020. GIFT – A Global Inventory of Floras and Traits for macroecology and biogeography. - J Biogeography 47: 16–43.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List of biodiversity databases: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https://en.wikipedia.org/wiki/List_of_biodiversity_databases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https://ecologicaldata.org/find-data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Technical background: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https://support.microsoft.com/en-us/office/database-design-basics-eb2159cf-1e30-401a-8084-bd4f9c9ca1f5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6"/>
              </a:rPr>
              <a:t>https://www.ibm.com/cloud/blog/sql-vs-nosql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310250" y="3315625"/>
            <a:ext cx="2259600" cy="180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A database is a collection of electronic data, usually organized for rapid search and retrieval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The software that manages the data organization and interacts with the end user is called a database management system (DBMS)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Different DBMS designs for different applications: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Overview  	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0" y="3650875"/>
            <a:ext cx="1231875" cy="12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08" y="3665298"/>
            <a:ext cx="1375100" cy="137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6569092" y="3665298"/>
            <a:ext cx="1199857" cy="1401842"/>
            <a:chOff x="6886225" y="3192293"/>
            <a:chExt cx="1141525" cy="1364058"/>
          </a:xfrm>
        </p:grpSpPr>
        <p:pic>
          <p:nvPicPr>
            <p:cNvPr id="76" name="Google Shape;7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24175" y="3192293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5200" y="36715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43150" y="36715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86225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09400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32575" y="4157490"/>
              <a:ext cx="295175" cy="3988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2" name="Google Shape;82;p14"/>
            <p:cNvCxnSpPr>
              <a:stCxn id="76" idx="2"/>
              <a:endCxn id="77" idx="0"/>
            </p:cNvCxnSpPr>
            <p:nvPr/>
          </p:nvCxnSpPr>
          <p:spPr>
            <a:xfrm rot="5400000">
              <a:off x="7322062" y="3521853"/>
              <a:ext cx="804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77" idx="2"/>
              <a:endCxn id="79" idx="0"/>
            </p:cNvCxnSpPr>
            <p:nvPr/>
          </p:nvCxnSpPr>
          <p:spPr>
            <a:xfrm rot="5400000">
              <a:off x="7099787" y="4004450"/>
              <a:ext cx="870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77" idx="2"/>
              <a:endCxn id="80" idx="0"/>
            </p:cNvCxnSpPr>
            <p:nvPr/>
          </p:nvCxnSpPr>
          <p:spPr>
            <a:xfrm flipH="1" rot="-5400000">
              <a:off x="7311437" y="4011800"/>
              <a:ext cx="87000" cy="2043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76" idx="2"/>
              <a:endCxn id="78" idx="0"/>
            </p:cNvCxnSpPr>
            <p:nvPr/>
          </p:nvCxnSpPr>
          <p:spPr>
            <a:xfrm flipH="1" rot="-5400000">
              <a:off x="7541062" y="3521853"/>
              <a:ext cx="80400" cy="2190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8" idx="2"/>
              <a:endCxn id="81" idx="0"/>
            </p:cNvCxnSpPr>
            <p:nvPr/>
          </p:nvCxnSpPr>
          <p:spPr>
            <a:xfrm flipH="1" rot="-5400000">
              <a:off x="7741887" y="4019300"/>
              <a:ext cx="87000" cy="189300"/>
            </a:xfrm>
            <a:prstGeom prst="bentConnector3">
              <a:avLst>
                <a:gd fmla="val 500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Google Shape;87;p14"/>
          <p:cNvSpPr txBox="1"/>
          <p:nvPr/>
        </p:nvSpPr>
        <p:spPr>
          <a:xfrm>
            <a:off x="862438" y="3219450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Spreadsheets</a:t>
            </a:r>
            <a:endParaRPr b="1"/>
          </a:p>
        </p:txBody>
      </p:sp>
      <p:sp>
        <p:nvSpPr>
          <p:cNvPr id="88" name="Google Shape;88;p14"/>
          <p:cNvSpPr txBox="1"/>
          <p:nvPr/>
        </p:nvSpPr>
        <p:spPr>
          <a:xfrm>
            <a:off x="3396055" y="3250675"/>
            <a:ext cx="1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Relational DBMS</a:t>
            </a:r>
            <a:endParaRPr b="1"/>
          </a:p>
        </p:txBody>
      </p:sp>
      <p:sp>
        <p:nvSpPr>
          <p:cNvPr id="89" name="Google Shape;89;p14"/>
          <p:cNvSpPr txBox="1"/>
          <p:nvPr/>
        </p:nvSpPr>
        <p:spPr>
          <a:xfrm>
            <a:off x="5454325" y="3250675"/>
            <a:ext cx="34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Non-</a:t>
            </a:r>
            <a:r>
              <a:rPr b="1" lang="de"/>
              <a:t>Relational (NoSQL) DBMS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11700" y="1152475"/>
            <a:ext cx="87411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Not a “database” in the traditional sense, but still widely used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de" sz="1800">
                <a:solidFill>
                  <a:srgbClr val="38761D"/>
                </a:solidFill>
              </a:rPr>
              <a:t>Advantages: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Easily accessible and usable, human-readable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better than your field notebook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de" sz="1800">
                <a:solidFill>
                  <a:srgbClr val="CC0000"/>
                </a:solidFill>
              </a:rPr>
              <a:t>Drawbacks:</a:t>
            </a:r>
            <a:endParaRPr sz="1800"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Error-prone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redundant data storage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de"/>
              <a:t>no user access management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de"/>
              <a:t>[...]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Spreadsheets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675" y="2307353"/>
            <a:ext cx="1578051" cy="15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311700" y="1152475"/>
            <a:ext cx="87411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Data format and relationships are strictly defined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rgbClr val="38761D"/>
                </a:solidFill>
              </a:rPr>
              <a:t>Advantages: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No redundant data storage,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Data consistency due to </a:t>
            </a:r>
            <a:r>
              <a:rPr lang="de" u="sng">
                <a:solidFill>
                  <a:schemeClr val="hlink"/>
                </a:solidFill>
                <a:hlinkClick r:id="rId3"/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good </a:t>
            </a:r>
            <a:r>
              <a:rPr lang="de" u="sng">
                <a:solidFill>
                  <a:schemeClr val="hlink"/>
                </a:solidFill>
                <a:hlinkClick r:id="rId4"/>
              </a:rPr>
              <a:t>vertical scalability</a:t>
            </a: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Fast data search, modification and extraction via </a:t>
            </a:r>
            <a:r>
              <a:rPr lang="de" u="sng">
                <a:solidFill>
                  <a:schemeClr val="hlink"/>
                </a:solidFill>
                <a:hlinkClick r:id="rId5"/>
              </a:rPr>
              <a:t>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de" sz="1800">
                <a:solidFill>
                  <a:srgbClr val="CC0000"/>
                </a:solidFill>
              </a:rPr>
              <a:t>Drawbacks:</a:t>
            </a:r>
            <a:endParaRPr sz="1800"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Can be complex and inflexible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de"/>
              <a:t>May incur additional hardware and maintenance costs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de"/>
              <a:t>does not scale to really large data (PB and beyond)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Relational databases 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374" y="2292850"/>
            <a:ext cx="1595226" cy="15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311700" y="1152475"/>
            <a:ext cx="87411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The database schema defines the structure of the data and the relationship among different tables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Relational databases - the database schema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456700" y="3624900"/>
            <a:ext cx="16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Structure</a:t>
            </a:r>
            <a:endParaRPr sz="18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109750" y="2049736"/>
            <a:ext cx="3784067" cy="2036864"/>
            <a:chOff x="4109750" y="2049736"/>
            <a:chExt cx="3784067" cy="2036864"/>
          </a:xfrm>
        </p:grpSpPr>
        <p:sp>
          <p:nvSpPr>
            <p:cNvPr id="112" name="Google Shape;112;p17"/>
            <p:cNvSpPr/>
            <p:nvPr/>
          </p:nvSpPr>
          <p:spPr>
            <a:xfrm>
              <a:off x="5005463" y="2049736"/>
              <a:ext cx="937500" cy="307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/>
                <a:t>taxonomy</a:t>
              </a:r>
              <a:endParaRPr sz="12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109750" y="2634550"/>
              <a:ext cx="600300" cy="2259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893817" y="362490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1"/>
                  </a:solidFill>
                </a:rPr>
                <a:t>Data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15" name="Google Shape;115;p17"/>
          <p:cNvGraphicFramePr/>
          <p:nvPr/>
        </p:nvGraphicFramePr>
        <p:xfrm>
          <a:off x="5005463" y="230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{DB52B3E8-BB02-427F-BF17-7753D8A5EE5C}</a:tableStyleId>
              </a:tblPr>
              <a:tblGrid>
                <a:gridCol w="836900"/>
                <a:gridCol w="1270275"/>
                <a:gridCol w="618425"/>
              </a:tblGrid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species_id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species_name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genus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Circus aeruginosus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Circus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Circus cyaneus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Circus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Circus pygargus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Circus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Circus macrourus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Circus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7"/>
          <p:cNvSpPr/>
          <p:nvPr/>
        </p:nvSpPr>
        <p:spPr>
          <a:xfrm>
            <a:off x="891638" y="2049736"/>
            <a:ext cx="9375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taxonomy</a:t>
            </a:r>
            <a:endParaRPr sz="1200"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891638" y="230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{DB52B3E8-BB02-427F-BF17-7753D8A5EE5C}</a:tableStyleId>
              </a:tblPr>
              <a:tblGrid>
                <a:gridCol w="272000"/>
                <a:gridCol w="1097625"/>
                <a:gridCol w="1271825"/>
                <a:gridCol w="299675"/>
              </a:tblGrid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Field name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Data type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[...]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species_id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&lt;unsigned int(10)&gt;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species_name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genus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2" y="2550586"/>
            <a:ext cx="245477" cy="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5321350" y="2049725"/>
            <a:ext cx="10923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observations</a:t>
            </a:r>
            <a:endParaRPr sz="1200"/>
          </a:p>
        </p:txBody>
      </p:sp>
      <p:sp>
        <p:nvSpPr>
          <p:cNvPr id="124" name="Google Shape;124;p18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Relational databases - the database schema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1152475"/>
            <a:ext cx="87411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The database schema defines the structure of the data and the relationship among different tables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891638" y="2049736"/>
            <a:ext cx="9375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taxonomy</a:t>
            </a:r>
            <a:endParaRPr sz="1200"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891638" y="230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{DB52B3E8-BB02-427F-BF17-7753D8A5EE5C}</a:tableStyleId>
              </a:tblPr>
              <a:tblGrid>
                <a:gridCol w="272000"/>
                <a:gridCol w="1097625"/>
                <a:gridCol w="1271825"/>
                <a:gridCol w="299675"/>
              </a:tblGrid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Field name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Data type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[...]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species_id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&lt;unsigned int(10)&gt;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species_name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genus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5321350" y="230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{DB52B3E8-BB02-427F-BF17-7753D8A5EE5C}</a:tableStyleId>
              </a:tblPr>
              <a:tblGrid>
                <a:gridCol w="274475"/>
                <a:gridCol w="1095150"/>
                <a:gridCol w="1271825"/>
                <a:gridCol w="299675"/>
              </a:tblGrid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Field name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Data type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[...]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observation_id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&lt;unsigned int(10)&gt;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species_id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&lt;unsigned int(10)&gt;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observer_id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&lt;unsigned int(10)&gt;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date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&lt;datetime&gt;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coord_lon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&lt;double&gt;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coord_lat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&lt;double&gt;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18"/>
          <p:cNvSpPr/>
          <p:nvPr/>
        </p:nvSpPr>
        <p:spPr>
          <a:xfrm>
            <a:off x="891638" y="3504986"/>
            <a:ext cx="937500" cy="30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observers</a:t>
            </a:r>
            <a:endParaRPr sz="1200"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891638" y="37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{DB52B3E8-BB02-427F-BF17-7753D8A5EE5C}</a:tableStyleId>
              </a:tblPr>
              <a:tblGrid>
                <a:gridCol w="272000"/>
                <a:gridCol w="1097625"/>
                <a:gridCol w="1271825"/>
                <a:gridCol w="299675"/>
              </a:tblGrid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Field name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Data type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[...]</a:t>
                      </a:r>
                      <a:endParaRPr b="1"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observer_id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&lt;unsigned int(10)&gt;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first_name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  <a:tr h="1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last_name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&lt;varchar&gt;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000"/>
                    </a:p>
                  </a:txBody>
                  <a:tcPr marT="36000" marB="36000" marR="36000" marL="360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p18"/>
          <p:cNvGrpSpPr/>
          <p:nvPr/>
        </p:nvGrpSpPr>
        <p:grpSpPr>
          <a:xfrm>
            <a:off x="3841250" y="2407208"/>
            <a:ext cx="1480800" cy="549511"/>
            <a:chOff x="3841250" y="2407208"/>
            <a:chExt cx="1480800" cy="549511"/>
          </a:xfrm>
        </p:grpSpPr>
        <p:cxnSp>
          <p:nvCxnSpPr>
            <p:cNvPr id="132" name="Google Shape;132;p18"/>
            <p:cNvCxnSpPr/>
            <p:nvPr/>
          </p:nvCxnSpPr>
          <p:spPr>
            <a:xfrm>
              <a:off x="3841250" y="2644175"/>
              <a:ext cx="1480800" cy="225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8"/>
            <p:cNvSpPr txBox="1"/>
            <p:nvPr/>
          </p:nvSpPr>
          <p:spPr>
            <a:xfrm>
              <a:off x="3841250" y="2407208"/>
              <a:ext cx="2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1</a:t>
              </a:r>
              <a:endParaRPr sz="1000"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5061850" y="2618019"/>
              <a:ext cx="2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n</a:t>
              </a:r>
              <a:endParaRPr sz="1000"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3836442" y="3006699"/>
            <a:ext cx="1485600" cy="1211361"/>
            <a:chOff x="3841250" y="3006699"/>
            <a:chExt cx="1485600" cy="1211361"/>
          </a:xfrm>
        </p:grpSpPr>
        <p:cxnSp>
          <p:nvCxnSpPr>
            <p:cNvPr id="136" name="Google Shape;136;p18"/>
            <p:cNvCxnSpPr/>
            <p:nvPr/>
          </p:nvCxnSpPr>
          <p:spPr>
            <a:xfrm flipH="1" rot="10800000">
              <a:off x="3841250" y="3096175"/>
              <a:ext cx="1485600" cy="1019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8"/>
            <p:cNvSpPr txBox="1"/>
            <p:nvPr/>
          </p:nvSpPr>
          <p:spPr>
            <a:xfrm>
              <a:off x="3841250" y="3879360"/>
              <a:ext cx="2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1</a:t>
              </a:r>
              <a:endParaRPr sz="1000"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5061850" y="3006699"/>
              <a:ext cx="2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/>
                <a:t>n</a:t>
              </a:r>
              <a:endParaRPr sz="1000"/>
            </a:p>
          </p:txBody>
        </p:sp>
      </p:grp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2" y="2550586"/>
            <a:ext cx="245477" cy="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134" y="2550586"/>
            <a:ext cx="245477" cy="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2" y="4005844"/>
            <a:ext cx="245477" cy="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SQL is a standardized language to interact with relational databases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/>
              <a:t>SQL allows you to: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 sz="1800"/>
              <a:t>Modify the database structure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 sz="1800"/>
              <a:t>Query the 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Manipulate the</a:t>
            </a:r>
            <a:r>
              <a:rPr lang="de" sz="1800">
                <a:solidFill>
                  <a:schemeClr val="dk1"/>
                </a:solidFill>
              </a:rPr>
              <a:t> 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 sz="1800"/>
              <a:t>Manage access to the database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200" y="1532950"/>
            <a:ext cx="3929098" cy="339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Relational databases - </a:t>
            </a:r>
            <a:r>
              <a:rPr lang="de" sz="2800"/>
              <a:t>SQL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979929" y="4835700"/>
            <a:ext cx="47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Source: </a:t>
            </a:r>
            <a:r>
              <a:rPr lang="de" sz="800"/>
              <a:t>https://www.geeksforgeeks.org/sql-ddl-dql-dml-dcl-tcl-commands/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Relational databases - SQL </a:t>
            </a:r>
            <a:r>
              <a:rPr lang="de" sz="2800"/>
              <a:t>Joins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13" y="1041675"/>
            <a:ext cx="6250383" cy="41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306" y="4835700"/>
            <a:ext cx="47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Source: </a:t>
            </a:r>
            <a:r>
              <a:rPr lang="de" sz="800"/>
              <a:t>https://dataschool.com/how-to-teach-people-sql/sql-join-types-explained-visually/</a:t>
            </a:r>
            <a:r>
              <a:rPr lang="de" sz="800"/>
              <a:t> 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311700" y="46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Relational databases - some more SQL keywords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439999" lvl="0" marL="143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de" sz="1800"/>
              <a:t>		Select data (entire tables or specific columns)</a:t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de" sz="1800"/>
              <a:t>		Filter by rows</a:t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de" sz="1800"/>
              <a:t>		Sort results by column in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de" sz="1800"/>
              <a:t> or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de" sz="1800"/>
              <a:t> order</a:t>
            </a:r>
            <a:endParaRPr sz="1800"/>
          </a:p>
          <a:p>
            <a:pPr indent="-1800000" lvl="0" marL="180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de" sz="1800"/>
              <a:t>		Group results by column values and apply summary functions (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de" sz="1800"/>
              <a:t>,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de" sz="1800"/>
              <a:t>,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AVG()</a:t>
            </a:r>
            <a:r>
              <a:rPr lang="de" sz="1800"/>
              <a:t>,...)</a:t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AND, OR, NOT</a:t>
            </a:r>
            <a:r>
              <a:rPr lang="de" sz="1800"/>
              <a:t>	Combine logical statements</a:t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800"/>
              <a:t>see </a:t>
            </a:r>
            <a:r>
              <a:rPr lang="de" sz="1800" u="sng">
                <a:solidFill>
                  <a:schemeClr val="hlink"/>
                </a:solidFill>
                <a:hlinkClick r:id="rId3"/>
              </a:rPr>
              <a:t>https://www.w3schools.com/sql/</a:t>
            </a:r>
            <a:r>
              <a:rPr lang="de" sz="1800"/>
              <a:t> for more</a:t>
            </a:r>
            <a:endParaRPr sz="1800"/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