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1d117c04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1d117c04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Switch window to RStudio and show some IDE productivity features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1d117c04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1d117c04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80885ff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80885ff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Has performance been an issue in your analyses?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Use of HPCs?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Other languages?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1d117c04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1d117c04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0a78cc07c_2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0a78cc07c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0a78cc0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0a78cc0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functions: problem solving is centered around functions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first class citizens: you can assign them to variables, store them in lists, pass them as arguments to other functions, create them inside functions, and even return them as the result of a function.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object: specified data structure with a defined set of methods and behaviours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R has a reputation of being slow, especially among people who are not familiar with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1d117c04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1d117c04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Dynamism is very handy, but also costly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When trying to write efficient code, we need to take the language architecture and implementation into account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1d117c04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1d117c04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Vectorization is so fast, because it uses highly optimized algorithms implemented in C.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Apply functions are encapsulated, no side effects, </a:t>
            </a:r>
            <a:r>
              <a:rPr lang="de">
                <a:solidFill>
                  <a:schemeClr val="dk1"/>
                </a:solidFill>
              </a:rPr>
              <a:t>don’t create global variables,</a:t>
            </a:r>
            <a:r>
              <a:rPr lang="de"/>
              <a:t> manage memory etc.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1d117c04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1d117c04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Streaming of data from hard disk only in special cases, e.g. raster package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1d117c04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1d117c04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1d117c04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1d117c04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1d117c04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1d117c04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1d117c04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1d117c04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Fork is about 30-40% faster, because there is no communication overhead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18" name="Google Shape;18;p4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19" name="Google Shape;19;p4"/>
          <p:cNvSpPr txBox="1"/>
          <p:nvPr/>
        </p:nvSpPr>
        <p:spPr>
          <a:xfrm>
            <a:off x="5023800" y="0"/>
            <a:ext cx="40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434343"/>
                </a:solidFill>
              </a:rPr>
              <a:t>Big Data Ecology</a:t>
            </a:r>
            <a:endParaRPr b="1">
              <a:solidFill>
                <a:srgbClr val="434343"/>
              </a:solidFill>
            </a:endParaRPr>
          </a:p>
        </p:txBody>
      </p:sp>
      <p:cxnSp>
        <p:nvCxnSpPr>
          <p:cNvPr id="20" name="Google Shape;20;p4"/>
          <p:cNvCxnSpPr/>
          <p:nvPr/>
        </p:nvCxnSpPr>
        <p:spPr>
          <a:xfrm>
            <a:off x="206250" y="392763"/>
            <a:ext cx="8731500" cy="0"/>
          </a:xfrm>
          <a:prstGeom prst="straightConnector1">
            <a:avLst/>
          </a:prstGeom>
          <a:noFill/>
          <a:ln cap="flat" cmpd="sng" w="1905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Google Shape;21;p4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2" name="Google Shape;22;p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3" name="Google Shape;23;p4"/>
          <p:cNvSpPr txBox="1"/>
          <p:nvPr/>
        </p:nvSpPr>
        <p:spPr>
          <a:xfrm>
            <a:off x="130000" y="0"/>
            <a:ext cx="28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434343"/>
                </a:solidFill>
              </a:rPr>
              <a:t>Performance</a:t>
            </a:r>
            <a:endParaRPr b="1">
              <a:solidFill>
                <a:srgbClr val="43434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ChrKoenig/Big_Data_Ecology/blob/main/practicals/performance.md" TargetMode="External"/><Relationship Id="rId4" Type="http://schemas.openxmlformats.org/officeDocument/2006/relationships/hyperlink" Target="https://github.com/ChrKoenig/Big_Data_Ecology/blob/main/practicals/performance.md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sgillespie.github.io/efficientR/index.html" TargetMode="External"/><Relationship Id="rId4" Type="http://schemas.openxmlformats.org/officeDocument/2006/relationships/hyperlink" Target="https://adv-r.hadley.nz/techniques.html" TargetMode="External"/><Relationship Id="rId5" Type="http://schemas.openxmlformats.org/officeDocument/2006/relationships/hyperlink" Target="https://data-flair.training/blogs/r-performance-tuning-techniques/" TargetMode="External"/><Relationship Id="rId6" Type="http://schemas.openxmlformats.org/officeDocument/2006/relationships/hyperlink" Target="https://psu-psychology.github.io/r-bootcamp-2018/talks/parallel_r.html" TargetMode="External"/><Relationship Id="rId7" Type="http://schemas.openxmlformats.org/officeDocument/2006/relationships/hyperlink" Target="https://www.blasbenito.com/post/02_parallelizing_loops_with_r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bookdown.org/manishpatwal/bookdown-demo/apply-family-functions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200" y="1862800"/>
            <a:ext cx="3433099" cy="343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6926" y="25901"/>
            <a:ext cx="1519800" cy="10883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311708" y="-4746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>
                <a:solidFill>
                  <a:srgbClr val="000000"/>
                </a:solidFill>
              </a:rPr>
              <a:t>Big Data Ecology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54875" y="15811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4400">
                <a:solidFill>
                  <a:srgbClr val="073763"/>
                </a:solidFill>
              </a:rPr>
              <a:t>Efficiency and </a:t>
            </a:r>
            <a:r>
              <a:rPr lang="de" sz="4400">
                <a:solidFill>
                  <a:srgbClr val="073763"/>
                </a:solidFill>
              </a:rPr>
              <a:t>performance in R</a:t>
            </a:r>
            <a:endParaRPr sz="4400">
              <a:solidFill>
                <a:srgbClr val="073763"/>
              </a:solidFill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" y="0"/>
            <a:ext cx="1063911" cy="11142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405884" y="2574753"/>
            <a:ext cx="4119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rgbClr val="073763"/>
                </a:solidFill>
              </a:rPr>
              <a:t>Christian König</a:t>
            </a:r>
            <a:endParaRPr sz="1900">
              <a:solidFill>
                <a:srgbClr val="073763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415850" y="3166900"/>
            <a:ext cx="4174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Ecology and Macroecology Lab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dk1"/>
                </a:solidFill>
              </a:rPr>
              <a:t>Institute for Biochemistry and Biology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University of Potsdam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/>
        </p:nvSpPr>
        <p:spPr>
          <a:xfrm>
            <a:off x="311700" y="468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/>
              <a:t>It’s not all about computation!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5448825" y="2839150"/>
            <a:ext cx="3543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000">
                <a:solidFill>
                  <a:srgbClr val="434343"/>
                </a:solidFill>
                <a:highlight>
                  <a:srgbClr val="FFFFFF"/>
                </a:highlight>
              </a:rPr>
              <a:t>“The real problem is that programmers have spent far too much time worrying about efficiency in the wrong places and at the wrong times; premature optimization is the root of all evil (or at least most of it) in programming.”</a:t>
            </a:r>
            <a:endParaRPr i="1" sz="10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000">
                <a:solidFill>
                  <a:schemeClr val="dk1"/>
                </a:solidFill>
                <a:highlight>
                  <a:srgbClr val="FFFFFF"/>
                </a:highlight>
              </a:rPr>
              <a:t>Donald Knuth</a:t>
            </a:r>
            <a:endParaRPr i="1" sz="1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de" sz="1800"/>
              <a:t>Keep an eye on the bigger picture</a:t>
            </a:r>
            <a:endParaRPr sz="1800"/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de" sz="1600"/>
              <a:t>Which parts of your code are crucial for performance?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de" sz="1600"/>
              <a:t>What’s your ratio of coding time vs. runtime?</a:t>
            </a:r>
            <a:r>
              <a:rPr lang="de" sz="1600"/>
              <a:t>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sz="1800">
                <a:solidFill>
                  <a:schemeClr val="dk1"/>
                </a:solidFill>
              </a:rPr>
              <a:t>Know your IDE 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de" sz="1600">
                <a:solidFill>
                  <a:schemeClr val="dk1"/>
                </a:solidFill>
              </a:rPr>
              <a:t>Version control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de" sz="1600">
                <a:solidFill>
                  <a:schemeClr val="dk1"/>
                </a:solidFill>
              </a:rPr>
              <a:t>Debugger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de" sz="1600">
                <a:solidFill>
                  <a:schemeClr val="dk1"/>
                </a:solidFill>
              </a:rPr>
              <a:t>Advanced editing features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de" sz="1600">
                <a:solidFill>
                  <a:schemeClr val="dk1"/>
                </a:solidFill>
              </a:rPr>
              <a:t>Manage multiple processes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○"/>
            </a:pPr>
            <a:r>
              <a:rPr lang="de" sz="1600">
                <a:solidFill>
                  <a:schemeClr val="dk1"/>
                </a:solidFill>
              </a:rPr>
              <a:t>Access to OS terminal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8264" y="1295325"/>
            <a:ext cx="1911925" cy="154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/>
        </p:nvSpPr>
        <p:spPr>
          <a:xfrm>
            <a:off x="311700" y="468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/>
              <a:t>It’s not all about computation!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sz="1800">
                <a:solidFill>
                  <a:schemeClr val="dk1"/>
                </a:solidFill>
              </a:rPr>
              <a:t>Organize your work</a:t>
            </a:r>
            <a:endParaRPr sz="18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de" sz="1600">
                <a:solidFill>
                  <a:schemeClr val="dk1"/>
                </a:solidFill>
              </a:rPr>
              <a:t>Plan your project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de" sz="1600">
                <a:solidFill>
                  <a:schemeClr val="dk1"/>
                </a:solidFill>
              </a:rPr>
              <a:t>Split code into separate files, e.g. </a:t>
            </a:r>
            <a:r>
              <a:rPr lang="de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data_preparation.R</a:t>
            </a:r>
            <a:r>
              <a:rPr lang="de" sz="1600">
                <a:solidFill>
                  <a:schemeClr val="dk1"/>
                </a:solidFill>
              </a:rPr>
              <a:t>, </a:t>
            </a:r>
            <a:r>
              <a:rPr lang="de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analysis.R</a:t>
            </a:r>
            <a:r>
              <a:rPr lang="de" sz="1600">
                <a:solidFill>
                  <a:schemeClr val="dk1"/>
                </a:solidFill>
              </a:rPr>
              <a:t>, ...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de" sz="1600">
                <a:solidFill>
                  <a:schemeClr val="dk1"/>
                </a:solidFill>
              </a:rPr>
              <a:t>Organize code into logical units within files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sz="1800">
                <a:solidFill>
                  <a:schemeClr val="dk1"/>
                </a:solidFill>
              </a:rPr>
              <a:t>Write readable, well-documented code</a:t>
            </a:r>
            <a:endParaRPr sz="18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de" sz="1600">
                <a:solidFill>
                  <a:schemeClr val="dk1"/>
                </a:solidFill>
              </a:rPr>
              <a:t>Use consistent naming conventions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de" sz="1600">
                <a:solidFill>
                  <a:schemeClr val="dk1"/>
                </a:solidFill>
              </a:rPr>
              <a:t>Comment your code liberally but precisely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○"/>
            </a:pPr>
            <a:r>
              <a:rPr lang="de" sz="1600">
                <a:solidFill>
                  <a:schemeClr val="dk1"/>
                </a:solidFill>
              </a:rPr>
              <a:t>Don’t repeat yourself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/>
        </p:nvSpPr>
        <p:spPr>
          <a:xfrm>
            <a:off x="347675" y="1500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/>
              <a:t>Open discussion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8713" y="2072800"/>
            <a:ext cx="4146572" cy="27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/>
        </p:nvSpPr>
        <p:spPr>
          <a:xfrm>
            <a:off x="177750" y="1129200"/>
            <a:ext cx="8788500" cy="4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0000" lvl="0" marL="360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0">
                <a:solidFill>
                  <a:srgbClr val="073763"/>
                </a:solidFill>
              </a:rPr>
              <a:t>Practical</a:t>
            </a:r>
            <a:endParaRPr sz="5200">
              <a:solidFill>
                <a:srgbClr val="073763"/>
              </a:solidFill>
            </a:endParaRPr>
          </a:p>
          <a:p>
            <a:pPr indent="-360000" lvl="0" marL="36000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de" sz="2400">
                <a:solidFill>
                  <a:srgbClr val="000000"/>
                </a:solidFill>
              </a:rPr>
              <a:t>Work through the R practical </a:t>
            </a:r>
            <a:r>
              <a:rPr lang="de" sz="2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performance</a:t>
            </a:r>
            <a:r>
              <a:rPr lang="de" sz="2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.md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>
                <a:solidFill>
                  <a:srgbClr val="000000"/>
                </a:solidFill>
              </a:rPr>
              <a:t>Further readings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311700" y="1156900"/>
            <a:ext cx="81825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79400" lvl="0" marL="279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/>
              <a:t>E-books and tutorials:</a:t>
            </a:r>
            <a:endParaRPr b="1" sz="1100"/>
          </a:p>
          <a:p>
            <a:pPr indent="-279400" lvl="0" marL="279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u="sng">
                <a:solidFill>
                  <a:schemeClr val="hlink"/>
                </a:solidFill>
                <a:hlinkClick r:id="rId3"/>
              </a:rPr>
              <a:t>https://csgillespie.github.io/efficientR/index.html</a:t>
            </a:r>
            <a:endParaRPr sz="1100"/>
          </a:p>
          <a:p>
            <a:pPr indent="-279400" lvl="0" marL="279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u="sng">
                <a:solidFill>
                  <a:schemeClr val="hlink"/>
                </a:solidFill>
                <a:hlinkClick r:id="rId4"/>
              </a:rPr>
              <a:t>https://adv-r.hadley.nz/techniques.html</a:t>
            </a:r>
            <a:endParaRPr sz="1100"/>
          </a:p>
          <a:p>
            <a:pPr indent="-279400" lvl="0" marL="279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u="sng">
                <a:solidFill>
                  <a:schemeClr val="hlink"/>
                </a:solidFill>
                <a:hlinkClick r:id="rId5"/>
              </a:rPr>
              <a:t>https://data-flair.training/blogs/r-performance-tuning-techniques/</a:t>
            </a:r>
            <a:endParaRPr sz="1100"/>
          </a:p>
          <a:p>
            <a:pPr indent="-279400" lvl="0" marL="279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79400" lvl="0" marL="279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/>
              <a:t>Parallel computing:</a:t>
            </a:r>
            <a:endParaRPr b="1" sz="1100"/>
          </a:p>
          <a:p>
            <a:pPr indent="-279400" lvl="0" marL="279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u="sng">
                <a:solidFill>
                  <a:schemeClr val="hlink"/>
                </a:solidFill>
                <a:hlinkClick r:id="rId6"/>
              </a:rPr>
              <a:t>https://psu-psychology.github.io/r-bootcamp-2018/talks/parallel_r.html</a:t>
            </a:r>
            <a:endParaRPr sz="1100"/>
          </a:p>
          <a:p>
            <a:pPr indent="-279400" lvl="0" marL="279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u="sng">
                <a:solidFill>
                  <a:schemeClr val="hlink"/>
                </a:solidFill>
                <a:hlinkClick r:id="rId7"/>
              </a:rPr>
              <a:t>https://www.blasbenito.com/post/02_parallelizing_loops_with_r/</a:t>
            </a:r>
            <a:endParaRPr sz="1100"/>
          </a:p>
          <a:p>
            <a:pPr indent="-279400" lvl="0" marL="279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79400" lvl="0" marL="279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/>
              <a:t>Publications:</a:t>
            </a:r>
            <a:endParaRPr b="1" sz="1100"/>
          </a:p>
          <a:p>
            <a:pPr indent="-279400" lvl="0" marL="279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/>
              <a:t>Morandat, F. et al. 2012. Evaluating the Design of the R Language (J Noble, Ed.). - ECOOP 2012 – Object-Oriented Programming: 104–131.</a:t>
            </a:r>
            <a:endParaRPr sz="1100"/>
          </a:p>
          <a:p>
            <a:pPr indent="-279400" lvl="0" marL="279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/>
              <a:t>Aruoba, S. B. and Fernández-Villaverde, J. 2014. A Comparison of Programming Languages in Economics. National Bureau of Economic Research</a:t>
            </a:r>
            <a:endParaRPr sz="1100"/>
          </a:p>
          <a:p>
            <a:pPr indent="-279400" lvl="0" marL="279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79400" lvl="0" marL="279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311700" y="1152475"/>
            <a:ext cx="72903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/>
              <a:t>R</a:t>
            </a:r>
            <a:r>
              <a:rPr lang="de" sz="1800"/>
              <a:t> is a multi-paradigm language:</a:t>
            </a:r>
            <a:endParaRPr sz="1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de" sz="1800">
                <a:solidFill>
                  <a:schemeClr val="dk1"/>
                </a:solidFill>
              </a:rPr>
              <a:t>Object-oriented</a:t>
            </a:r>
            <a:endParaRPr sz="18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de" sz="1600">
                <a:solidFill>
                  <a:schemeClr val="dk1"/>
                </a:solidFill>
              </a:rPr>
              <a:t>Everything is an object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de" sz="1600">
                <a:solidFill>
                  <a:schemeClr val="dk1"/>
                </a:solidFill>
              </a:rPr>
              <a:t>Objects are defined by a class and methods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de" sz="1800">
                <a:solidFill>
                  <a:schemeClr val="dk1"/>
                </a:solidFill>
              </a:rPr>
              <a:t>Functional </a:t>
            </a:r>
            <a:endParaRPr sz="18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de" sz="1600">
                <a:solidFill>
                  <a:schemeClr val="dk1"/>
                </a:solidFill>
              </a:rPr>
              <a:t>Functions are “first-class citizens” that can be assigned to variables, passed as arguments, or even returned by a function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de" sz="1600">
                <a:solidFill>
                  <a:schemeClr val="dk1"/>
                </a:solidFill>
              </a:rPr>
              <a:t>Problem solving is centered around functions</a:t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de" sz="1800">
                <a:solidFill>
                  <a:schemeClr val="dk1"/>
                </a:solidFill>
              </a:rPr>
              <a:t>Dynamic</a:t>
            </a:r>
            <a:endParaRPr sz="18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de" sz="1600">
                <a:solidFill>
                  <a:schemeClr val="dk1"/>
                </a:solidFill>
              </a:rPr>
              <a:t>Variable types can change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de" sz="1600">
                <a:solidFill>
                  <a:schemeClr val="dk1"/>
                </a:solidFill>
              </a:rPr>
              <a:t>No strict scoping rules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de" sz="1600">
                <a:solidFill>
                  <a:schemeClr val="dk1"/>
                </a:solidFill>
              </a:rPr>
              <a:t>Code is interpreted, not compiled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311700" y="468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/>
              <a:t>     language design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4651562" y="565682"/>
            <a:ext cx="30000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050">
                <a:solidFill>
                  <a:srgbClr val="434343"/>
                </a:solidFill>
                <a:highlight>
                  <a:srgbClr val="FFFFFF"/>
                </a:highlight>
              </a:rPr>
              <a:t>“To understand computations in R, two slogans are helpful: Everything that exists is an object. Everything that happens is a function call.”</a:t>
            </a:r>
            <a:endParaRPr i="1" sz="105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050">
                <a:highlight>
                  <a:srgbClr val="FFFFFF"/>
                </a:highlight>
              </a:rPr>
              <a:t>John M. Chambers</a:t>
            </a:r>
            <a:endParaRPr i="1" sz="1050">
              <a:highlight>
                <a:srgbClr val="FFFFFF"/>
              </a:highlight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028" y="493872"/>
            <a:ext cx="492999" cy="382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4475" y="652400"/>
            <a:ext cx="1388150" cy="138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/>
        </p:nvSpPr>
        <p:spPr>
          <a:xfrm>
            <a:off x="311700" y="468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/>
              <a:t>     language design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028" y="493872"/>
            <a:ext cx="492999" cy="38207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The design of the R language makes it extremely flexible and interactive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This flexibility and ease of use may come at the cost of performance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81" name="Google Shape;81;p15"/>
          <p:cNvGrpSpPr/>
          <p:nvPr/>
        </p:nvGrpSpPr>
        <p:grpSpPr>
          <a:xfrm>
            <a:off x="507217" y="2029361"/>
            <a:ext cx="3612300" cy="3139739"/>
            <a:chOff x="50017" y="2029361"/>
            <a:chExt cx="3612300" cy="3139739"/>
          </a:xfrm>
        </p:grpSpPr>
        <p:pic>
          <p:nvPicPr>
            <p:cNvPr id="82" name="Google Shape;82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54000" y="2343500"/>
              <a:ext cx="2519999" cy="25200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15"/>
            <p:cNvSpPr txBox="1"/>
            <p:nvPr/>
          </p:nvSpPr>
          <p:spPr>
            <a:xfrm>
              <a:off x="50017" y="4846000"/>
              <a:ext cx="3612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900"/>
                <a:t>Arouba &amp; Fernandez-Villaverde (2014): </a:t>
              </a:r>
              <a:r>
                <a:rPr lang="de" sz="900"/>
                <a:t>10.3386/w20263</a:t>
              </a:r>
              <a:endParaRPr sz="900"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054000" y="4347750"/>
              <a:ext cx="2520000" cy="352800"/>
            </a:xfrm>
            <a:prstGeom prst="rect">
              <a:avLst/>
            </a:prstGeom>
            <a:solidFill>
              <a:srgbClr val="FF0000">
                <a:alpha val="32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 txBox="1"/>
            <p:nvPr/>
          </p:nvSpPr>
          <p:spPr>
            <a:xfrm>
              <a:off x="1909150" y="2029361"/>
              <a:ext cx="809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2014</a:t>
              </a:r>
              <a:endParaRPr/>
            </a:p>
          </p:txBody>
        </p:sp>
      </p:grpSp>
      <p:grpSp>
        <p:nvGrpSpPr>
          <p:cNvPr id="86" name="Google Shape;86;p15"/>
          <p:cNvGrpSpPr/>
          <p:nvPr/>
        </p:nvGrpSpPr>
        <p:grpSpPr>
          <a:xfrm>
            <a:off x="4188950" y="2029361"/>
            <a:ext cx="3588625" cy="2834139"/>
            <a:chOff x="3731750" y="2029361"/>
            <a:chExt cx="3588625" cy="2834139"/>
          </a:xfrm>
        </p:grpSpPr>
        <p:pic>
          <p:nvPicPr>
            <p:cNvPr id="87" name="Google Shape;87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00375" y="2343500"/>
              <a:ext cx="2520000" cy="252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15"/>
            <p:cNvSpPr/>
            <p:nvPr/>
          </p:nvSpPr>
          <p:spPr>
            <a:xfrm>
              <a:off x="4800375" y="4521080"/>
              <a:ext cx="2520000" cy="159000"/>
            </a:xfrm>
            <a:prstGeom prst="rect">
              <a:avLst/>
            </a:prstGeom>
            <a:solidFill>
              <a:srgbClr val="FFB900">
                <a:alpha val="32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 txBox="1"/>
            <p:nvPr/>
          </p:nvSpPr>
          <p:spPr>
            <a:xfrm>
              <a:off x="5655525" y="2029361"/>
              <a:ext cx="809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2018</a:t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731750" y="3205900"/>
              <a:ext cx="896700" cy="487800"/>
            </a:xfrm>
            <a:prstGeom prst="rightArrow">
              <a:avLst>
                <a:gd fmla="val 50000" name="adj1"/>
                <a:gd fmla="val 50000" name="adj2"/>
              </a:avLst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/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sz="1800">
                <a:solidFill>
                  <a:schemeClr val="dk1"/>
                </a:solidFill>
              </a:rPr>
              <a:t>Vectors are the basic data type in R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sz="1800">
                <a:solidFill>
                  <a:schemeClr val="dk1"/>
                </a:solidFill>
              </a:rPr>
              <a:t>Many operations and function in R work naturally and intuitively with vectors: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x = 0:9  # create a vector from 0 to 9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x + 1    # vector-scalar addition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[1]  1  2  3  4  5  6  7  8  9 10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x + x    # vector-vector addition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[1]  0  2  4  6  8 10 12 14 16 18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sz="1800" u="sng">
                <a:solidFill>
                  <a:schemeClr val="hlink"/>
                </a:solidFill>
                <a:hlinkClick r:id="rId3"/>
              </a:rPr>
              <a:t>Apply</a:t>
            </a:r>
            <a:r>
              <a:rPr lang="de" sz="1800">
                <a:solidFill>
                  <a:schemeClr val="dk1"/>
                </a:solidFill>
              </a:rPr>
              <a:t> functions (including your own!) to each row/columns of a matrix (</a:t>
            </a:r>
            <a:r>
              <a:rPr lang="de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apply</a:t>
            </a:r>
            <a:r>
              <a:rPr lang="de" sz="1800">
                <a:solidFill>
                  <a:schemeClr val="dk1"/>
                </a:solidFill>
              </a:rPr>
              <a:t>) or each element of a list (</a:t>
            </a:r>
            <a:r>
              <a:rPr lang="de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lapply, sapply</a:t>
            </a:r>
            <a:r>
              <a:rPr lang="de" sz="1800">
                <a:solidFill>
                  <a:schemeClr val="dk1"/>
                </a:solidFill>
              </a:rPr>
              <a:t>) or vector (</a:t>
            </a:r>
            <a:r>
              <a:rPr lang="de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sapply, vapply</a:t>
            </a:r>
            <a:r>
              <a:rPr lang="de" sz="1800">
                <a:solidFill>
                  <a:schemeClr val="dk1"/>
                </a:solidFill>
              </a:rPr>
              <a:t>)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sapply(x, function(x_i){x_i + 1})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[1]  1  2  3  4  5  6  7  8  9 10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311700" y="468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/>
              <a:t>General tips - Vectorization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97" name="Google Shape;97;p16"/>
          <p:cNvSpPr/>
          <p:nvPr/>
        </p:nvSpPr>
        <p:spPr>
          <a:xfrm rot="-1579">
            <a:off x="6451448" y="2227908"/>
            <a:ext cx="1305900" cy="687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400">
                <a:solidFill>
                  <a:schemeClr val="dk1"/>
                </a:solidFill>
              </a:rPr>
              <a:t>!</a:t>
            </a:r>
            <a:r>
              <a:rPr lang="de" sz="2400">
                <a:solidFill>
                  <a:schemeClr val="dk1"/>
                </a:solidFill>
              </a:rPr>
              <a:t> </a:t>
            </a:r>
            <a:r>
              <a:rPr lang="de">
                <a:solidFill>
                  <a:schemeClr val="dk1"/>
                </a:solidFill>
              </a:rPr>
              <a:t>highly optimized</a:t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 rot="-1468">
            <a:off x="6050348" y="4199822"/>
            <a:ext cx="2108100" cy="687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400">
                <a:solidFill>
                  <a:schemeClr val="dk1"/>
                </a:solidFill>
              </a:rPr>
              <a:t>!</a:t>
            </a:r>
            <a:r>
              <a:rPr lang="de" sz="2400">
                <a:solidFill>
                  <a:schemeClr val="dk1"/>
                </a:solidFill>
              </a:rPr>
              <a:t> </a:t>
            </a:r>
            <a:r>
              <a:rPr lang="de">
                <a:solidFill>
                  <a:schemeClr val="dk1"/>
                </a:solidFill>
              </a:rPr>
              <a:t>safer, but usually not faster than loops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/>
        </p:nvSpPr>
        <p:spPr>
          <a:xfrm>
            <a:off x="311700" y="468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>
                <a:solidFill>
                  <a:schemeClr val="dk1"/>
                </a:solidFill>
              </a:rPr>
              <a:t>General tips - </a:t>
            </a:r>
            <a:r>
              <a:rPr lang="de" sz="2800"/>
              <a:t>Memory-Management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311700" y="1152475"/>
            <a:ext cx="8520600" cy="15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sz="1800">
                <a:solidFill>
                  <a:schemeClr val="dk1"/>
                </a:solidFill>
              </a:rPr>
              <a:t>Per default, </a:t>
            </a:r>
            <a:r>
              <a:rPr b="1" lang="de" sz="1800">
                <a:solidFill>
                  <a:schemeClr val="dk1"/>
                </a:solidFill>
              </a:rPr>
              <a:t>R</a:t>
            </a:r>
            <a:endParaRPr b="1" sz="18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de" sz="1600">
                <a:solidFill>
                  <a:schemeClr val="dk1"/>
                </a:solidFill>
              </a:rPr>
              <a:t>stores objects in memory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de" sz="1600">
                <a:solidFill>
                  <a:schemeClr val="dk1"/>
                </a:solidFill>
              </a:rPr>
              <a:t>copies objects when you add/remove elements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de" sz="1600">
                <a:solidFill>
                  <a:schemeClr val="dk1"/>
                </a:solidFill>
              </a:rPr>
              <a:t>copies objects when another object points to them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311700" y="2414332"/>
            <a:ext cx="8520600" cy="28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de" sz="1800">
                <a:solidFill>
                  <a:schemeClr val="dk1"/>
                </a:solidFill>
              </a:rPr>
              <a:t>Avoid growing objects iteratively (e.g. in for-loops)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x = c()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for(i in 1:10){x = c(x, i)} # creates a new copy of x every iteration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x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[1]  1  2  3  4  5  6  7  8  9 10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de" sz="1800">
                <a:solidFill>
                  <a:schemeClr val="dk1"/>
                </a:solidFill>
              </a:rPr>
              <a:t>If necessary, pre-allocate memory and modify object in-place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x = vector(mode = “numeric”, length = 10)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for(i in 1:10){x[i] = i}    # modifies elements of x in place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x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[1]  1  2  3  4  5  6  7  8  9 10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/>
        </p:nvSpPr>
        <p:spPr>
          <a:xfrm>
            <a:off x="311700" y="1152475"/>
            <a:ext cx="8679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de" sz="1800"/>
              <a:t>There is an R-package for almost everything!</a:t>
            </a:r>
            <a:endParaRPr sz="1800"/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de" sz="1600"/>
              <a:t>Currently there are almost 18000 R-packages in CRAN, many additional packages are hosted on Github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de" sz="1600"/>
              <a:t>The existence of a package means someone has spent </a:t>
            </a:r>
            <a:r>
              <a:rPr b="1" lang="de" sz="1600"/>
              <a:t>thought, effort and time</a:t>
            </a:r>
            <a:r>
              <a:rPr lang="de" sz="1600"/>
              <a:t> on a problem that you don’t have to spend (acknowledge that by citing!)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de" sz="1600"/>
              <a:t>Packages are often implemented in C and thus offer superior performance over self-written solutions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de" sz="1800"/>
              <a:t>Outsource computations to more efficient tools (e.g. when connected to a database or GIS)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Char char="●"/>
            </a:pPr>
            <a:r>
              <a:rPr lang="de" sz="1800"/>
              <a:t>Check for existing solutions on Stackoverflow, Github, Blogs, etc.</a:t>
            </a:r>
            <a:endParaRPr sz="1800"/>
          </a:p>
        </p:txBody>
      </p:sp>
      <p:sp>
        <p:nvSpPr>
          <p:cNvPr id="111" name="Google Shape;111;p18"/>
          <p:cNvSpPr txBox="1"/>
          <p:nvPr/>
        </p:nvSpPr>
        <p:spPr>
          <a:xfrm>
            <a:off x="311700" y="468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>
                <a:solidFill>
                  <a:schemeClr val="dk1"/>
                </a:solidFill>
              </a:rPr>
              <a:t>General tips - </a:t>
            </a:r>
            <a:r>
              <a:rPr lang="de" sz="2800"/>
              <a:t>Use existing digital infrastructure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/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de" sz="1800"/>
              <a:t>To optimize your code, you need to understand which parts are performing poorly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de" sz="1800"/>
              <a:t>Timing &amp; Benchmarking: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○"/>
            </a:pPr>
            <a:r>
              <a:rPr lang="de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de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ystem.time()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○"/>
            </a:pPr>
            <a:r>
              <a:rPr lang="de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bench::mark()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de" sz="1800"/>
              <a:t>Profiling: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○"/>
            </a:pPr>
            <a:r>
              <a:rPr lang="de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utils::Rprof()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Courier New"/>
              <a:buChar char="○"/>
            </a:pPr>
            <a:r>
              <a:rPr lang="de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profvis::profvis()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311700" y="468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/>
              <a:t>Profiling &amp; benchmarking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700" y="1905350"/>
            <a:ext cx="4708726" cy="2597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9"/>
          <p:cNvCxnSpPr/>
          <p:nvPr/>
        </p:nvCxnSpPr>
        <p:spPr>
          <a:xfrm flipH="1" rot="10800000">
            <a:off x="3761300" y="2003075"/>
            <a:ext cx="612000" cy="21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9"/>
          <p:cNvCxnSpPr/>
          <p:nvPr/>
        </p:nvCxnSpPr>
        <p:spPr>
          <a:xfrm>
            <a:off x="3761300" y="4153425"/>
            <a:ext cx="612000" cy="3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1200" y="495025"/>
            <a:ext cx="4972375" cy="302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311700" y="1152475"/>
            <a:ext cx="4374000" cy="20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de" sz="1800"/>
              <a:t>Split up a complex problem into smaller tasks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Char char="●"/>
            </a:pPr>
            <a:r>
              <a:rPr lang="de" sz="1800"/>
              <a:t>Solve these tasks separately (and simultaneously!) on different processors </a:t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311700" y="468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/>
              <a:t>Parallel processing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6192362" y="3421261"/>
            <a:ext cx="2937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/>
              <a:t>Source: https://www.teldat.com/blog/en/parallel-computing-bit-instruction-task-level-parallelism-multicore-computers/ </a:t>
            </a:r>
            <a:endParaRPr sz="900"/>
          </a:p>
        </p:txBody>
      </p:sp>
      <p:sp>
        <p:nvSpPr>
          <p:cNvPr id="129" name="Google Shape;129;p20"/>
          <p:cNvSpPr txBox="1"/>
          <p:nvPr/>
        </p:nvSpPr>
        <p:spPr>
          <a:xfrm>
            <a:off x="311700" y="2988000"/>
            <a:ext cx="5724000" cy="16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de" sz="1800"/>
              <a:t>Core R packages for parallel processing: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de" sz="1800">
                <a:latin typeface="Courier New"/>
                <a:ea typeface="Courier New"/>
                <a:cs typeface="Courier New"/>
                <a:sym typeface="Courier New"/>
              </a:rPr>
              <a:t>parallel</a:t>
            </a:r>
            <a:r>
              <a:rPr lang="de" sz="1800"/>
              <a:t>: parallel apply family functions, register compute Clusters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Char char="○"/>
            </a:pPr>
            <a:r>
              <a:rPr lang="de" sz="1800">
                <a:latin typeface="Courier New"/>
                <a:ea typeface="Courier New"/>
                <a:cs typeface="Courier New"/>
                <a:sym typeface="Courier New"/>
              </a:rPr>
              <a:t>foreach </a:t>
            </a:r>
            <a:r>
              <a:rPr lang="de" sz="1800"/>
              <a:t>+ </a:t>
            </a:r>
            <a:r>
              <a:rPr lang="de" sz="1800">
                <a:latin typeface="Courier New"/>
                <a:ea typeface="Courier New"/>
                <a:cs typeface="Courier New"/>
                <a:sym typeface="Courier New"/>
              </a:rPr>
              <a:t>doParallel</a:t>
            </a:r>
            <a:r>
              <a:rPr lang="de" sz="1800"/>
              <a:t>: parallel for-loops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/>
        </p:nvSpPr>
        <p:spPr>
          <a:xfrm>
            <a:off x="311700" y="1152475"/>
            <a:ext cx="5383800" cy="3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de" sz="1800"/>
              <a:t>Parallel workers (CPUs) need to be organized in a parallel backend</a:t>
            </a:r>
            <a:endParaRPr sz="1800"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de" sz="1800"/>
              <a:t>Fork:</a:t>
            </a:r>
            <a:r>
              <a:rPr b="1" lang="de" sz="1600"/>
              <a:t> </a:t>
            </a:r>
            <a:endParaRPr b="1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de" sz="1600"/>
              <a:t>workers have a shared environment (functions, objects, packages, etc.) → </a:t>
            </a:r>
            <a:r>
              <a:rPr lang="de" sz="1600" u="sng"/>
              <a:t>Faster</a:t>
            </a:r>
            <a:endParaRPr sz="1600" u="sng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de" sz="1600"/>
              <a:t>works only on local machines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de" sz="1600"/>
              <a:t>works only on machines with UNIX-style OS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de" sz="1800"/>
              <a:t>Parallel Socket Cluster:</a:t>
            </a:r>
            <a:r>
              <a:rPr lang="de" sz="1800"/>
              <a:t>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de" sz="1600"/>
              <a:t>workers get their own copy of the environment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de" sz="1600"/>
              <a:t>scales easily, works with distributed CPUs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de" sz="1600"/>
              <a:t>works on UNIX and Windows machines</a:t>
            </a:r>
            <a:endParaRPr sz="1600"/>
          </a:p>
        </p:txBody>
      </p:sp>
      <p:sp>
        <p:nvSpPr>
          <p:cNvPr id="135" name="Google Shape;135;p21"/>
          <p:cNvSpPr txBox="1"/>
          <p:nvPr/>
        </p:nvSpPr>
        <p:spPr>
          <a:xfrm>
            <a:off x="311700" y="468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/>
              <a:t>Parallel processing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2487" y="1111951"/>
            <a:ext cx="1883926" cy="17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9450" y="2966350"/>
            <a:ext cx="2610001" cy="18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5444275" y="4681800"/>
            <a:ext cx="372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/>
              <a:t>Source: ht</a:t>
            </a:r>
            <a:r>
              <a:rPr lang="de" sz="900"/>
              <a:t>tps://www.blasbenito.com/post/02_parallelizing_loops_with_r/</a:t>
            </a:r>
            <a:endParaRPr sz="900"/>
          </a:p>
        </p:txBody>
      </p:sp>
      <p:sp>
        <p:nvSpPr>
          <p:cNvPr id="139" name="Google Shape;139;p21"/>
          <p:cNvSpPr txBox="1"/>
          <p:nvPr/>
        </p:nvSpPr>
        <p:spPr>
          <a:xfrm>
            <a:off x="5673175" y="1732521"/>
            <a:ext cx="14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Fork</a:t>
            </a:r>
            <a:endParaRPr b="1"/>
          </a:p>
        </p:txBody>
      </p:sp>
      <p:sp>
        <p:nvSpPr>
          <p:cNvPr id="140" name="Google Shape;140;p21"/>
          <p:cNvSpPr txBox="1"/>
          <p:nvPr/>
        </p:nvSpPr>
        <p:spPr>
          <a:xfrm>
            <a:off x="5673175" y="3616011"/>
            <a:ext cx="14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PSock Cluster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