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f3ee76c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f3ee76c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f3ee76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f3ee76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fdaf76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fdaf76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fdaf76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fdaf76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fdaf76c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fdaf76c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f3ee76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f3ee76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f3ee7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f3ee7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f3ee76c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f3ee76c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f3ee76c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f3ee76c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f3ee76c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f3ee76c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023800" y="0"/>
            <a:ext cx="4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Big Data Ecology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206250" y="392763"/>
            <a:ext cx="87315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130000" y="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Version control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hrKoenig/Big_Data_Ecology/blob/main/practicals/version_control.m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www.atlassian.com/git" TargetMode="External"/><Relationship Id="rId5" Type="http://schemas.openxmlformats.org/officeDocument/2006/relationships/hyperlink" Target="https://www.youtube.com/watch?v=2sjqTHE0zok" TargetMode="External"/><Relationship Id="rId6" Type="http://schemas.openxmlformats.org/officeDocument/2006/relationships/hyperlink" Target="https://support.rstudio.com/hc/en-us/articles/200532077-Version-Control-with-Git-and-SVN" TargetMode="External"/><Relationship Id="rId7" Type="http://schemas.openxmlformats.org/officeDocument/2006/relationships/hyperlink" Target="https://guides.github.com/activities/hello-world/" TargetMode="External"/><Relationship Id="rId8" Type="http://schemas.openxmlformats.org/officeDocument/2006/relationships/hyperlink" Target="https://stackoverflow.com/questions/tagged/git?sort=MostVotes&amp;edite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www.uni-potsdam.de/de/zim/angebote-loesungen/versionierungssyst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926" y="25901"/>
            <a:ext cx="1519800" cy="10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1708" y="-4746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Big Data Ecology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4875" y="1581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rgbClr val="073763"/>
                </a:solidFill>
              </a:rPr>
              <a:t>Version Control</a:t>
            </a:r>
            <a:endParaRPr sz="5200">
              <a:solidFill>
                <a:srgbClr val="073763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063911" cy="1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357425" y="2574775"/>
            <a:ext cx="411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073763"/>
                </a:solidFill>
              </a:rPr>
              <a:t>Christian König</a:t>
            </a:r>
            <a:endParaRPr sz="1900">
              <a:solidFill>
                <a:srgbClr val="073763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302050" y="3166900"/>
            <a:ext cx="41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Ecology and Macroecology Lab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</a:rPr>
              <a:t>Institute for Biochemistry and Biology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University of Potsdam</a:t>
            </a:r>
            <a:endParaRPr sz="16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75" y="2376925"/>
            <a:ext cx="3974300" cy="25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150035" y="4835700"/>
            <a:ext cx="323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Source: </a:t>
            </a:r>
            <a:r>
              <a:rPr lang="de" sz="800"/>
              <a:t>https://git-scm.com/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177750" y="1129200"/>
            <a:ext cx="87885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0000" lvl="0" marL="360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rgbClr val="073763"/>
                </a:solidFill>
              </a:rPr>
              <a:t>Practical</a:t>
            </a:r>
            <a:endParaRPr sz="5200">
              <a:solidFill>
                <a:srgbClr val="073763"/>
              </a:solidFill>
            </a:endParaRPr>
          </a:p>
          <a:p>
            <a:pPr indent="-360000" lvl="0" marL="3600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Work through the R practical </a:t>
            </a:r>
            <a:r>
              <a:rPr lang="de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version_control.md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000000"/>
                </a:solidFill>
              </a:rPr>
              <a:t>Further readings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11700" y="1152475"/>
            <a:ext cx="85206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</a:rPr>
              <a:t>Tutorials, Videos &amp; Documentation</a:t>
            </a:r>
            <a:r>
              <a:rPr b="1" lang="de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https://git-scm.com/doc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https://www.atlassian.com/git</a:t>
            </a:r>
            <a:endParaRPr sz="11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https://www.youtube.com/watch?v=2sjqTHE0zok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Git &amp; RStudio: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6"/>
              </a:rPr>
              <a:t>https://support.rstudio.com/hc/en-us/articles/200532077-Version-Control-with-Git-and-SVN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Github: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7"/>
              </a:rPr>
              <a:t>https://guides.github.com/activities/hello-world/</a:t>
            </a:r>
            <a:endParaRPr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Troubleshooting:</a:t>
            </a:r>
            <a:endParaRPr b="1" sz="1100"/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8"/>
              </a:rPr>
              <a:t>https://stackoverflow.com/questions/tagged/git?sort=MostVotes&amp;edited=true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system for managing changes to files (usually source code) that: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Allows multiple developers to work on the same source files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Stores a complete change history of all tracked files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Provides tools to safely experiment with your code without breaking 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Enables transparent and collaborative code development across the world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"/>
              <a:t>Different architectures (centralized vs. distributed), implementations (e.g.: SubVersion, CVS, </a:t>
            </a:r>
            <a:r>
              <a:rPr lang="de"/>
              <a:t>Git) and online hosters (e.g.: Bitbucket, GitLab, GitHub)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version control?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6078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Most powerful and widely used version control system available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Distributed architecture → your local repository is self-contained and includes the full development history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Elegant branching and merging logic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"/>
              <a:t>Free web hostin</a:t>
            </a:r>
            <a:r>
              <a:rPr lang="de"/>
              <a:t>g with powerful features</a:t>
            </a:r>
            <a:r>
              <a:rPr lang="de"/>
              <a:t>, e.g. on GitHub or GitLab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849" y="1714500"/>
            <a:ext cx="1574326" cy="1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5799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Working directory / working tree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Your root project folder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Staging area </a:t>
            </a:r>
            <a:endParaRPr b="1"/>
          </a:p>
          <a:p>
            <a:pPr indent="0" lvl="0" marL="45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	Snapshots of files that want to put under git version control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Local repository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Local files under git version control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de"/>
              <a:t>(</a:t>
            </a:r>
            <a:r>
              <a:rPr b="1" lang="de"/>
              <a:t>Remote repository)</a:t>
            </a:r>
            <a:endParaRPr b="1"/>
          </a:p>
          <a:p>
            <a:pPr indent="0" lvl="0" marL="4500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de"/>
              <a:t>	</a:t>
            </a:r>
            <a:r>
              <a:rPr lang="de"/>
              <a:t>Remote repository of the same project, but with potentially different contents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1440311" y="426450"/>
            <a:ext cx="44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 - </a:t>
            </a:r>
            <a:r>
              <a:rPr lang="de"/>
              <a:t>File organization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167425" y="1152475"/>
            <a:ext cx="2733000" cy="1839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368975" y="1225800"/>
            <a:ext cx="21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Working directory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296400" y="2263950"/>
            <a:ext cx="1160700" cy="61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staging area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512975" y="1827825"/>
            <a:ext cx="1331100" cy="1046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local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539025" y="3423325"/>
            <a:ext cx="1331100" cy="1046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remote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1440311" y="426450"/>
            <a:ext cx="44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 - Workflow overview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025" y="952300"/>
            <a:ext cx="5673951" cy="41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035" y="4835700"/>
            <a:ext cx="323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Source: </a:t>
            </a:r>
            <a:r>
              <a:rPr lang="de" sz="800"/>
              <a:t>https://www.pngwing.com/en/free-png-sazxf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1440298" y="426450"/>
            <a:ext cx="52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 - </a:t>
            </a:r>
            <a:r>
              <a:rPr lang="de"/>
              <a:t>Branching and Merging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668050" y="2741450"/>
            <a:ext cx="360000" cy="3600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61325" y="2690600"/>
            <a:ext cx="16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Master</a:t>
            </a:r>
            <a:endParaRPr b="1" sz="1800"/>
          </a:p>
        </p:txBody>
      </p:sp>
      <p:sp>
        <p:nvSpPr>
          <p:cNvPr id="107" name="Google Shape;107;p18"/>
          <p:cNvSpPr/>
          <p:nvPr/>
        </p:nvSpPr>
        <p:spPr>
          <a:xfrm>
            <a:off x="2650600" y="2741450"/>
            <a:ext cx="360000" cy="3600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090350" y="2741450"/>
            <a:ext cx="360000" cy="3600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8"/>
          <p:cNvCxnSpPr>
            <a:endCxn id="107" idx="2"/>
          </p:cNvCxnSpPr>
          <p:nvPr/>
        </p:nvCxnSpPr>
        <p:spPr>
          <a:xfrm>
            <a:off x="2028100" y="2921450"/>
            <a:ext cx="62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>
            <a:stCxn id="107" idx="6"/>
            <a:endCxn id="108" idx="2"/>
          </p:cNvCxnSpPr>
          <p:nvPr/>
        </p:nvCxnSpPr>
        <p:spPr>
          <a:xfrm>
            <a:off x="3010600" y="2921450"/>
            <a:ext cx="107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6048800" y="2741450"/>
            <a:ext cx="360000" cy="3600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8"/>
          <p:cNvCxnSpPr>
            <a:stCxn id="108" idx="6"/>
            <a:endCxn id="111" idx="2"/>
          </p:cNvCxnSpPr>
          <p:nvPr/>
        </p:nvCxnSpPr>
        <p:spPr>
          <a:xfrm>
            <a:off x="4450350" y="2921450"/>
            <a:ext cx="15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161325" y="1614025"/>
            <a:ext cx="5887475" cy="1307425"/>
            <a:chOff x="161325" y="1614025"/>
            <a:chExt cx="5887475" cy="1307425"/>
          </a:xfrm>
        </p:grpSpPr>
        <p:cxnSp>
          <p:nvCxnSpPr>
            <p:cNvPr id="114" name="Google Shape;114;p18"/>
            <p:cNvCxnSpPr>
              <a:stCxn id="105" idx="6"/>
              <a:endCxn id="115" idx="2"/>
            </p:cNvCxnSpPr>
            <p:nvPr/>
          </p:nvCxnSpPr>
          <p:spPr>
            <a:xfrm flipH="1" rot="10800000">
              <a:off x="2028050" y="1827650"/>
              <a:ext cx="850200" cy="1093800"/>
            </a:xfrm>
            <a:prstGeom prst="curvedConnector3">
              <a:avLst>
                <a:gd fmla="val 49993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8"/>
            <p:cNvSpPr/>
            <p:nvPr/>
          </p:nvSpPr>
          <p:spPr>
            <a:xfrm>
              <a:off x="2878125" y="1647675"/>
              <a:ext cx="360000" cy="3600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825800" y="1647675"/>
              <a:ext cx="360000" cy="3600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779200" y="1647675"/>
              <a:ext cx="360000" cy="360000"/>
            </a:xfrm>
            <a:prstGeom prst="ellipse">
              <a:avLst/>
            </a:prstGeom>
            <a:solidFill>
              <a:srgbClr val="6AA84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8"/>
            <p:cNvCxnSpPr>
              <a:stCxn id="111" idx="2"/>
              <a:endCxn id="117" idx="6"/>
            </p:cNvCxnSpPr>
            <p:nvPr/>
          </p:nvCxnSpPr>
          <p:spPr>
            <a:xfrm rot="10800000">
              <a:off x="5139200" y="1827650"/>
              <a:ext cx="909600" cy="1093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8"/>
            <p:cNvCxnSpPr>
              <a:stCxn id="115" idx="6"/>
              <a:endCxn id="116" idx="2"/>
            </p:cNvCxnSpPr>
            <p:nvPr/>
          </p:nvCxnSpPr>
          <p:spPr>
            <a:xfrm>
              <a:off x="3238125" y="1827675"/>
              <a:ext cx="58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8"/>
            <p:cNvCxnSpPr>
              <a:stCxn id="116" idx="6"/>
              <a:endCxn id="117" idx="2"/>
            </p:cNvCxnSpPr>
            <p:nvPr/>
          </p:nvCxnSpPr>
          <p:spPr>
            <a:xfrm>
              <a:off x="4185800" y="1827675"/>
              <a:ext cx="593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8"/>
            <p:cNvSpPr txBox="1"/>
            <p:nvPr/>
          </p:nvSpPr>
          <p:spPr>
            <a:xfrm>
              <a:off x="161325" y="1614025"/>
              <a:ext cx="16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800"/>
                <a:t>New feature</a:t>
              </a:r>
              <a:endParaRPr b="1" sz="1800"/>
            </a:p>
          </p:txBody>
        </p:sp>
      </p:grpSp>
      <p:sp>
        <p:nvSpPr>
          <p:cNvPr id="122" name="Google Shape;122;p18"/>
          <p:cNvSpPr/>
          <p:nvPr/>
        </p:nvSpPr>
        <p:spPr>
          <a:xfrm>
            <a:off x="6999325" y="2741450"/>
            <a:ext cx="360000" cy="3600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>
            <a:stCxn id="122" idx="2"/>
            <a:endCxn id="111" idx="6"/>
          </p:cNvCxnSpPr>
          <p:nvPr/>
        </p:nvCxnSpPr>
        <p:spPr>
          <a:xfrm rot="10800000">
            <a:off x="6408925" y="2921450"/>
            <a:ext cx="59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" name="Google Shape;124;p18"/>
          <p:cNvGrpSpPr/>
          <p:nvPr/>
        </p:nvGrpSpPr>
        <p:grpSpPr>
          <a:xfrm>
            <a:off x="161325" y="2921450"/>
            <a:ext cx="6838125" cy="1319650"/>
            <a:chOff x="161325" y="2980150"/>
            <a:chExt cx="6838125" cy="1319650"/>
          </a:xfrm>
        </p:grpSpPr>
        <p:cxnSp>
          <p:nvCxnSpPr>
            <p:cNvPr id="125" name="Google Shape;125;p18"/>
            <p:cNvCxnSpPr>
              <a:stCxn id="126" idx="2"/>
              <a:endCxn id="108" idx="6"/>
            </p:cNvCxnSpPr>
            <p:nvPr/>
          </p:nvCxnSpPr>
          <p:spPr>
            <a:xfrm rot="10800000">
              <a:off x="4450350" y="2980150"/>
              <a:ext cx="1162200" cy="11022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8"/>
            <p:cNvSpPr/>
            <p:nvPr/>
          </p:nvSpPr>
          <p:spPr>
            <a:xfrm>
              <a:off x="5612550" y="3902350"/>
              <a:ext cx="360000" cy="3600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18"/>
            <p:cNvCxnSpPr>
              <a:stCxn id="126" idx="6"/>
              <a:endCxn id="122" idx="2"/>
            </p:cNvCxnSpPr>
            <p:nvPr/>
          </p:nvCxnSpPr>
          <p:spPr>
            <a:xfrm flipH="1" rot="10800000">
              <a:off x="5972550" y="2980150"/>
              <a:ext cx="1026900" cy="1102200"/>
            </a:xfrm>
            <a:prstGeom prst="curvedConnector3">
              <a:avLst>
                <a:gd fmla="val 49994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8"/>
            <p:cNvSpPr txBox="1"/>
            <p:nvPr/>
          </p:nvSpPr>
          <p:spPr>
            <a:xfrm>
              <a:off x="161325" y="3838100"/>
              <a:ext cx="168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800"/>
                <a:t>Bug fix</a:t>
              </a:r>
              <a:endParaRPr b="1"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1440298" y="426450"/>
            <a:ext cx="52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 Hosting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757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Web platforms can host</a:t>
            </a:r>
            <a:r>
              <a:rPr lang="de"/>
              <a:t> remote repository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They offer a number of additional powerful features such as: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collaboration features, e.g. issue tracking, forks, pull requests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visualization tools, e.g. activity graphs, diffing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continuous integration, i.e. automated compilation and unit testing of new code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most popular git web hosting platform is </a:t>
            </a:r>
            <a:r>
              <a:rPr lang="de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"/>
              <a:t>The University of Potsdam runs its own GitLab-based versioning service: </a:t>
            </a:r>
            <a:r>
              <a:rPr lang="de" u="sng">
                <a:solidFill>
                  <a:schemeClr val="hlink"/>
                </a:solidFill>
                <a:hlinkClick r:id="rId5"/>
              </a:rPr>
              <a:t>Git.UP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1440298" y="426450"/>
            <a:ext cx="52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 integration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757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Most modern IDEs have integrated Git support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"/>
              <a:t>RStudio has a nice graphical interface for the most common git operations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25" y="2392224"/>
            <a:ext cx="5576426" cy="275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 flipH="1" rot="10800000">
            <a:off x="4688625" y="2106175"/>
            <a:ext cx="528300" cy="15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4688625" y="3815800"/>
            <a:ext cx="506400" cy="9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189" y="2043793"/>
            <a:ext cx="3904000" cy="28280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7" name="Google Shape;147;p20"/>
          <p:cNvSpPr/>
          <p:nvPr/>
        </p:nvSpPr>
        <p:spPr>
          <a:xfrm>
            <a:off x="2976199" y="2744540"/>
            <a:ext cx="293400" cy="16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18413"/>
          <a:stretch/>
        </p:blipFill>
        <p:spPr>
          <a:xfrm>
            <a:off x="1152000" y="834300"/>
            <a:ext cx="6840003" cy="43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25" y="510463"/>
            <a:ext cx="1058299" cy="4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type="title"/>
          </p:nvPr>
        </p:nvSpPr>
        <p:spPr>
          <a:xfrm>
            <a:off x="1440298" y="426450"/>
            <a:ext cx="52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