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6"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87BA-4A93-4F5C-8ADA-3D3DBAC68DC2}"/>
              </a:ext>
            </a:extLst>
          </p:cNvPr>
          <p:cNvSpPr>
            <a:spLocks noGrp="1"/>
          </p:cNvSpPr>
          <p:nvPr>
            <p:ph type="ctrTitle"/>
          </p:nvPr>
        </p:nvSpPr>
        <p:spPr/>
        <p:txBody>
          <a:bodyPr/>
          <a:lstStyle/>
          <a:p>
            <a:r>
              <a:rPr lang="en-US" dirty="0"/>
              <a:t>UCSD: Data Bootcamp</a:t>
            </a:r>
            <a:br>
              <a:rPr lang="en-US" dirty="0"/>
            </a:br>
            <a:r>
              <a:rPr lang="en-US" dirty="0"/>
              <a:t>ETL Project</a:t>
            </a:r>
          </a:p>
        </p:txBody>
      </p:sp>
      <p:sp>
        <p:nvSpPr>
          <p:cNvPr id="3" name="Subtitle 2">
            <a:extLst>
              <a:ext uri="{FF2B5EF4-FFF2-40B4-BE49-F238E27FC236}">
                <a16:creationId xmlns:a16="http://schemas.microsoft.com/office/drawing/2014/main" id="{D03337A1-3599-4D1C-88CC-3AF41F819A9B}"/>
              </a:ext>
            </a:extLst>
          </p:cNvPr>
          <p:cNvSpPr>
            <a:spLocks noGrp="1"/>
          </p:cNvSpPr>
          <p:nvPr>
            <p:ph type="subTitle" idx="1"/>
          </p:nvPr>
        </p:nvSpPr>
        <p:spPr/>
        <p:txBody>
          <a:bodyPr/>
          <a:lstStyle/>
          <a:p>
            <a:r>
              <a:rPr lang="en-US" dirty="0"/>
              <a:t>Team Members: Francis Yu, Chris Ng, </a:t>
            </a:r>
            <a:r>
              <a:rPr lang="en-US" dirty="0" err="1"/>
              <a:t>Cris</a:t>
            </a:r>
            <a:r>
              <a:rPr lang="en-US" dirty="0"/>
              <a:t> </a:t>
            </a:r>
            <a:r>
              <a:rPr lang="en-US" dirty="0" err="1"/>
              <a:t>Bangaoil</a:t>
            </a:r>
            <a:r>
              <a:rPr lang="en-US" dirty="0"/>
              <a:t>, Chetan </a:t>
            </a:r>
            <a:r>
              <a:rPr lang="en-US" dirty="0" err="1"/>
              <a:t>Balachanda</a:t>
            </a:r>
            <a:r>
              <a:rPr lang="en-US" dirty="0"/>
              <a:t> </a:t>
            </a:r>
          </a:p>
        </p:txBody>
      </p:sp>
    </p:spTree>
    <p:extLst>
      <p:ext uri="{BB962C8B-B14F-4D97-AF65-F5344CB8AC3E}">
        <p14:creationId xmlns:p14="http://schemas.microsoft.com/office/powerpoint/2010/main" val="62752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3C2F-7797-419B-BC0A-313ECF0C17B1}"/>
              </a:ext>
            </a:extLst>
          </p:cNvPr>
          <p:cNvSpPr>
            <a:spLocks noGrp="1"/>
          </p:cNvSpPr>
          <p:nvPr>
            <p:ph type="title"/>
          </p:nvPr>
        </p:nvSpPr>
        <p:spPr/>
        <p:txBody>
          <a:bodyPr/>
          <a:lstStyle/>
          <a:p>
            <a:r>
              <a:rPr lang="en-US" dirty="0"/>
              <a:t>Which site should you visit most</a:t>
            </a:r>
          </a:p>
        </p:txBody>
      </p:sp>
      <p:sp>
        <p:nvSpPr>
          <p:cNvPr id="3" name="Content Placeholder 2">
            <a:extLst>
              <a:ext uri="{FF2B5EF4-FFF2-40B4-BE49-F238E27FC236}">
                <a16:creationId xmlns:a16="http://schemas.microsoft.com/office/drawing/2014/main" id="{4F5EC512-2010-4F58-8FF1-4D5764643645}"/>
              </a:ext>
            </a:extLst>
          </p:cNvPr>
          <p:cNvSpPr>
            <a:spLocks noGrp="1"/>
          </p:cNvSpPr>
          <p:nvPr>
            <p:ph idx="1"/>
          </p:nvPr>
        </p:nvSpPr>
        <p:spPr>
          <a:xfrm>
            <a:off x="677334" y="1379540"/>
            <a:ext cx="8285691" cy="477836"/>
          </a:xfrm>
        </p:spPr>
        <p:txBody>
          <a:bodyPr/>
          <a:lstStyle/>
          <a:p>
            <a:r>
              <a:rPr lang="en-US" dirty="0"/>
              <a:t>Pie chart of data science jobs of the 4 sources</a:t>
            </a:r>
          </a:p>
        </p:txBody>
      </p:sp>
      <p:pic>
        <p:nvPicPr>
          <p:cNvPr id="9" name="Picture 8" descr="A picture containing accessory, text, businesscard&#10;&#10;Description generated with high confidence">
            <a:extLst>
              <a:ext uri="{FF2B5EF4-FFF2-40B4-BE49-F238E27FC236}">
                <a16:creationId xmlns:a16="http://schemas.microsoft.com/office/drawing/2014/main" id="{4C514D3B-A7CA-45B3-90D7-89EFD7648FB7}"/>
              </a:ext>
            </a:extLst>
          </p:cNvPr>
          <p:cNvPicPr>
            <a:picLocks noChangeAspect="1"/>
          </p:cNvPicPr>
          <p:nvPr/>
        </p:nvPicPr>
        <p:blipFill>
          <a:blip r:embed="rId2"/>
          <a:stretch>
            <a:fillRect/>
          </a:stretch>
        </p:blipFill>
        <p:spPr>
          <a:xfrm>
            <a:off x="1819275" y="2009776"/>
            <a:ext cx="5631656" cy="4505325"/>
          </a:xfrm>
          <a:prstGeom prst="rect">
            <a:avLst/>
          </a:prstGeom>
        </p:spPr>
      </p:pic>
    </p:spTree>
    <p:extLst>
      <p:ext uri="{BB962C8B-B14F-4D97-AF65-F5344CB8AC3E}">
        <p14:creationId xmlns:p14="http://schemas.microsoft.com/office/powerpoint/2010/main" val="369698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5D6E-F5DF-4F1E-9782-7C5F3E4A788E}"/>
              </a:ext>
            </a:extLst>
          </p:cNvPr>
          <p:cNvSpPr>
            <a:spLocks noGrp="1"/>
          </p:cNvSpPr>
          <p:nvPr>
            <p:ph type="title"/>
          </p:nvPr>
        </p:nvSpPr>
        <p:spPr/>
        <p:txBody>
          <a:bodyPr/>
          <a:lstStyle/>
          <a:p>
            <a:r>
              <a:rPr lang="en-US" dirty="0"/>
              <a:t>Popular keywords</a:t>
            </a:r>
          </a:p>
        </p:txBody>
      </p:sp>
      <p:sp>
        <p:nvSpPr>
          <p:cNvPr id="3" name="Content Placeholder 2">
            <a:extLst>
              <a:ext uri="{FF2B5EF4-FFF2-40B4-BE49-F238E27FC236}">
                <a16:creationId xmlns:a16="http://schemas.microsoft.com/office/drawing/2014/main" id="{B7E6F522-597C-48DA-9063-D6EAF9FE1D60}"/>
              </a:ext>
            </a:extLst>
          </p:cNvPr>
          <p:cNvSpPr>
            <a:spLocks noGrp="1"/>
          </p:cNvSpPr>
          <p:nvPr>
            <p:ph idx="1"/>
          </p:nvPr>
        </p:nvSpPr>
        <p:spPr>
          <a:xfrm>
            <a:off x="677334" y="1270000"/>
            <a:ext cx="8447616" cy="439736"/>
          </a:xfrm>
        </p:spPr>
        <p:txBody>
          <a:bodyPr/>
          <a:lstStyle/>
          <a:p>
            <a:r>
              <a:rPr lang="en-US" dirty="0"/>
              <a:t>Popular Keyword frequency in current Data Science job openings</a:t>
            </a:r>
          </a:p>
        </p:txBody>
      </p:sp>
      <p:pic>
        <p:nvPicPr>
          <p:cNvPr id="5" name="Picture 4">
            <a:extLst>
              <a:ext uri="{FF2B5EF4-FFF2-40B4-BE49-F238E27FC236}">
                <a16:creationId xmlns:a16="http://schemas.microsoft.com/office/drawing/2014/main" id="{2A818607-D2B5-4C48-834F-FA090161545C}"/>
              </a:ext>
            </a:extLst>
          </p:cNvPr>
          <p:cNvPicPr>
            <a:picLocks noChangeAspect="1"/>
          </p:cNvPicPr>
          <p:nvPr/>
        </p:nvPicPr>
        <p:blipFill>
          <a:blip r:embed="rId2"/>
          <a:stretch>
            <a:fillRect/>
          </a:stretch>
        </p:blipFill>
        <p:spPr>
          <a:xfrm>
            <a:off x="1380510" y="1976362"/>
            <a:ext cx="7476066" cy="4272038"/>
          </a:xfrm>
          <a:prstGeom prst="rect">
            <a:avLst/>
          </a:prstGeom>
        </p:spPr>
      </p:pic>
    </p:spTree>
    <p:extLst>
      <p:ext uri="{BB962C8B-B14F-4D97-AF65-F5344CB8AC3E}">
        <p14:creationId xmlns:p14="http://schemas.microsoft.com/office/powerpoint/2010/main" val="218432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425D-A925-44B0-88AB-98CF6EDFEE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140E545-C6B7-4DA0-B1C8-A97200F8640A}"/>
              </a:ext>
            </a:extLst>
          </p:cNvPr>
          <p:cNvSpPr>
            <a:spLocks noGrp="1"/>
          </p:cNvSpPr>
          <p:nvPr>
            <p:ph idx="1"/>
          </p:nvPr>
        </p:nvSpPr>
        <p:spPr>
          <a:xfrm>
            <a:off x="677334" y="1358283"/>
            <a:ext cx="9620763" cy="5308847"/>
          </a:xfrm>
        </p:spPr>
        <p:txBody>
          <a:bodyPr/>
          <a:lstStyle/>
          <a:p>
            <a:r>
              <a:rPr lang="en-US" sz="2800" dirty="0"/>
              <a:t>Surprise! Move to the Bay Area</a:t>
            </a:r>
          </a:p>
          <a:p>
            <a:pPr lvl="1"/>
            <a:r>
              <a:rPr lang="en-US" sz="2600" dirty="0"/>
              <a:t>Data Scientists are most wanted in SF, Bay Area and LA, San Diego. Not many openings in Central California</a:t>
            </a:r>
          </a:p>
          <a:p>
            <a:r>
              <a:rPr lang="en-US" sz="3000" dirty="0"/>
              <a:t>Get paid (and then increase your expenditures)</a:t>
            </a:r>
          </a:p>
          <a:p>
            <a:pPr lvl="1"/>
            <a:r>
              <a:rPr lang="en-US" sz="2800" dirty="0"/>
              <a:t> Data Scientists get paid highest in Bay Area, and higher in NorCal than SoCal.</a:t>
            </a:r>
          </a:p>
          <a:p>
            <a:r>
              <a:rPr lang="en-US" sz="2800" dirty="0"/>
              <a:t>Set job alerts on Glassdoor and Indeed</a:t>
            </a:r>
          </a:p>
          <a:p>
            <a:r>
              <a:rPr lang="en-US" sz="2800" dirty="0"/>
              <a:t>Make sure you put the following on your resumes:</a:t>
            </a:r>
          </a:p>
          <a:p>
            <a:pPr lvl="1"/>
            <a:r>
              <a:rPr lang="en-US" sz="2800" dirty="0"/>
              <a:t>Python, Machine Learnings, SQL, Excel, Hadoop</a:t>
            </a:r>
          </a:p>
          <a:p>
            <a:endParaRPr lang="en-US" dirty="0"/>
          </a:p>
        </p:txBody>
      </p:sp>
    </p:spTree>
    <p:extLst>
      <p:ext uri="{BB962C8B-B14F-4D97-AF65-F5344CB8AC3E}">
        <p14:creationId xmlns:p14="http://schemas.microsoft.com/office/powerpoint/2010/main" val="36665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0CB-BFC5-4168-9F72-1453E6F507A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51B99A5E-9006-42C2-925D-87B91530EAF7}"/>
              </a:ext>
            </a:extLst>
          </p:cNvPr>
          <p:cNvSpPr>
            <a:spLocks noGrp="1"/>
          </p:cNvSpPr>
          <p:nvPr>
            <p:ph idx="1"/>
          </p:nvPr>
        </p:nvSpPr>
        <p:spPr/>
        <p:txBody>
          <a:bodyPr/>
          <a:lstStyle/>
          <a:p>
            <a:r>
              <a:rPr lang="en-US" dirty="0"/>
              <a:t>We only include keywords of “Data Scientist” and “Data Science.”  Other relevant keywords could be “Data Analyst”, “Research Analyst”</a:t>
            </a:r>
          </a:p>
          <a:p>
            <a:r>
              <a:rPr lang="en-US" dirty="0"/>
              <a:t>Glassdoor treated data scraping as a breach of their terms and services. This limited our search for descriptions from their website. </a:t>
            </a:r>
          </a:p>
          <a:p>
            <a:r>
              <a:rPr lang="en-US" dirty="0"/>
              <a:t>Our original vision was to create a web application that scraps and returns the combined results of the most recent job listings from Glassdoor, Indeed, Monster and CareerBuilder. However the current tools and method we use are too slow and cause too much delay, thus not practical.</a:t>
            </a:r>
          </a:p>
        </p:txBody>
      </p:sp>
    </p:spTree>
    <p:extLst>
      <p:ext uri="{BB962C8B-B14F-4D97-AF65-F5344CB8AC3E}">
        <p14:creationId xmlns:p14="http://schemas.microsoft.com/office/powerpoint/2010/main" val="27724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8FC4-3694-458F-A194-70DA9524BBFB}"/>
              </a:ext>
            </a:extLst>
          </p:cNvPr>
          <p:cNvSpPr>
            <a:spLocks noGrp="1"/>
          </p:cNvSpPr>
          <p:nvPr>
            <p:ph type="title"/>
          </p:nvPr>
        </p:nvSpPr>
        <p:spPr/>
        <p:txBody>
          <a:bodyPr/>
          <a:lstStyle/>
          <a:p>
            <a:r>
              <a:rPr lang="en-US" dirty="0"/>
              <a:t>Goal Statement:</a:t>
            </a:r>
          </a:p>
        </p:txBody>
      </p:sp>
      <p:sp>
        <p:nvSpPr>
          <p:cNvPr id="3" name="Content Placeholder 2">
            <a:extLst>
              <a:ext uri="{FF2B5EF4-FFF2-40B4-BE49-F238E27FC236}">
                <a16:creationId xmlns:a16="http://schemas.microsoft.com/office/drawing/2014/main" id="{683A3FD0-E6D4-44B0-9969-6E040754F612}"/>
              </a:ext>
            </a:extLst>
          </p:cNvPr>
          <p:cNvSpPr>
            <a:spLocks noGrp="1"/>
          </p:cNvSpPr>
          <p:nvPr>
            <p:ph idx="1"/>
          </p:nvPr>
        </p:nvSpPr>
        <p:spPr/>
        <p:txBody>
          <a:bodyPr>
            <a:normAutofit/>
          </a:bodyPr>
          <a:lstStyle/>
          <a:p>
            <a:r>
              <a:rPr lang="en-US" sz="2800" dirty="0"/>
              <a:t>Determine California areas with a high amount of Data Science job openings.</a:t>
            </a:r>
          </a:p>
          <a:p>
            <a:pPr lvl="1"/>
            <a:r>
              <a:rPr lang="en-US" sz="2800" dirty="0"/>
              <a:t>Compare salaries in California areas</a:t>
            </a:r>
          </a:p>
          <a:p>
            <a:r>
              <a:rPr lang="en-US" sz="3000" dirty="0"/>
              <a:t>Which sites have more Data Science job listings</a:t>
            </a:r>
          </a:p>
          <a:p>
            <a:r>
              <a:rPr lang="en-US" sz="2800" dirty="0"/>
              <a:t>Keyword Analysis for most in-demand skills from current open Data Science Jobs</a:t>
            </a:r>
          </a:p>
          <a:p>
            <a:endParaRPr lang="en-US" sz="2800" dirty="0"/>
          </a:p>
          <a:p>
            <a:endParaRPr lang="en-US" dirty="0"/>
          </a:p>
        </p:txBody>
      </p:sp>
    </p:spTree>
    <p:extLst>
      <p:ext uri="{BB962C8B-B14F-4D97-AF65-F5344CB8AC3E}">
        <p14:creationId xmlns:p14="http://schemas.microsoft.com/office/powerpoint/2010/main" val="31527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0786-5197-465C-9225-4BCB8B6F6300}"/>
              </a:ext>
            </a:extLst>
          </p:cNvPr>
          <p:cNvSpPr>
            <a:spLocks noGrp="1"/>
          </p:cNvSpPr>
          <p:nvPr>
            <p:ph type="title"/>
          </p:nvPr>
        </p:nvSpPr>
        <p:spPr/>
        <p:txBody>
          <a:bodyPr/>
          <a:lstStyle/>
          <a:p>
            <a:r>
              <a:rPr lang="en-US" dirty="0"/>
              <a:t>Data Sources</a:t>
            </a:r>
          </a:p>
        </p:txBody>
      </p:sp>
      <p:pic>
        <p:nvPicPr>
          <p:cNvPr id="4" name="Picture 3">
            <a:extLst>
              <a:ext uri="{FF2B5EF4-FFF2-40B4-BE49-F238E27FC236}">
                <a16:creationId xmlns:a16="http://schemas.microsoft.com/office/drawing/2014/main" id="{69D81F39-CB82-4D87-AA1A-83332B2164F4}"/>
              </a:ext>
            </a:extLst>
          </p:cNvPr>
          <p:cNvPicPr>
            <a:picLocks noChangeAspect="1"/>
          </p:cNvPicPr>
          <p:nvPr/>
        </p:nvPicPr>
        <p:blipFill>
          <a:blip r:embed="rId2"/>
          <a:stretch>
            <a:fillRect/>
          </a:stretch>
        </p:blipFill>
        <p:spPr>
          <a:xfrm>
            <a:off x="352480" y="1512475"/>
            <a:ext cx="3636350" cy="1123425"/>
          </a:xfrm>
          <a:prstGeom prst="rect">
            <a:avLst/>
          </a:prstGeom>
        </p:spPr>
      </p:pic>
      <p:pic>
        <p:nvPicPr>
          <p:cNvPr id="5" name="Picture 4">
            <a:extLst>
              <a:ext uri="{FF2B5EF4-FFF2-40B4-BE49-F238E27FC236}">
                <a16:creationId xmlns:a16="http://schemas.microsoft.com/office/drawing/2014/main" id="{69164800-62A1-4F2C-982F-52E30A690F3C}"/>
              </a:ext>
            </a:extLst>
          </p:cNvPr>
          <p:cNvPicPr>
            <a:picLocks noChangeAspect="1"/>
          </p:cNvPicPr>
          <p:nvPr/>
        </p:nvPicPr>
        <p:blipFill>
          <a:blip r:embed="rId3"/>
          <a:stretch>
            <a:fillRect/>
          </a:stretch>
        </p:blipFill>
        <p:spPr>
          <a:xfrm>
            <a:off x="3130665" y="2539245"/>
            <a:ext cx="6519071" cy="1228725"/>
          </a:xfrm>
          <a:prstGeom prst="rect">
            <a:avLst/>
          </a:prstGeom>
        </p:spPr>
      </p:pic>
      <p:pic>
        <p:nvPicPr>
          <p:cNvPr id="6" name="Picture 5">
            <a:extLst>
              <a:ext uri="{FF2B5EF4-FFF2-40B4-BE49-F238E27FC236}">
                <a16:creationId xmlns:a16="http://schemas.microsoft.com/office/drawing/2014/main" id="{54211EEA-AF47-4EFA-A237-68CAF3CB93C9}"/>
              </a:ext>
            </a:extLst>
          </p:cNvPr>
          <p:cNvPicPr>
            <a:picLocks noChangeAspect="1"/>
          </p:cNvPicPr>
          <p:nvPr/>
        </p:nvPicPr>
        <p:blipFill>
          <a:blip r:embed="rId4"/>
          <a:stretch>
            <a:fillRect/>
          </a:stretch>
        </p:blipFill>
        <p:spPr>
          <a:xfrm>
            <a:off x="1091553" y="3538775"/>
            <a:ext cx="3562757" cy="1489256"/>
          </a:xfrm>
          <a:prstGeom prst="rect">
            <a:avLst/>
          </a:prstGeom>
        </p:spPr>
      </p:pic>
      <p:pic>
        <p:nvPicPr>
          <p:cNvPr id="7" name="Picture 6">
            <a:extLst>
              <a:ext uri="{FF2B5EF4-FFF2-40B4-BE49-F238E27FC236}">
                <a16:creationId xmlns:a16="http://schemas.microsoft.com/office/drawing/2014/main" id="{13F390B0-830C-48F5-9A41-EAE7F95AD779}"/>
              </a:ext>
            </a:extLst>
          </p:cNvPr>
          <p:cNvPicPr>
            <a:picLocks noChangeAspect="1"/>
          </p:cNvPicPr>
          <p:nvPr/>
        </p:nvPicPr>
        <p:blipFill>
          <a:blip r:embed="rId5"/>
          <a:stretch>
            <a:fillRect/>
          </a:stretch>
        </p:blipFill>
        <p:spPr>
          <a:xfrm>
            <a:off x="3988829" y="4868990"/>
            <a:ext cx="4802745" cy="1260061"/>
          </a:xfrm>
          <a:prstGeom prst="rect">
            <a:avLst/>
          </a:prstGeom>
        </p:spPr>
      </p:pic>
    </p:spTree>
    <p:extLst>
      <p:ext uri="{BB962C8B-B14F-4D97-AF65-F5344CB8AC3E}">
        <p14:creationId xmlns:p14="http://schemas.microsoft.com/office/powerpoint/2010/main" val="212972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4AA0-DF75-4757-B7DD-EDDE388B81FA}"/>
              </a:ext>
            </a:extLst>
          </p:cNvPr>
          <p:cNvSpPr>
            <a:spLocks noGrp="1"/>
          </p:cNvSpPr>
          <p:nvPr>
            <p:ph type="title"/>
          </p:nvPr>
        </p:nvSpPr>
        <p:spPr/>
        <p:txBody>
          <a:bodyPr/>
          <a:lstStyle/>
          <a:p>
            <a:r>
              <a:rPr lang="en-US" dirty="0"/>
              <a:t>Scraped Data</a:t>
            </a:r>
          </a:p>
        </p:txBody>
      </p:sp>
      <p:sp>
        <p:nvSpPr>
          <p:cNvPr id="3" name="Content Placeholder 2">
            <a:extLst>
              <a:ext uri="{FF2B5EF4-FFF2-40B4-BE49-F238E27FC236}">
                <a16:creationId xmlns:a16="http://schemas.microsoft.com/office/drawing/2014/main" id="{10C8652F-25B2-4E05-A117-16778A17DF9F}"/>
              </a:ext>
            </a:extLst>
          </p:cNvPr>
          <p:cNvSpPr>
            <a:spLocks noGrp="1"/>
          </p:cNvSpPr>
          <p:nvPr>
            <p:ph idx="1"/>
          </p:nvPr>
        </p:nvSpPr>
        <p:spPr>
          <a:xfrm>
            <a:off x="677334" y="1930401"/>
            <a:ext cx="8771466" cy="4110962"/>
          </a:xfrm>
        </p:spPr>
        <p:txBody>
          <a:bodyPr/>
          <a:lstStyle/>
          <a:p>
            <a:r>
              <a:rPr lang="en-US" sz="3200" dirty="0"/>
              <a:t>For each of the 4 career sites we will search for Data Science jobs in California:</a:t>
            </a:r>
          </a:p>
          <a:p>
            <a:pPr lvl="1"/>
            <a:r>
              <a:rPr lang="en-US" sz="2000" dirty="0"/>
              <a:t>Job Title</a:t>
            </a:r>
          </a:p>
          <a:p>
            <a:pPr lvl="1"/>
            <a:r>
              <a:rPr lang="en-US" sz="2000" dirty="0"/>
              <a:t>Company</a:t>
            </a:r>
          </a:p>
          <a:p>
            <a:pPr lvl="1"/>
            <a:r>
              <a:rPr lang="en-US" sz="2000" dirty="0"/>
              <a:t>Location</a:t>
            </a:r>
          </a:p>
          <a:p>
            <a:pPr lvl="1"/>
            <a:r>
              <a:rPr lang="en-US" sz="2000" dirty="0"/>
              <a:t>Salary (if available)</a:t>
            </a:r>
          </a:p>
          <a:p>
            <a:pPr lvl="1"/>
            <a:r>
              <a:rPr lang="en-US" sz="2000" dirty="0"/>
              <a:t>Job Description </a:t>
            </a:r>
          </a:p>
          <a:p>
            <a:pPr lvl="1"/>
            <a:r>
              <a:rPr lang="en-US" sz="2000" dirty="0"/>
              <a:t>URL to each job listing</a:t>
            </a:r>
          </a:p>
        </p:txBody>
      </p:sp>
    </p:spTree>
    <p:extLst>
      <p:ext uri="{BB962C8B-B14F-4D97-AF65-F5344CB8AC3E}">
        <p14:creationId xmlns:p14="http://schemas.microsoft.com/office/powerpoint/2010/main" val="106917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CCD6-285B-4E2B-9DD9-63824E84BC0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F18C176-88D5-4F62-B7BE-984E3F07CEC0}"/>
              </a:ext>
            </a:extLst>
          </p:cNvPr>
          <p:cNvSpPr>
            <a:spLocks noGrp="1"/>
          </p:cNvSpPr>
          <p:nvPr>
            <p:ph idx="1"/>
          </p:nvPr>
        </p:nvSpPr>
        <p:spPr>
          <a:xfrm>
            <a:off x="677334" y="1752600"/>
            <a:ext cx="8504766" cy="4495799"/>
          </a:xfrm>
        </p:spPr>
        <p:txBody>
          <a:bodyPr>
            <a:normAutofit lnSpcReduction="10000"/>
          </a:bodyPr>
          <a:lstStyle/>
          <a:p>
            <a:r>
              <a:rPr lang="en-US" sz="2400" dirty="0"/>
              <a:t>Scrape each site for the data fields</a:t>
            </a:r>
          </a:p>
          <a:p>
            <a:r>
              <a:rPr lang="en-US" sz="2400" dirty="0"/>
              <a:t>Create </a:t>
            </a:r>
            <a:r>
              <a:rPr lang="en-US" sz="2400" dirty="0" err="1"/>
              <a:t>DataFrames</a:t>
            </a:r>
            <a:r>
              <a:rPr lang="en-US" sz="2400" dirty="0"/>
              <a:t> for Job Listings</a:t>
            </a:r>
          </a:p>
          <a:p>
            <a:r>
              <a:rPr lang="en-US" sz="2400" dirty="0"/>
              <a:t>Remove Duplicate listings if Job Title and Company are the same</a:t>
            </a:r>
          </a:p>
          <a:p>
            <a:r>
              <a:rPr lang="en-US" sz="2400" dirty="0"/>
              <a:t>Clean Entries, Remove formatting and extra information</a:t>
            </a:r>
          </a:p>
          <a:p>
            <a:r>
              <a:rPr lang="en-US" sz="2400" dirty="0"/>
              <a:t>Convert </a:t>
            </a:r>
            <a:r>
              <a:rPr lang="en-US" sz="2400" dirty="0" err="1"/>
              <a:t>DataFrames</a:t>
            </a:r>
            <a:r>
              <a:rPr lang="en-US" sz="2400" dirty="0"/>
              <a:t> to and Load dictionaries into a MongoDB collection</a:t>
            </a:r>
          </a:p>
          <a:p>
            <a:r>
              <a:rPr lang="en-US" sz="2400" dirty="0"/>
              <a:t>Run Data Analysis use various Python libraries, </a:t>
            </a:r>
            <a:r>
              <a:rPr lang="en-US" sz="2400" dirty="0" err="1"/>
              <a:t>i.e</a:t>
            </a:r>
            <a:r>
              <a:rPr lang="en-US" sz="2400" dirty="0"/>
              <a:t>, Pandas, </a:t>
            </a:r>
            <a:r>
              <a:rPr lang="en-US" sz="2400" dirty="0" err="1"/>
              <a:t>MatPlotLib</a:t>
            </a:r>
            <a:endParaRPr lang="en-US" sz="2400" dirty="0"/>
          </a:p>
          <a:p>
            <a:r>
              <a:rPr lang="en-US" sz="2400" dirty="0"/>
              <a:t>Load Analysis into a website via Flask</a:t>
            </a:r>
          </a:p>
          <a:p>
            <a:pPr marL="0" indent="0">
              <a:buNone/>
            </a:pPr>
            <a:endParaRPr lang="en-US" dirty="0"/>
          </a:p>
        </p:txBody>
      </p:sp>
    </p:spTree>
    <p:extLst>
      <p:ext uri="{BB962C8B-B14F-4D97-AF65-F5344CB8AC3E}">
        <p14:creationId xmlns:p14="http://schemas.microsoft.com/office/powerpoint/2010/main" val="28541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7C7D-34C1-416A-88A2-4148F89C90C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F2352E5-8B67-4183-A59E-6555A3E9AE15}"/>
              </a:ext>
            </a:extLst>
          </p:cNvPr>
          <p:cNvSpPr>
            <a:spLocks noGrp="1"/>
          </p:cNvSpPr>
          <p:nvPr>
            <p:ph idx="1"/>
          </p:nvPr>
        </p:nvSpPr>
        <p:spPr/>
        <p:txBody>
          <a:bodyPr>
            <a:normAutofit/>
          </a:bodyPr>
          <a:lstStyle/>
          <a:p>
            <a:r>
              <a:rPr lang="en-US" sz="2400" dirty="0"/>
              <a:t>Selecting the sources that can pull all the required fields</a:t>
            </a:r>
          </a:p>
          <a:p>
            <a:r>
              <a:rPr lang="en-US" sz="2400" dirty="0"/>
              <a:t>Filtering duplicates from each individual site and then removing the duplicate postings across the various sites</a:t>
            </a:r>
          </a:p>
          <a:p>
            <a:r>
              <a:rPr lang="en-US" sz="2400" dirty="0"/>
              <a:t>Salary information is not always provided in the listings</a:t>
            </a:r>
          </a:p>
          <a:p>
            <a:r>
              <a:rPr lang="en-US" sz="2400" dirty="0"/>
              <a:t>Running into </a:t>
            </a:r>
            <a:r>
              <a:rPr lang="en-US" sz="2400" dirty="0" err="1"/>
              <a:t>Catchas</a:t>
            </a:r>
            <a:r>
              <a:rPr lang="en-US" sz="2400" dirty="0"/>
              <a:t> while scraping data</a:t>
            </a:r>
          </a:p>
          <a:p>
            <a:endParaRPr lang="en-US" dirty="0"/>
          </a:p>
        </p:txBody>
      </p:sp>
    </p:spTree>
    <p:extLst>
      <p:ext uri="{BB962C8B-B14F-4D97-AF65-F5344CB8AC3E}">
        <p14:creationId xmlns:p14="http://schemas.microsoft.com/office/powerpoint/2010/main" val="276169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89C2-B96F-4D9B-A3A5-8F9026419517}"/>
              </a:ext>
            </a:extLst>
          </p:cNvPr>
          <p:cNvSpPr>
            <a:spLocks noGrp="1"/>
          </p:cNvSpPr>
          <p:nvPr>
            <p:ph type="title"/>
          </p:nvPr>
        </p:nvSpPr>
        <p:spPr/>
        <p:txBody>
          <a:bodyPr/>
          <a:lstStyle/>
          <a:p>
            <a:r>
              <a:rPr lang="en-US" dirty="0"/>
              <a:t>Where should you move to</a:t>
            </a:r>
          </a:p>
        </p:txBody>
      </p:sp>
      <p:sp>
        <p:nvSpPr>
          <p:cNvPr id="3" name="Content Placeholder 2">
            <a:extLst>
              <a:ext uri="{FF2B5EF4-FFF2-40B4-BE49-F238E27FC236}">
                <a16:creationId xmlns:a16="http://schemas.microsoft.com/office/drawing/2014/main" id="{46AF3AC7-05BB-4A37-B602-F201A9DD57A2}"/>
              </a:ext>
            </a:extLst>
          </p:cNvPr>
          <p:cNvSpPr>
            <a:spLocks noGrp="1"/>
          </p:cNvSpPr>
          <p:nvPr>
            <p:ph idx="1"/>
          </p:nvPr>
        </p:nvSpPr>
        <p:spPr/>
        <p:txBody>
          <a:bodyPr/>
          <a:lstStyle/>
          <a:p>
            <a:r>
              <a:rPr lang="en-US" dirty="0"/>
              <a:t>Heat map of current Data Science openings in California</a:t>
            </a:r>
          </a:p>
          <a:p>
            <a:endParaRPr lang="en-US" dirty="0"/>
          </a:p>
          <a:p>
            <a:endParaRPr lang="en-US" dirty="0"/>
          </a:p>
        </p:txBody>
      </p:sp>
      <p:pic>
        <p:nvPicPr>
          <p:cNvPr id="5" name="Picture 4">
            <a:extLst>
              <a:ext uri="{FF2B5EF4-FFF2-40B4-BE49-F238E27FC236}">
                <a16:creationId xmlns:a16="http://schemas.microsoft.com/office/drawing/2014/main" id="{6097E42F-28CE-4FF0-B25A-8897696807A8}"/>
              </a:ext>
            </a:extLst>
          </p:cNvPr>
          <p:cNvPicPr>
            <a:picLocks noChangeAspect="1"/>
          </p:cNvPicPr>
          <p:nvPr/>
        </p:nvPicPr>
        <p:blipFill>
          <a:blip r:embed="rId2"/>
          <a:stretch>
            <a:fillRect/>
          </a:stretch>
        </p:blipFill>
        <p:spPr>
          <a:xfrm>
            <a:off x="1035966" y="2701412"/>
            <a:ext cx="6364412" cy="3546988"/>
          </a:xfrm>
          <a:prstGeom prst="rect">
            <a:avLst/>
          </a:prstGeom>
        </p:spPr>
      </p:pic>
    </p:spTree>
    <p:extLst>
      <p:ext uri="{BB962C8B-B14F-4D97-AF65-F5344CB8AC3E}">
        <p14:creationId xmlns:p14="http://schemas.microsoft.com/office/powerpoint/2010/main" val="183826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F023-05B7-45F5-8F0E-9BE12CE328C6}"/>
              </a:ext>
            </a:extLst>
          </p:cNvPr>
          <p:cNvSpPr>
            <a:spLocks noGrp="1"/>
          </p:cNvSpPr>
          <p:nvPr>
            <p:ph type="title"/>
          </p:nvPr>
        </p:nvSpPr>
        <p:spPr/>
        <p:txBody>
          <a:bodyPr/>
          <a:lstStyle/>
          <a:p>
            <a:r>
              <a:rPr lang="en-US" dirty="0"/>
              <a:t>Where should you move to cont.</a:t>
            </a:r>
          </a:p>
        </p:txBody>
      </p:sp>
      <p:sp>
        <p:nvSpPr>
          <p:cNvPr id="3" name="Content Placeholder 2">
            <a:extLst>
              <a:ext uri="{FF2B5EF4-FFF2-40B4-BE49-F238E27FC236}">
                <a16:creationId xmlns:a16="http://schemas.microsoft.com/office/drawing/2014/main" id="{66B184FB-DB75-4683-82F0-B15E7CF65943}"/>
              </a:ext>
            </a:extLst>
          </p:cNvPr>
          <p:cNvSpPr>
            <a:spLocks noGrp="1"/>
          </p:cNvSpPr>
          <p:nvPr>
            <p:ph idx="1"/>
          </p:nvPr>
        </p:nvSpPr>
        <p:spPr>
          <a:xfrm>
            <a:off x="677334" y="1488613"/>
            <a:ext cx="8596668" cy="3880773"/>
          </a:xfrm>
        </p:spPr>
        <p:txBody>
          <a:bodyPr/>
          <a:lstStyle/>
          <a:p>
            <a:r>
              <a:rPr lang="en-US" dirty="0"/>
              <a:t>Job distribution in top 50 cities in California that return most data science jobs </a:t>
            </a:r>
          </a:p>
        </p:txBody>
      </p:sp>
      <p:pic>
        <p:nvPicPr>
          <p:cNvPr id="6" name="Picture 5">
            <a:extLst>
              <a:ext uri="{FF2B5EF4-FFF2-40B4-BE49-F238E27FC236}">
                <a16:creationId xmlns:a16="http://schemas.microsoft.com/office/drawing/2014/main" id="{D32CDD21-A533-41FC-A3E2-16BAD1924334}"/>
              </a:ext>
            </a:extLst>
          </p:cNvPr>
          <p:cNvPicPr>
            <a:picLocks noChangeAspect="1"/>
          </p:cNvPicPr>
          <p:nvPr/>
        </p:nvPicPr>
        <p:blipFill>
          <a:blip r:embed="rId2"/>
          <a:stretch>
            <a:fillRect/>
          </a:stretch>
        </p:blipFill>
        <p:spPr>
          <a:xfrm>
            <a:off x="887768" y="2216181"/>
            <a:ext cx="7767961" cy="4438835"/>
          </a:xfrm>
          <a:prstGeom prst="rect">
            <a:avLst/>
          </a:prstGeom>
        </p:spPr>
      </p:pic>
    </p:spTree>
    <p:extLst>
      <p:ext uri="{BB962C8B-B14F-4D97-AF65-F5344CB8AC3E}">
        <p14:creationId xmlns:p14="http://schemas.microsoft.com/office/powerpoint/2010/main" val="94859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8C14-B4FB-49F7-AF1F-ED38A14B8F8D}"/>
              </a:ext>
            </a:extLst>
          </p:cNvPr>
          <p:cNvSpPr>
            <a:spLocks noGrp="1"/>
          </p:cNvSpPr>
          <p:nvPr>
            <p:ph type="title"/>
          </p:nvPr>
        </p:nvSpPr>
        <p:spPr/>
        <p:txBody>
          <a:bodyPr/>
          <a:lstStyle/>
          <a:p>
            <a:r>
              <a:rPr lang="en-US" dirty="0"/>
              <a:t>Where should you move for the Money</a:t>
            </a:r>
          </a:p>
        </p:txBody>
      </p:sp>
      <p:sp>
        <p:nvSpPr>
          <p:cNvPr id="3" name="Content Placeholder 2">
            <a:extLst>
              <a:ext uri="{FF2B5EF4-FFF2-40B4-BE49-F238E27FC236}">
                <a16:creationId xmlns:a16="http://schemas.microsoft.com/office/drawing/2014/main" id="{9EA89E2C-CA56-48E7-997B-368DE56B8ACC}"/>
              </a:ext>
            </a:extLst>
          </p:cNvPr>
          <p:cNvSpPr>
            <a:spLocks noGrp="1"/>
          </p:cNvSpPr>
          <p:nvPr>
            <p:ph idx="1"/>
          </p:nvPr>
        </p:nvSpPr>
        <p:spPr>
          <a:xfrm>
            <a:off x="677334" y="1270000"/>
            <a:ext cx="8596668" cy="500967"/>
          </a:xfrm>
        </p:spPr>
        <p:txBody>
          <a:bodyPr/>
          <a:lstStyle/>
          <a:p>
            <a:r>
              <a:rPr lang="en-US" dirty="0"/>
              <a:t>Combines job frequency data with average salaries per city</a:t>
            </a:r>
          </a:p>
        </p:txBody>
      </p:sp>
      <p:pic>
        <p:nvPicPr>
          <p:cNvPr id="5" name="Picture 4" descr="A close up of a logo&#10;&#10;Description generated with high confidence">
            <a:extLst>
              <a:ext uri="{FF2B5EF4-FFF2-40B4-BE49-F238E27FC236}">
                <a16:creationId xmlns:a16="http://schemas.microsoft.com/office/drawing/2014/main" id="{A0F168A0-C250-4231-B064-B2FE2867F022}"/>
              </a:ext>
            </a:extLst>
          </p:cNvPr>
          <p:cNvPicPr>
            <a:picLocks noChangeAspect="1"/>
          </p:cNvPicPr>
          <p:nvPr/>
        </p:nvPicPr>
        <p:blipFill>
          <a:blip r:embed="rId2"/>
          <a:stretch>
            <a:fillRect/>
          </a:stretch>
        </p:blipFill>
        <p:spPr>
          <a:xfrm>
            <a:off x="677334" y="1836963"/>
            <a:ext cx="8428566" cy="4816324"/>
          </a:xfrm>
          <a:prstGeom prst="rect">
            <a:avLst/>
          </a:prstGeom>
        </p:spPr>
      </p:pic>
    </p:spTree>
    <p:extLst>
      <p:ext uri="{BB962C8B-B14F-4D97-AF65-F5344CB8AC3E}">
        <p14:creationId xmlns:p14="http://schemas.microsoft.com/office/powerpoint/2010/main" val="21434539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466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UCSD: Data Bootcamp ETL Project</vt:lpstr>
      <vt:lpstr>Goal Statement:</vt:lpstr>
      <vt:lpstr>Data Sources</vt:lpstr>
      <vt:lpstr>Scraped Data</vt:lpstr>
      <vt:lpstr>Methodology</vt:lpstr>
      <vt:lpstr>Challenges</vt:lpstr>
      <vt:lpstr>Where should you move to</vt:lpstr>
      <vt:lpstr>Where should you move to cont.</vt:lpstr>
      <vt:lpstr>Where should you move for the Money</vt:lpstr>
      <vt:lpstr>Which site should you visit most</vt:lpstr>
      <vt:lpstr>Popular keywords</vt:lpstr>
      <vt:lpstr>Conclusions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UCSD: Data Bootcamp ETL Project</dc:title>
  <dc:creator>Cris Bangaoil</dc:creator>
  <cp:lastModifiedBy>Fangqing Yu</cp:lastModifiedBy>
  <cp:revision>16</cp:revision>
  <dcterms:created xsi:type="dcterms:W3CDTF">2019-01-20T03:23:57Z</dcterms:created>
  <dcterms:modified xsi:type="dcterms:W3CDTF">2019-01-20T06:39:15Z</dcterms:modified>
</cp:coreProperties>
</file>