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61" r:id="rId4"/>
    <p:sldId id="267" r:id="rId5"/>
    <p:sldId id="265" r:id="rId6"/>
    <p:sldId id="262" r:id="rId7"/>
    <p:sldId id="263" r:id="rId8"/>
    <p:sldId id="264" r:id="rId9"/>
    <p:sldId id="259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82"/>
    <a:srgbClr val="FF0066"/>
    <a:srgbClr val="2F5597"/>
    <a:srgbClr val="934BC9"/>
    <a:srgbClr val="57C7FF"/>
    <a:srgbClr val="5AF78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72CD6B6-5AE4-4A95-A0C0-A029B106BF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sdfqdf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E7C8B6-184F-4327-887A-62FFBB7601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B047D-6E08-45CA-A687-4513F1A841EB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5E780-3777-4E47-99DA-BE1BC07F70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31E455-2AD9-4164-AB3A-B2DCFBEBD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6EB9E-C6F0-4C8E-846E-CA6C29B2A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737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sdfqdf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51CF0-DA13-49DE-8C83-97C23B67E79F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43C1E-5B9D-4220-B632-088B3916A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218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43C1E-5B9D-4220-B632-088B3916A8B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7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65227-A200-41D0-9778-E4CAAB4B0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E88C9F-61A8-44D9-BFB8-C2DBE3C08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E80B83-691E-461D-932E-7336867D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2D2-E5EB-47A1-ACEF-CD1D20AAC03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34481F-F95C-4BAE-8065-BC82F70C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518431-49E2-4742-AAD4-368449CF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0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E67B7-FBAF-4CB1-9812-D3EB76FC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D4FE7C-9802-48F5-B3A4-2DD615A51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E917AC-23A7-43D1-8543-462335E5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2D2-E5EB-47A1-ACEF-CD1D20AAC03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05754C-0DF2-4482-AF64-A548C790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5603B-C5D5-4AFB-A856-D678F545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69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460C1C-2A29-46CB-B70C-F7C8602F0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80E637-9333-48BB-AB91-EDE363BF7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4A3DC-EE69-44DF-A536-A2B2A688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2D2-E5EB-47A1-ACEF-CD1D20AAC03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F03CB1-F451-465D-9E8E-30DF27C3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F4391-8F6D-4AF8-9947-B13354B9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1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B0BD1-3ED7-4FA1-BD23-781CC7F7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CC56A0-BC87-423F-858C-C56213ED6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0A1055-0F3D-4F83-B1AB-2911BC84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2D2-E5EB-47A1-ACEF-CD1D20AAC03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115D3B-FFAB-4DBE-893B-76F834CC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CB6CFA-C863-4FD8-A741-50C57ADC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79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0136-D1FD-46EE-B3A8-BF41647F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F2E77A-F7CD-4E8E-93A3-A2372FC8E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A9B8B-EF08-44FD-8FEA-B2E5CCFF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2D2-E5EB-47A1-ACEF-CD1D20AAC03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2B35C1-0024-4331-A530-6D6FE867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D2E0EF-43B9-4892-A44A-0538BA4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51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E59B7-26B4-4306-81F3-D4BED556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CD82DF-3AE5-4424-84D6-1C3BDDC5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3DE403-C7A2-4DC5-88EA-E62F9515B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F2AAA6-563F-47D4-ACCB-79A8C8A7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2D2-E5EB-47A1-ACEF-CD1D20AAC03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139F56-C1E8-4165-AB9C-1B094ABB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1A4130-2E8D-4687-875B-249F4FC6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20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64A0B-17E9-4FAE-9983-36A2BCC2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74AE3A-D5C5-49B8-BD9C-6AF4A3411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10E51A-D064-4E0B-878A-0253D7D0E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B0898B-F4C9-463E-96F6-AA10142F5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E987E9-827F-4C07-B322-3EAF1B287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9C86EE-B08A-486A-BBDA-5FE3D5DD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2D2-E5EB-47A1-ACEF-CD1D20AAC03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7DE872-040D-4C62-B33E-FD66FCEF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3C9ECC-8591-445D-AA87-9A635E38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90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001DD-F810-4164-ABD9-929DD7FD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E182A8-2554-42E8-9526-1C4930F1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2D2-E5EB-47A1-ACEF-CD1D20AAC03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A41996-AE00-4B46-BF07-AF9A2793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C7AFC6-44CF-4908-8AE2-3716DA26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01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E49543-F3C0-40C8-9AF7-3CFF641F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2D2-E5EB-47A1-ACEF-CD1D20AAC03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4A5874-DCAB-4C1D-AD0F-6CEDBCBD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C294DF-1E00-4813-B836-515DA66B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75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54683-2A45-4482-9F33-1342FD0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EBCA2-3FF4-4E34-9179-BF87FCA7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82F196-14BD-4AAA-BCB0-61833385D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88B617-EB8D-4882-9131-88B8812D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2D2-E5EB-47A1-ACEF-CD1D20AAC03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B31A83-35EE-4EA8-9964-DB336130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D7D14-37F2-41D1-9631-FEDCB8AC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94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96B57-54FE-4BC7-B47D-CFED66E7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6918A5-88BE-4299-8848-EB4135717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6CCF12-36E8-4CEB-BA64-BCE8C9D66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C7AF3D-8F77-483B-994B-D302F4F6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2D2-E5EB-47A1-ACEF-CD1D20AAC03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15169E-7D8D-4834-A77F-E65ED071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7BE2C8-BB0D-4744-A369-3051BAE6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8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0A6D9F-5127-4489-9500-6718D6D0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FBAFD8-33D3-4737-B716-1E521CFA5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FE6464-1B13-4EDA-9DFC-D96B36D3A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E72D2-E5EB-47A1-ACEF-CD1D20AAC031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7E495-931D-4A0E-9A63-4C95FEAB8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6D6FC2-07BD-4DBA-8E8C-010F8E057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recursive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optimized_dataset1.py" TargetMode="External"/><Relationship Id="rId2" Type="http://schemas.openxmlformats.org/officeDocument/2006/relationships/hyperlink" Target="pr&#233;sentation_algo_dynamique_optimis&#233;.xls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rapports/decision_investissement_christophe.txt" TargetMode="External"/><Relationship Id="rId2" Type="http://schemas.openxmlformats.org/officeDocument/2006/relationships/hyperlink" Target="../rapports/decision_investissement_sienna.tx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brut_force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C325E597-D316-45B0-B1B8-0A8088BF1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3FC84EA-5AE1-40E4-90A3-DF4C7EC0A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320"/>
            <a:ext cx="9144000" cy="813655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047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RAPPORT ALGOINVEST &amp; TRADE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BA52B7-548B-400C-8570-506B3CF42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108" y="6286"/>
            <a:ext cx="1234832" cy="139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5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F6FE956-7C74-4899-9CBE-FF7F29D2FB11}"/>
              </a:ext>
            </a:extLst>
          </p:cNvPr>
          <p:cNvSpPr txBox="1"/>
          <p:nvPr/>
        </p:nvSpPr>
        <p:spPr>
          <a:xfrm>
            <a:off x="0" y="1589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800" b="1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ALGORITHME RÉCURSIF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44A0CE-6926-4965-B4C3-48B2386207BF}"/>
              </a:ext>
            </a:extLst>
          </p:cNvPr>
          <p:cNvSpPr txBox="1"/>
          <p:nvPr/>
        </p:nvSpPr>
        <p:spPr>
          <a:xfrm>
            <a:off x="84666" y="450401"/>
            <a:ext cx="120226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Cet 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algorithme, cherche lui aussi à calculer toutes les solutions et à évaluer la plus optimisée, mais de manière différente et moins gourmande en calculs. A chaque itération le programme ne crée pas de liste de combinaisons, il compare une action à la fois avec le budget max, et met à jour la fonction en elle même. 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Il crée un </a:t>
            </a:r>
            <a:r>
              <a:rPr lang="fr-FR" sz="1600" b="1" dirty="0">
                <a:solidFill>
                  <a:srgbClr val="7030A0"/>
                </a:solidFill>
                <a:latin typeface="Calibri" panose="020F0502020204030204" pitchFamily="34" charset="0"/>
              </a:rPr>
              <a:t>arbre de décisions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, et son exécution renvoie à une complexité temporelle </a:t>
            </a:r>
            <a:r>
              <a:rPr lang="fr-FR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O(n^2).</a:t>
            </a:r>
            <a:endParaRPr lang="fr-FR" sz="1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3F8DDA7-0413-4DC7-B4E9-9036A8F66389}"/>
              </a:ext>
            </a:extLst>
          </p:cNvPr>
          <p:cNvSpPr/>
          <p:nvPr/>
        </p:nvSpPr>
        <p:spPr>
          <a:xfrm>
            <a:off x="3183857" y="1941346"/>
            <a:ext cx="337371" cy="2718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f5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F767F8B-A929-4AF5-87F9-ECDBF32A02E3}"/>
              </a:ext>
            </a:extLst>
          </p:cNvPr>
          <p:cNvSpPr/>
          <p:nvPr/>
        </p:nvSpPr>
        <p:spPr>
          <a:xfrm>
            <a:off x="1574688" y="3287529"/>
            <a:ext cx="325971" cy="3170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bg1"/>
                </a:solidFill>
              </a:rPr>
              <a:t>f4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255B24D-2CFC-41F4-BCD5-974464D2174D}"/>
              </a:ext>
            </a:extLst>
          </p:cNvPr>
          <p:cNvCxnSpPr>
            <a:cxnSpLocks/>
            <a:stCxn id="18" idx="2"/>
            <a:endCxn id="266" idx="0"/>
          </p:cNvCxnSpPr>
          <p:nvPr/>
        </p:nvCxnSpPr>
        <p:spPr>
          <a:xfrm flipH="1">
            <a:off x="902033" y="3604612"/>
            <a:ext cx="835641" cy="10581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2AAD043-37E7-451B-8322-03D5B3AF9DB3}"/>
              </a:ext>
            </a:extLst>
          </p:cNvPr>
          <p:cNvCxnSpPr>
            <a:cxnSpLocks/>
            <a:stCxn id="18" idx="2"/>
            <a:endCxn id="355" idx="0"/>
          </p:cNvCxnSpPr>
          <p:nvPr/>
        </p:nvCxnSpPr>
        <p:spPr>
          <a:xfrm>
            <a:off x="1737674" y="3604612"/>
            <a:ext cx="728629" cy="10581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avec flèche 241">
            <a:extLst>
              <a:ext uri="{FF2B5EF4-FFF2-40B4-BE49-F238E27FC236}">
                <a16:creationId xmlns:a16="http://schemas.microsoft.com/office/drawing/2014/main" id="{43060B81-94B4-45EF-B53C-48D1F4054D26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1737674" y="2213148"/>
            <a:ext cx="1614869" cy="107438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avec flèche 245">
            <a:extLst>
              <a:ext uri="{FF2B5EF4-FFF2-40B4-BE49-F238E27FC236}">
                <a16:creationId xmlns:a16="http://schemas.microsoft.com/office/drawing/2014/main" id="{C8CD1701-589E-47A6-93F1-F31487AC952B}"/>
              </a:ext>
            </a:extLst>
          </p:cNvPr>
          <p:cNvCxnSpPr>
            <a:cxnSpLocks/>
            <a:stCxn id="16" idx="2"/>
            <a:endCxn id="372" idx="0"/>
          </p:cNvCxnSpPr>
          <p:nvPr/>
        </p:nvCxnSpPr>
        <p:spPr>
          <a:xfrm>
            <a:off x="3352543" y="2213148"/>
            <a:ext cx="1624642" cy="107438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6" name="Rectangle : coins arrondis 265">
            <a:extLst>
              <a:ext uri="{FF2B5EF4-FFF2-40B4-BE49-F238E27FC236}">
                <a16:creationId xmlns:a16="http://schemas.microsoft.com/office/drawing/2014/main" id="{3433B3C1-86B4-4C23-95F3-7AFE008BD83D}"/>
              </a:ext>
            </a:extLst>
          </p:cNvPr>
          <p:cNvSpPr/>
          <p:nvPr/>
        </p:nvSpPr>
        <p:spPr>
          <a:xfrm>
            <a:off x="720977" y="4662741"/>
            <a:ext cx="362111" cy="27514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f3</a:t>
            </a:r>
          </a:p>
        </p:txBody>
      </p:sp>
      <p:cxnSp>
        <p:nvCxnSpPr>
          <p:cNvPr id="268" name="Connecteur droit avec flèche 267">
            <a:extLst>
              <a:ext uri="{FF2B5EF4-FFF2-40B4-BE49-F238E27FC236}">
                <a16:creationId xmlns:a16="http://schemas.microsoft.com/office/drawing/2014/main" id="{71126480-9A07-4C4C-9A56-3483EA194AC5}"/>
              </a:ext>
            </a:extLst>
          </p:cNvPr>
          <p:cNvCxnSpPr>
            <a:cxnSpLocks/>
            <a:stCxn id="266" idx="2"/>
            <a:endCxn id="274" idx="0"/>
          </p:cNvCxnSpPr>
          <p:nvPr/>
        </p:nvCxnSpPr>
        <p:spPr>
          <a:xfrm flipH="1">
            <a:off x="516792" y="4937890"/>
            <a:ext cx="385241" cy="5795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avec flèche 268">
            <a:extLst>
              <a:ext uri="{FF2B5EF4-FFF2-40B4-BE49-F238E27FC236}">
                <a16:creationId xmlns:a16="http://schemas.microsoft.com/office/drawing/2014/main" id="{4FBB30F9-3AE1-42F2-BC63-4CB0BA9E17D8}"/>
              </a:ext>
            </a:extLst>
          </p:cNvPr>
          <p:cNvCxnSpPr>
            <a:cxnSpLocks/>
            <a:stCxn id="266" idx="2"/>
            <a:endCxn id="349" idx="0"/>
          </p:cNvCxnSpPr>
          <p:nvPr/>
        </p:nvCxnSpPr>
        <p:spPr>
          <a:xfrm>
            <a:off x="902033" y="4937890"/>
            <a:ext cx="392539" cy="5795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4" name="Rectangle : coins arrondis 273">
            <a:extLst>
              <a:ext uri="{FF2B5EF4-FFF2-40B4-BE49-F238E27FC236}">
                <a16:creationId xmlns:a16="http://schemas.microsoft.com/office/drawing/2014/main" id="{493D657A-A970-402A-BC38-EA5D2466D873}"/>
              </a:ext>
            </a:extLst>
          </p:cNvPr>
          <p:cNvSpPr/>
          <p:nvPr/>
        </p:nvSpPr>
        <p:spPr>
          <a:xfrm>
            <a:off x="336389" y="5517393"/>
            <a:ext cx="360805" cy="29476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f2</a:t>
            </a:r>
          </a:p>
        </p:txBody>
      </p:sp>
      <p:sp>
        <p:nvSpPr>
          <p:cNvPr id="275" name="Rectangle : coins arrondis 274">
            <a:extLst>
              <a:ext uri="{FF2B5EF4-FFF2-40B4-BE49-F238E27FC236}">
                <a16:creationId xmlns:a16="http://schemas.microsoft.com/office/drawing/2014/main" id="{39F84D5C-4CAA-4F32-9493-123754BDE1C4}"/>
              </a:ext>
            </a:extLst>
          </p:cNvPr>
          <p:cNvSpPr/>
          <p:nvPr/>
        </p:nvSpPr>
        <p:spPr>
          <a:xfrm>
            <a:off x="504436" y="6474755"/>
            <a:ext cx="337371" cy="2718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f1</a:t>
            </a:r>
          </a:p>
        </p:txBody>
      </p:sp>
      <p:sp>
        <p:nvSpPr>
          <p:cNvPr id="276" name="Rectangle : coins arrondis 275">
            <a:extLst>
              <a:ext uri="{FF2B5EF4-FFF2-40B4-BE49-F238E27FC236}">
                <a16:creationId xmlns:a16="http://schemas.microsoft.com/office/drawing/2014/main" id="{F6593599-C04A-4BF9-92CE-F951991A6BAF}"/>
              </a:ext>
            </a:extLst>
          </p:cNvPr>
          <p:cNvSpPr/>
          <p:nvPr/>
        </p:nvSpPr>
        <p:spPr>
          <a:xfrm>
            <a:off x="104521" y="6471408"/>
            <a:ext cx="337371" cy="27514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f1</a:t>
            </a:r>
          </a:p>
        </p:txBody>
      </p:sp>
      <p:cxnSp>
        <p:nvCxnSpPr>
          <p:cNvPr id="277" name="Connecteur droit avec flèche 276">
            <a:extLst>
              <a:ext uri="{FF2B5EF4-FFF2-40B4-BE49-F238E27FC236}">
                <a16:creationId xmlns:a16="http://schemas.microsoft.com/office/drawing/2014/main" id="{67CA1038-7493-4C4D-A441-AA5709C9F379}"/>
              </a:ext>
            </a:extLst>
          </p:cNvPr>
          <p:cNvCxnSpPr>
            <a:cxnSpLocks/>
            <a:stCxn id="274" idx="2"/>
            <a:endCxn id="276" idx="0"/>
          </p:cNvCxnSpPr>
          <p:nvPr/>
        </p:nvCxnSpPr>
        <p:spPr>
          <a:xfrm flipH="1">
            <a:off x="273207" y="5812158"/>
            <a:ext cx="243585" cy="6592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avec flèche 277">
            <a:extLst>
              <a:ext uri="{FF2B5EF4-FFF2-40B4-BE49-F238E27FC236}">
                <a16:creationId xmlns:a16="http://schemas.microsoft.com/office/drawing/2014/main" id="{C4E9949C-BED0-4064-A9C4-81AA7322AEFB}"/>
              </a:ext>
            </a:extLst>
          </p:cNvPr>
          <p:cNvCxnSpPr>
            <a:cxnSpLocks/>
            <a:stCxn id="274" idx="2"/>
            <a:endCxn id="275" idx="0"/>
          </p:cNvCxnSpPr>
          <p:nvPr/>
        </p:nvCxnSpPr>
        <p:spPr>
          <a:xfrm>
            <a:off x="516792" y="5812158"/>
            <a:ext cx="156330" cy="6625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9" name="Rectangle : coins arrondis 348">
            <a:extLst>
              <a:ext uri="{FF2B5EF4-FFF2-40B4-BE49-F238E27FC236}">
                <a16:creationId xmlns:a16="http://schemas.microsoft.com/office/drawing/2014/main" id="{8E032C4E-ABB3-45CA-99D5-890C1B05D95C}"/>
              </a:ext>
            </a:extLst>
          </p:cNvPr>
          <p:cNvSpPr/>
          <p:nvPr/>
        </p:nvSpPr>
        <p:spPr>
          <a:xfrm>
            <a:off x="1114169" y="5517393"/>
            <a:ext cx="360805" cy="29476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f2</a:t>
            </a:r>
          </a:p>
        </p:txBody>
      </p:sp>
      <p:sp>
        <p:nvSpPr>
          <p:cNvPr id="350" name="Rectangle : coins arrondis 349">
            <a:extLst>
              <a:ext uri="{FF2B5EF4-FFF2-40B4-BE49-F238E27FC236}">
                <a16:creationId xmlns:a16="http://schemas.microsoft.com/office/drawing/2014/main" id="{8E179357-CD57-4A77-959D-EB0CAFD330BB}"/>
              </a:ext>
            </a:extLst>
          </p:cNvPr>
          <p:cNvSpPr/>
          <p:nvPr/>
        </p:nvSpPr>
        <p:spPr>
          <a:xfrm>
            <a:off x="1282216" y="6474755"/>
            <a:ext cx="337371" cy="2718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f1</a:t>
            </a:r>
          </a:p>
        </p:txBody>
      </p:sp>
      <p:sp>
        <p:nvSpPr>
          <p:cNvPr id="351" name="Rectangle : coins arrondis 350">
            <a:extLst>
              <a:ext uri="{FF2B5EF4-FFF2-40B4-BE49-F238E27FC236}">
                <a16:creationId xmlns:a16="http://schemas.microsoft.com/office/drawing/2014/main" id="{591EBC20-FF69-4420-8902-E059D9EA7953}"/>
              </a:ext>
            </a:extLst>
          </p:cNvPr>
          <p:cNvSpPr/>
          <p:nvPr/>
        </p:nvSpPr>
        <p:spPr>
          <a:xfrm>
            <a:off x="882301" y="6471408"/>
            <a:ext cx="337371" cy="27514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f1</a:t>
            </a:r>
          </a:p>
        </p:txBody>
      </p:sp>
      <p:cxnSp>
        <p:nvCxnSpPr>
          <p:cNvPr id="352" name="Connecteur droit avec flèche 351">
            <a:extLst>
              <a:ext uri="{FF2B5EF4-FFF2-40B4-BE49-F238E27FC236}">
                <a16:creationId xmlns:a16="http://schemas.microsoft.com/office/drawing/2014/main" id="{939F7F2E-0AC5-43E7-B402-9ED69FBC7241}"/>
              </a:ext>
            </a:extLst>
          </p:cNvPr>
          <p:cNvCxnSpPr>
            <a:cxnSpLocks/>
            <a:stCxn id="349" idx="2"/>
            <a:endCxn id="351" idx="0"/>
          </p:cNvCxnSpPr>
          <p:nvPr/>
        </p:nvCxnSpPr>
        <p:spPr>
          <a:xfrm flipH="1">
            <a:off x="1050987" y="5812158"/>
            <a:ext cx="243585" cy="6592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3" name="Connecteur droit avec flèche 352">
            <a:extLst>
              <a:ext uri="{FF2B5EF4-FFF2-40B4-BE49-F238E27FC236}">
                <a16:creationId xmlns:a16="http://schemas.microsoft.com/office/drawing/2014/main" id="{EFE23751-E885-4540-9E2A-C5A5D92514A8}"/>
              </a:ext>
            </a:extLst>
          </p:cNvPr>
          <p:cNvCxnSpPr>
            <a:cxnSpLocks/>
            <a:stCxn id="349" idx="2"/>
            <a:endCxn id="350" idx="0"/>
          </p:cNvCxnSpPr>
          <p:nvPr/>
        </p:nvCxnSpPr>
        <p:spPr>
          <a:xfrm>
            <a:off x="1294572" y="5812158"/>
            <a:ext cx="156330" cy="6625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5" name="Rectangle : coins arrondis 354">
            <a:extLst>
              <a:ext uri="{FF2B5EF4-FFF2-40B4-BE49-F238E27FC236}">
                <a16:creationId xmlns:a16="http://schemas.microsoft.com/office/drawing/2014/main" id="{1FD2A92A-DB8E-493F-887D-C49350CF347F}"/>
              </a:ext>
            </a:extLst>
          </p:cNvPr>
          <p:cNvSpPr/>
          <p:nvPr/>
        </p:nvSpPr>
        <p:spPr>
          <a:xfrm>
            <a:off x="2285247" y="4662741"/>
            <a:ext cx="362111" cy="27514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f3</a:t>
            </a:r>
          </a:p>
        </p:txBody>
      </p:sp>
      <p:cxnSp>
        <p:nvCxnSpPr>
          <p:cNvPr id="356" name="Connecteur droit avec flèche 355">
            <a:extLst>
              <a:ext uri="{FF2B5EF4-FFF2-40B4-BE49-F238E27FC236}">
                <a16:creationId xmlns:a16="http://schemas.microsoft.com/office/drawing/2014/main" id="{CBCB72FE-A734-43E0-8A25-C75443A238F0}"/>
              </a:ext>
            </a:extLst>
          </p:cNvPr>
          <p:cNvCxnSpPr>
            <a:cxnSpLocks/>
            <a:stCxn id="355" idx="2"/>
            <a:endCxn id="358" idx="0"/>
          </p:cNvCxnSpPr>
          <p:nvPr/>
        </p:nvCxnSpPr>
        <p:spPr>
          <a:xfrm flipH="1">
            <a:off x="2081062" y="4937890"/>
            <a:ext cx="385241" cy="5795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avec flèche 356">
            <a:extLst>
              <a:ext uri="{FF2B5EF4-FFF2-40B4-BE49-F238E27FC236}">
                <a16:creationId xmlns:a16="http://schemas.microsoft.com/office/drawing/2014/main" id="{252B598F-FFB9-4C8D-9808-7CC892AD5C6C}"/>
              </a:ext>
            </a:extLst>
          </p:cNvPr>
          <p:cNvCxnSpPr>
            <a:cxnSpLocks/>
            <a:stCxn id="355" idx="2"/>
            <a:endCxn id="363" idx="0"/>
          </p:cNvCxnSpPr>
          <p:nvPr/>
        </p:nvCxnSpPr>
        <p:spPr>
          <a:xfrm>
            <a:off x="2466303" y="4937890"/>
            <a:ext cx="392539" cy="5795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8" name="Rectangle : coins arrondis 357">
            <a:extLst>
              <a:ext uri="{FF2B5EF4-FFF2-40B4-BE49-F238E27FC236}">
                <a16:creationId xmlns:a16="http://schemas.microsoft.com/office/drawing/2014/main" id="{3689AC70-90B9-4B1B-A576-94998FC33C5C}"/>
              </a:ext>
            </a:extLst>
          </p:cNvPr>
          <p:cNvSpPr/>
          <p:nvPr/>
        </p:nvSpPr>
        <p:spPr>
          <a:xfrm>
            <a:off x="1900659" y="5517393"/>
            <a:ext cx="360805" cy="29476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f2</a:t>
            </a:r>
          </a:p>
        </p:txBody>
      </p:sp>
      <p:sp>
        <p:nvSpPr>
          <p:cNvPr id="359" name="Rectangle : coins arrondis 358">
            <a:extLst>
              <a:ext uri="{FF2B5EF4-FFF2-40B4-BE49-F238E27FC236}">
                <a16:creationId xmlns:a16="http://schemas.microsoft.com/office/drawing/2014/main" id="{7076CD1A-9EDA-41FB-B861-B6BA59F1C469}"/>
              </a:ext>
            </a:extLst>
          </p:cNvPr>
          <p:cNvSpPr/>
          <p:nvPr/>
        </p:nvSpPr>
        <p:spPr>
          <a:xfrm>
            <a:off x="2084336" y="6474755"/>
            <a:ext cx="337371" cy="2718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f1</a:t>
            </a:r>
          </a:p>
        </p:txBody>
      </p:sp>
      <p:sp>
        <p:nvSpPr>
          <p:cNvPr id="360" name="Rectangle : coins arrondis 359">
            <a:extLst>
              <a:ext uri="{FF2B5EF4-FFF2-40B4-BE49-F238E27FC236}">
                <a16:creationId xmlns:a16="http://schemas.microsoft.com/office/drawing/2014/main" id="{6BB8C193-93FB-4AB4-BC8B-782BB829E3BB}"/>
              </a:ext>
            </a:extLst>
          </p:cNvPr>
          <p:cNvSpPr/>
          <p:nvPr/>
        </p:nvSpPr>
        <p:spPr>
          <a:xfrm>
            <a:off x="1701355" y="6471408"/>
            <a:ext cx="337371" cy="27514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f1</a:t>
            </a:r>
          </a:p>
        </p:txBody>
      </p:sp>
      <p:cxnSp>
        <p:nvCxnSpPr>
          <p:cNvPr id="361" name="Connecteur droit avec flèche 360">
            <a:extLst>
              <a:ext uri="{FF2B5EF4-FFF2-40B4-BE49-F238E27FC236}">
                <a16:creationId xmlns:a16="http://schemas.microsoft.com/office/drawing/2014/main" id="{011BA85E-7566-432D-8590-BCE229FA010D}"/>
              </a:ext>
            </a:extLst>
          </p:cNvPr>
          <p:cNvCxnSpPr>
            <a:cxnSpLocks/>
            <a:stCxn id="358" idx="2"/>
            <a:endCxn id="360" idx="0"/>
          </p:cNvCxnSpPr>
          <p:nvPr/>
        </p:nvCxnSpPr>
        <p:spPr>
          <a:xfrm flipH="1">
            <a:off x="1870041" y="5812158"/>
            <a:ext cx="211021" cy="6592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2" name="Connecteur droit avec flèche 361">
            <a:extLst>
              <a:ext uri="{FF2B5EF4-FFF2-40B4-BE49-F238E27FC236}">
                <a16:creationId xmlns:a16="http://schemas.microsoft.com/office/drawing/2014/main" id="{EF418422-6C4E-4558-90D2-53894CB7DAC7}"/>
              </a:ext>
            </a:extLst>
          </p:cNvPr>
          <p:cNvCxnSpPr>
            <a:cxnSpLocks/>
            <a:stCxn id="358" idx="2"/>
            <a:endCxn id="359" idx="0"/>
          </p:cNvCxnSpPr>
          <p:nvPr/>
        </p:nvCxnSpPr>
        <p:spPr>
          <a:xfrm>
            <a:off x="2081062" y="5812158"/>
            <a:ext cx="171960" cy="6625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3" name="Rectangle : coins arrondis 362">
            <a:extLst>
              <a:ext uri="{FF2B5EF4-FFF2-40B4-BE49-F238E27FC236}">
                <a16:creationId xmlns:a16="http://schemas.microsoft.com/office/drawing/2014/main" id="{6FAD04B4-5643-44CE-A959-B6703E856ED2}"/>
              </a:ext>
            </a:extLst>
          </p:cNvPr>
          <p:cNvSpPr/>
          <p:nvPr/>
        </p:nvSpPr>
        <p:spPr>
          <a:xfrm>
            <a:off x="2678439" y="5517393"/>
            <a:ext cx="360805" cy="29476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f2</a:t>
            </a:r>
          </a:p>
        </p:txBody>
      </p:sp>
      <p:sp>
        <p:nvSpPr>
          <p:cNvPr id="364" name="Rectangle : coins arrondis 363">
            <a:extLst>
              <a:ext uri="{FF2B5EF4-FFF2-40B4-BE49-F238E27FC236}">
                <a16:creationId xmlns:a16="http://schemas.microsoft.com/office/drawing/2014/main" id="{512D4CE3-5F57-4618-B9FE-EBC526720D5D}"/>
              </a:ext>
            </a:extLst>
          </p:cNvPr>
          <p:cNvSpPr/>
          <p:nvPr/>
        </p:nvSpPr>
        <p:spPr>
          <a:xfrm>
            <a:off x="2862116" y="6474755"/>
            <a:ext cx="337371" cy="2718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f1</a:t>
            </a:r>
          </a:p>
        </p:txBody>
      </p:sp>
      <p:sp>
        <p:nvSpPr>
          <p:cNvPr id="365" name="Rectangle : coins arrondis 364">
            <a:extLst>
              <a:ext uri="{FF2B5EF4-FFF2-40B4-BE49-F238E27FC236}">
                <a16:creationId xmlns:a16="http://schemas.microsoft.com/office/drawing/2014/main" id="{2CA6D6D0-3ADB-432D-AA4A-5919E2D57A7D}"/>
              </a:ext>
            </a:extLst>
          </p:cNvPr>
          <p:cNvSpPr/>
          <p:nvPr/>
        </p:nvSpPr>
        <p:spPr>
          <a:xfrm>
            <a:off x="2462201" y="6471408"/>
            <a:ext cx="337371" cy="27514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f1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09D11DC5-5BD2-4D1B-842C-8D32F1BD7F0C}"/>
              </a:ext>
            </a:extLst>
          </p:cNvPr>
          <p:cNvCxnSpPr>
            <a:cxnSpLocks/>
            <a:stCxn id="363" idx="2"/>
            <a:endCxn id="365" idx="0"/>
          </p:cNvCxnSpPr>
          <p:nvPr/>
        </p:nvCxnSpPr>
        <p:spPr>
          <a:xfrm flipH="1">
            <a:off x="2630887" y="5812158"/>
            <a:ext cx="227955" cy="6592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7" name="Connecteur droit avec flèche 366">
            <a:extLst>
              <a:ext uri="{FF2B5EF4-FFF2-40B4-BE49-F238E27FC236}">
                <a16:creationId xmlns:a16="http://schemas.microsoft.com/office/drawing/2014/main" id="{EEB1942E-F578-4328-94E9-681E4FCE82EA}"/>
              </a:ext>
            </a:extLst>
          </p:cNvPr>
          <p:cNvCxnSpPr>
            <a:cxnSpLocks/>
            <a:stCxn id="363" idx="2"/>
            <a:endCxn id="364" idx="0"/>
          </p:cNvCxnSpPr>
          <p:nvPr/>
        </p:nvCxnSpPr>
        <p:spPr>
          <a:xfrm>
            <a:off x="2858842" y="5812158"/>
            <a:ext cx="171960" cy="6625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2" name="Rectangle : coins arrondis 371">
            <a:extLst>
              <a:ext uri="{FF2B5EF4-FFF2-40B4-BE49-F238E27FC236}">
                <a16:creationId xmlns:a16="http://schemas.microsoft.com/office/drawing/2014/main" id="{D018BD06-BB33-43D6-BD73-64166B5B8852}"/>
              </a:ext>
            </a:extLst>
          </p:cNvPr>
          <p:cNvSpPr/>
          <p:nvPr/>
        </p:nvSpPr>
        <p:spPr>
          <a:xfrm>
            <a:off x="4814199" y="3287529"/>
            <a:ext cx="325971" cy="3170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bg1"/>
                </a:solidFill>
              </a:rPr>
              <a:t>f4</a:t>
            </a:r>
          </a:p>
        </p:txBody>
      </p:sp>
      <p:cxnSp>
        <p:nvCxnSpPr>
          <p:cNvPr id="373" name="Connecteur droit avec flèche 372">
            <a:extLst>
              <a:ext uri="{FF2B5EF4-FFF2-40B4-BE49-F238E27FC236}">
                <a16:creationId xmlns:a16="http://schemas.microsoft.com/office/drawing/2014/main" id="{C9C36D9C-9EF8-42CB-91E8-FC3618FE4BFE}"/>
              </a:ext>
            </a:extLst>
          </p:cNvPr>
          <p:cNvCxnSpPr>
            <a:cxnSpLocks/>
            <a:stCxn id="372" idx="2"/>
            <a:endCxn id="375" idx="0"/>
          </p:cNvCxnSpPr>
          <p:nvPr/>
        </p:nvCxnSpPr>
        <p:spPr>
          <a:xfrm flipH="1">
            <a:off x="4141544" y="3604612"/>
            <a:ext cx="835641" cy="10581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avec flèche 373">
            <a:extLst>
              <a:ext uri="{FF2B5EF4-FFF2-40B4-BE49-F238E27FC236}">
                <a16:creationId xmlns:a16="http://schemas.microsoft.com/office/drawing/2014/main" id="{6FA65BD7-59DF-410E-BCC0-22B0E38E9B54}"/>
              </a:ext>
            </a:extLst>
          </p:cNvPr>
          <p:cNvCxnSpPr>
            <a:cxnSpLocks/>
            <a:stCxn id="372" idx="2"/>
            <a:endCxn id="388" idx="0"/>
          </p:cNvCxnSpPr>
          <p:nvPr/>
        </p:nvCxnSpPr>
        <p:spPr>
          <a:xfrm>
            <a:off x="4977185" y="3604612"/>
            <a:ext cx="728629" cy="10581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5" name="Rectangle : coins arrondis 374">
            <a:extLst>
              <a:ext uri="{FF2B5EF4-FFF2-40B4-BE49-F238E27FC236}">
                <a16:creationId xmlns:a16="http://schemas.microsoft.com/office/drawing/2014/main" id="{A2EE9F6B-9620-45AF-A9F8-B9B2C84C00FD}"/>
              </a:ext>
            </a:extLst>
          </p:cNvPr>
          <p:cNvSpPr/>
          <p:nvPr/>
        </p:nvSpPr>
        <p:spPr>
          <a:xfrm>
            <a:off x="3960488" y="4662741"/>
            <a:ext cx="362111" cy="27514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f3</a:t>
            </a:r>
          </a:p>
        </p:txBody>
      </p:sp>
      <p:cxnSp>
        <p:nvCxnSpPr>
          <p:cNvPr id="376" name="Connecteur droit avec flèche 375">
            <a:extLst>
              <a:ext uri="{FF2B5EF4-FFF2-40B4-BE49-F238E27FC236}">
                <a16:creationId xmlns:a16="http://schemas.microsoft.com/office/drawing/2014/main" id="{A1A81AE7-8F66-4354-A666-A300A5C1B078}"/>
              </a:ext>
            </a:extLst>
          </p:cNvPr>
          <p:cNvCxnSpPr>
            <a:cxnSpLocks/>
            <a:stCxn id="375" idx="2"/>
            <a:endCxn id="378" idx="0"/>
          </p:cNvCxnSpPr>
          <p:nvPr/>
        </p:nvCxnSpPr>
        <p:spPr>
          <a:xfrm flipH="1">
            <a:off x="3756303" y="4937890"/>
            <a:ext cx="385241" cy="5795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avec flèche 376">
            <a:extLst>
              <a:ext uri="{FF2B5EF4-FFF2-40B4-BE49-F238E27FC236}">
                <a16:creationId xmlns:a16="http://schemas.microsoft.com/office/drawing/2014/main" id="{DA49CD5B-B150-4A59-BC87-B0BA3C5E61B7}"/>
              </a:ext>
            </a:extLst>
          </p:cNvPr>
          <p:cNvCxnSpPr>
            <a:cxnSpLocks/>
            <a:stCxn id="375" idx="2"/>
            <a:endCxn id="383" idx="0"/>
          </p:cNvCxnSpPr>
          <p:nvPr/>
        </p:nvCxnSpPr>
        <p:spPr>
          <a:xfrm>
            <a:off x="4141544" y="4937890"/>
            <a:ext cx="392539" cy="5795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8" name="Rectangle : coins arrondis 377">
            <a:extLst>
              <a:ext uri="{FF2B5EF4-FFF2-40B4-BE49-F238E27FC236}">
                <a16:creationId xmlns:a16="http://schemas.microsoft.com/office/drawing/2014/main" id="{2520AB3E-BB2C-465A-AEB7-9CEAA5F686FC}"/>
              </a:ext>
            </a:extLst>
          </p:cNvPr>
          <p:cNvSpPr/>
          <p:nvPr/>
        </p:nvSpPr>
        <p:spPr>
          <a:xfrm>
            <a:off x="3575900" y="5517393"/>
            <a:ext cx="360805" cy="29476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f2</a:t>
            </a:r>
          </a:p>
        </p:txBody>
      </p:sp>
      <p:sp>
        <p:nvSpPr>
          <p:cNvPr id="379" name="Rectangle : coins arrondis 378">
            <a:extLst>
              <a:ext uri="{FF2B5EF4-FFF2-40B4-BE49-F238E27FC236}">
                <a16:creationId xmlns:a16="http://schemas.microsoft.com/office/drawing/2014/main" id="{72E98A76-6103-43BC-AA4C-645E191264E2}"/>
              </a:ext>
            </a:extLst>
          </p:cNvPr>
          <p:cNvSpPr/>
          <p:nvPr/>
        </p:nvSpPr>
        <p:spPr>
          <a:xfrm>
            <a:off x="3743947" y="6474755"/>
            <a:ext cx="337371" cy="2718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f1</a:t>
            </a:r>
          </a:p>
        </p:txBody>
      </p:sp>
      <p:sp>
        <p:nvSpPr>
          <p:cNvPr id="380" name="Rectangle : coins arrondis 379">
            <a:extLst>
              <a:ext uri="{FF2B5EF4-FFF2-40B4-BE49-F238E27FC236}">
                <a16:creationId xmlns:a16="http://schemas.microsoft.com/office/drawing/2014/main" id="{CF6F3A5B-CBFA-46E7-8F07-B2004D458B62}"/>
              </a:ext>
            </a:extLst>
          </p:cNvPr>
          <p:cNvSpPr/>
          <p:nvPr/>
        </p:nvSpPr>
        <p:spPr>
          <a:xfrm>
            <a:off x="3344032" y="6471408"/>
            <a:ext cx="337371" cy="27514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f1</a:t>
            </a:r>
          </a:p>
        </p:txBody>
      </p:sp>
      <p:cxnSp>
        <p:nvCxnSpPr>
          <p:cNvPr id="381" name="Connecteur droit avec flèche 380">
            <a:extLst>
              <a:ext uri="{FF2B5EF4-FFF2-40B4-BE49-F238E27FC236}">
                <a16:creationId xmlns:a16="http://schemas.microsoft.com/office/drawing/2014/main" id="{A10B98A1-0C3B-46F2-9FD3-8FCE91D6633B}"/>
              </a:ext>
            </a:extLst>
          </p:cNvPr>
          <p:cNvCxnSpPr>
            <a:cxnSpLocks/>
            <a:stCxn id="378" idx="2"/>
            <a:endCxn id="380" idx="0"/>
          </p:cNvCxnSpPr>
          <p:nvPr/>
        </p:nvCxnSpPr>
        <p:spPr>
          <a:xfrm flipH="1">
            <a:off x="3512718" y="5812158"/>
            <a:ext cx="243585" cy="6592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avec flèche 381">
            <a:extLst>
              <a:ext uri="{FF2B5EF4-FFF2-40B4-BE49-F238E27FC236}">
                <a16:creationId xmlns:a16="http://schemas.microsoft.com/office/drawing/2014/main" id="{D74D5BD8-6176-4763-ADC3-1A16E277BBBA}"/>
              </a:ext>
            </a:extLst>
          </p:cNvPr>
          <p:cNvCxnSpPr>
            <a:cxnSpLocks/>
            <a:stCxn id="378" idx="2"/>
            <a:endCxn id="379" idx="0"/>
          </p:cNvCxnSpPr>
          <p:nvPr/>
        </p:nvCxnSpPr>
        <p:spPr>
          <a:xfrm>
            <a:off x="3756303" y="5812158"/>
            <a:ext cx="156330" cy="6625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B5FD7381-52FD-463D-9FA0-96C6E44C738D}"/>
              </a:ext>
            </a:extLst>
          </p:cNvPr>
          <p:cNvSpPr/>
          <p:nvPr/>
        </p:nvSpPr>
        <p:spPr>
          <a:xfrm>
            <a:off x="4353680" y="5517393"/>
            <a:ext cx="360805" cy="29476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f2</a:t>
            </a:r>
          </a:p>
        </p:txBody>
      </p:sp>
      <p:sp>
        <p:nvSpPr>
          <p:cNvPr id="384" name="Rectangle : coins arrondis 383">
            <a:extLst>
              <a:ext uri="{FF2B5EF4-FFF2-40B4-BE49-F238E27FC236}">
                <a16:creationId xmlns:a16="http://schemas.microsoft.com/office/drawing/2014/main" id="{5A63927D-2EFF-4C1D-8504-6FD1D80394BC}"/>
              </a:ext>
            </a:extLst>
          </p:cNvPr>
          <p:cNvSpPr/>
          <p:nvPr/>
        </p:nvSpPr>
        <p:spPr>
          <a:xfrm>
            <a:off x="4521727" y="6474755"/>
            <a:ext cx="337371" cy="2718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f1</a:t>
            </a:r>
          </a:p>
        </p:txBody>
      </p: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1ACFF79F-2FB9-4789-92C4-B33AE2DD691F}"/>
              </a:ext>
            </a:extLst>
          </p:cNvPr>
          <p:cNvSpPr/>
          <p:nvPr/>
        </p:nvSpPr>
        <p:spPr>
          <a:xfrm>
            <a:off x="4147213" y="6471408"/>
            <a:ext cx="337371" cy="27514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f1</a:t>
            </a:r>
          </a:p>
        </p:txBody>
      </p:sp>
      <p:cxnSp>
        <p:nvCxnSpPr>
          <p:cNvPr id="386" name="Connecteur droit avec flèche 385">
            <a:extLst>
              <a:ext uri="{FF2B5EF4-FFF2-40B4-BE49-F238E27FC236}">
                <a16:creationId xmlns:a16="http://schemas.microsoft.com/office/drawing/2014/main" id="{3B64857A-7CAB-4778-9BA4-12C41A13730D}"/>
              </a:ext>
            </a:extLst>
          </p:cNvPr>
          <p:cNvCxnSpPr>
            <a:cxnSpLocks/>
            <a:stCxn id="383" idx="2"/>
            <a:endCxn id="385" idx="0"/>
          </p:cNvCxnSpPr>
          <p:nvPr/>
        </p:nvCxnSpPr>
        <p:spPr>
          <a:xfrm flipH="1">
            <a:off x="4315899" y="5812158"/>
            <a:ext cx="218184" cy="6592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0C4334CE-09DF-4E26-A6BA-48BCBCECBEB1}"/>
              </a:ext>
            </a:extLst>
          </p:cNvPr>
          <p:cNvCxnSpPr>
            <a:cxnSpLocks/>
            <a:stCxn id="383" idx="2"/>
            <a:endCxn id="384" idx="0"/>
          </p:cNvCxnSpPr>
          <p:nvPr/>
        </p:nvCxnSpPr>
        <p:spPr>
          <a:xfrm>
            <a:off x="4534083" y="5812158"/>
            <a:ext cx="156330" cy="6625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8" name="Rectangle : coins arrondis 387">
            <a:extLst>
              <a:ext uri="{FF2B5EF4-FFF2-40B4-BE49-F238E27FC236}">
                <a16:creationId xmlns:a16="http://schemas.microsoft.com/office/drawing/2014/main" id="{449A74F6-F145-405A-BC5A-B0210556A835}"/>
              </a:ext>
            </a:extLst>
          </p:cNvPr>
          <p:cNvSpPr/>
          <p:nvPr/>
        </p:nvSpPr>
        <p:spPr>
          <a:xfrm>
            <a:off x="5524758" y="4662741"/>
            <a:ext cx="362111" cy="27514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f3</a:t>
            </a:r>
          </a:p>
        </p:txBody>
      </p:sp>
      <p:cxnSp>
        <p:nvCxnSpPr>
          <p:cNvPr id="389" name="Connecteur droit avec flèche 388">
            <a:extLst>
              <a:ext uri="{FF2B5EF4-FFF2-40B4-BE49-F238E27FC236}">
                <a16:creationId xmlns:a16="http://schemas.microsoft.com/office/drawing/2014/main" id="{1FA5296C-F9C1-477E-941F-973D08132BAD}"/>
              </a:ext>
            </a:extLst>
          </p:cNvPr>
          <p:cNvCxnSpPr>
            <a:cxnSpLocks/>
            <a:stCxn id="388" idx="2"/>
            <a:endCxn id="391" idx="0"/>
          </p:cNvCxnSpPr>
          <p:nvPr/>
        </p:nvCxnSpPr>
        <p:spPr>
          <a:xfrm flipH="1">
            <a:off x="5320573" y="4937890"/>
            <a:ext cx="385241" cy="5795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avec flèche 389">
            <a:extLst>
              <a:ext uri="{FF2B5EF4-FFF2-40B4-BE49-F238E27FC236}">
                <a16:creationId xmlns:a16="http://schemas.microsoft.com/office/drawing/2014/main" id="{DD737FCB-49B4-4A03-B6F9-A0C12D149764}"/>
              </a:ext>
            </a:extLst>
          </p:cNvPr>
          <p:cNvCxnSpPr>
            <a:cxnSpLocks/>
            <a:stCxn id="388" idx="2"/>
            <a:endCxn id="396" idx="0"/>
          </p:cNvCxnSpPr>
          <p:nvPr/>
        </p:nvCxnSpPr>
        <p:spPr>
          <a:xfrm>
            <a:off x="5705814" y="4937890"/>
            <a:ext cx="392539" cy="5795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1" name="Rectangle : coins arrondis 390">
            <a:extLst>
              <a:ext uri="{FF2B5EF4-FFF2-40B4-BE49-F238E27FC236}">
                <a16:creationId xmlns:a16="http://schemas.microsoft.com/office/drawing/2014/main" id="{4DBA858B-173A-41CA-87A4-426B4E5B90D9}"/>
              </a:ext>
            </a:extLst>
          </p:cNvPr>
          <p:cNvSpPr/>
          <p:nvPr/>
        </p:nvSpPr>
        <p:spPr>
          <a:xfrm>
            <a:off x="5140170" y="5517393"/>
            <a:ext cx="360805" cy="29476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f2</a:t>
            </a:r>
          </a:p>
        </p:txBody>
      </p:sp>
      <p:sp>
        <p:nvSpPr>
          <p:cNvPr id="392" name="Rectangle : coins arrondis 391">
            <a:extLst>
              <a:ext uri="{FF2B5EF4-FFF2-40B4-BE49-F238E27FC236}">
                <a16:creationId xmlns:a16="http://schemas.microsoft.com/office/drawing/2014/main" id="{BEB7A219-E27B-4F9D-A5CE-28C26DAB3BB9}"/>
              </a:ext>
            </a:extLst>
          </p:cNvPr>
          <p:cNvSpPr/>
          <p:nvPr/>
        </p:nvSpPr>
        <p:spPr>
          <a:xfrm>
            <a:off x="5323847" y="6474755"/>
            <a:ext cx="337371" cy="2718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f1</a:t>
            </a:r>
          </a:p>
        </p:txBody>
      </p:sp>
      <p:sp>
        <p:nvSpPr>
          <p:cNvPr id="393" name="Rectangle : coins arrondis 392">
            <a:extLst>
              <a:ext uri="{FF2B5EF4-FFF2-40B4-BE49-F238E27FC236}">
                <a16:creationId xmlns:a16="http://schemas.microsoft.com/office/drawing/2014/main" id="{267CF513-6225-4945-B46B-E9BC5AE51EB5}"/>
              </a:ext>
            </a:extLst>
          </p:cNvPr>
          <p:cNvSpPr/>
          <p:nvPr/>
        </p:nvSpPr>
        <p:spPr>
          <a:xfrm>
            <a:off x="4940866" y="6471408"/>
            <a:ext cx="337371" cy="27514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f1</a:t>
            </a:r>
          </a:p>
        </p:txBody>
      </p:sp>
      <p:cxnSp>
        <p:nvCxnSpPr>
          <p:cNvPr id="394" name="Connecteur droit avec flèche 393">
            <a:extLst>
              <a:ext uri="{FF2B5EF4-FFF2-40B4-BE49-F238E27FC236}">
                <a16:creationId xmlns:a16="http://schemas.microsoft.com/office/drawing/2014/main" id="{1B0F369B-079F-4EEE-AA6C-2EF8DB721027}"/>
              </a:ext>
            </a:extLst>
          </p:cNvPr>
          <p:cNvCxnSpPr>
            <a:cxnSpLocks/>
            <a:stCxn id="391" idx="2"/>
            <a:endCxn id="393" idx="0"/>
          </p:cNvCxnSpPr>
          <p:nvPr/>
        </p:nvCxnSpPr>
        <p:spPr>
          <a:xfrm flipH="1">
            <a:off x="5109552" y="5812158"/>
            <a:ext cx="211021" cy="6592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avec flèche 394">
            <a:extLst>
              <a:ext uri="{FF2B5EF4-FFF2-40B4-BE49-F238E27FC236}">
                <a16:creationId xmlns:a16="http://schemas.microsoft.com/office/drawing/2014/main" id="{F1E536A9-0C10-4077-95CD-BDE1BEB227E7}"/>
              </a:ext>
            </a:extLst>
          </p:cNvPr>
          <p:cNvCxnSpPr>
            <a:cxnSpLocks/>
            <a:stCxn id="391" idx="2"/>
            <a:endCxn id="392" idx="0"/>
          </p:cNvCxnSpPr>
          <p:nvPr/>
        </p:nvCxnSpPr>
        <p:spPr>
          <a:xfrm>
            <a:off x="5320573" y="5812158"/>
            <a:ext cx="171960" cy="6625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6" name="Rectangle : coins arrondis 395">
            <a:extLst>
              <a:ext uri="{FF2B5EF4-FFF2-40B4-BE49-F238E27FC236}">
                <a16:creationId xmlns:a16="http://schemas.microsoft.com/office/drawing/2014/main" id="{CDD38E94-E8F8-47A4-A019-0BEAB61BDC49}"/>
              </a:ext>
            </a:extLst>
          </p:cNvPr>
          <p:cNvSpPr/>
          <p:nvPr/>
        </p:nvSpPr>
        <p:spPr>
          <a:xfrm>
            <a:off x="5917950" y="5517393"/>
            <a:ext cx="360805" cy="29476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f2</a:t>
            </a:r>
          </a:p>
        </p:txBody>
      </p:sp>
      <p:sp>
        <p:nvSpPr>
          <p:cNvPr id="397" name="Rectangle : coins arrondis 396">
            <a:extLst>
              <a:ext uri="{FF2B5EF4-FFF2-40B4-BE49-F238E27FC236}">
                <a16:creationId xmlns:a16="http://schemas.microsoft.com/office/drawing/2014/main" id="{0C5EF97D-4258-4BCF-B154-FA17F9277B76}"/>
              </a:ext>
            </a:extLst>
          </p:cNvPr>
          <p:cNvSpPr/>
          <p:nvPr/>
        </p:nvSpPr>
        <p:spPr>
          <a:xfrm>
            <a:off x="6101627" y="6474755"/>
            <a:ext cx="337371" cy="2718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f1</a:t>
            </a:r>
          </a:p>
        </p:txBody>
      </p:sp>
      <p:sp>
        <p:nvSpPr>
          <p:cNvPr id="398" name="Rectangle : coins arrondis 397">
            <a:extLst>
              <a:ext uri="{FF2B5EF4-FFF2-40B4-BE49-F238E27FC236}">
                <a16:creationId xmlns:a16="http://schemas.microsoft.com/office/drawing/2014/main" id="{5C63AF5B-C39A-4C98-9C00-48DD737E9F21}"/>
              </a:ext>
            </a:extLst>
          </p:cNvPr>
          <p:cNvSpPr/>
          <p:nvPr/>
        </p:nvSpPr>
        <p:spPr>
          <a:xfrm>
            <a:off x="5718646" y="6471408"/>
            <a:ext cx="337371" cy="27514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f1</a:t>
            </a:r>
          </a:p>
        </p:txBody>
      </p:sp>
      <p:cxnSp>
        <p:nvCxnSpPr>
          <p:cNvPr id="399" name="Connecteur droit avec flèche 398">
            <a:extLst>
              <a:ext uri="{FF2B5EF4-FFF2-40B4-BE49-F238E27FC236}">
                <a16:creationId xmlns:a16="http://schemas.microsoft.com/office/drawing/2014/main" id="{64A0BEE5-6F19-4B29-A2DA-09C8F88B9582}"/>
              </a:ext>
            </a:extLst>
          </p:cNvPr>
          <p:cNvCxnSpPr>
            <a:cxnSpLocks/>
            <a:stCxn id="396" idx="2"/>
            <a:endCxn id="398" idx="0"/>
          </p:cNvCxnSpPr>
          <p:nvPr/>
        </p:nvCxnSpPr>
        <p:spPr>
          <a:xfrm flipH="1">
            <a:off x="5887332" y="5812158"/>
            <a:ext cx="211021" cy="6592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0" name="Connecteur droit avec flèche 399">
            <a:extLst>
              <a:ext uri="{FF2B5EF4-FFF2-40B4-BE49-F238E27FC236}">
                <a16:creationId xmlns:a16="http://schemas.microsoft.com/office/drawing/2014/main" id="{F2C3969E-C673-4F1E-86FC-D271669E997E}"/>
              </a:ext>
            </a:extLst>
          </p:cNvPr>
          <p:cNvCxnSpPr>
            <a:cxnSpLocks/>
            <a:stCxn id="396" idx="2"/>
            <a:endCxn id="397" idx="0"/>
          </p:cNvCxnSpPr>
          <p:nvPr/>
        </p:nvCxnSpPr>
        <p:spPr>
          <a:xfrm>
            <a:off x="6098353" y="5812158"/>
            <a:ext cx="171960" cy="6625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2E09FA34-D994-4EC0-BC38-345BE30D7E18}"/>
              </a:ext>
            </a:extLst>
          </p:cNvPr>
          <p:cNvCxnSpPr>
            <a:cxnSpLocks/>
            <a:stCxn id="127" idx="1"/>
            <a:endCxn id="71" idx="1"/>
          </p:cNvCxnSpPr>
          <p:nvPr/>
        </p:nvCxnSpPr>
        <p:spPr>
          <a:xfrm rot="10800000" flipH="1">
            <a:off x="6471371" y="1844697"/>
            <a:ext cx="872746" cy="3110244"/>
          </a:xfrm>
          <a:prstGeom prst="bentConnector3">
            <a:avLst>
              <a:gd name="adj1" fmla="val -26193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E9779536-2F5F-4684-8823-78139024FE90}"/>
              </a:ext>
            </a:extLst>
          </p:cNvPr>
          <p:cNvSpPr/>
          <p:nvPr/>
        </p:nvSpPr>
        <p:spPr>
          <a:xfrm>
            <a:off x="7344117" y="1615061"/>
            <a:ext cx="2976751" cy="4592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Tant qu’il y a des </a:t>
            </a:r>
            <a:r>
              <a:rPr lang="fr-F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actions</a:t>
            </a:r>
            <a:r>
              <a:rPr lang="fr-F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du</a:t>
            </a:r>
            <a:r>
              <a:rPr lang="fr-F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dataset</a:t>
            </a:r>
            <a:r>
              <a:rPr lang="fr-F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à traiter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33AB8ED6-0304-4591-87DD-0F55705600E2}"/>
              </a:ext>
            </a:extLst>
          </p:cNvPr>
          <p:cNvSpPr/>
          <p:nvPr/>
        </p:nvSpPr>
        <p:spPr>
          <a:xfrm>
            <a:off x="6438841" y="2562735"/>
            <a:ext cx="4706051" cy="8195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Si le </a:t>
            </a:r>
            <a:r>
              <a:rPr lang="fr-F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prix</a:t>
            </a:r>
            <a:r>
              <a:rPr lang="fr-F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de la </a:t>
            </a:r>
            <a:r>
              <a:rPr lang="fr-F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première action </a:t>
            </a:r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du</a:t>
            </a:r>
            <a:r>
              <a:rPr lang="fr-F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dataset</a:t>
            </a:r>
            <a:r>
              <a:rPr lang="fr-F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est inférieur ou égal au </a:t>
            </a:r>
            <a:r>
              <a:rPr lang="fr-F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budget max</a:t>
            </a:r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. ranger </a:t>
            </a:r>
            <a:r>
              <a:rPr lang="fr-F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l’action</a:t>
            </a:r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dans la </a:t>
            </a:r>
            <a:r>
              <a:rPr lang="fr-F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liste finale </a:t>
            </a:r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et mettre à jour le </a:t>
            </a:r>
            <a:r>
              <a:rPr lang="fr-F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dataset</a:t>
            </a:r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soustraire le prix de l’action du budget max</a:t>
            </a:r>
          </a:p>
        </p:txBody>
      </p:sp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EC1C5ABE-F2A8-480A-B1B6-6D07AC504789}"/>
              </a:ext>
            </a:extLst>
          </p:cNvPr>
          <p:cNvCxnSpPr>
            <a:cxnSpLocks/>
            <a:stCxn id="71" idx="2"/>
            <a:endCxn id="77" idx="0"/>
          </p:cNvCxnSpPr>
          <p:nvPr/>
        </p:nvCxnSpPr>
        <p:spPr>
          <a:xfrm rot="5400000">
            <a:off x="8567979" y="2298221"/>
            <a:ext cx="488402" cy="40626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D04CAE2-F276-4952-9129-F1A4CCE3824F}"/>
              </a:ext>
            </a:extLst>
          </p:cNvPr>
          <p:cNvSpPr/>
          <p:nvPr/>
        </p:nvSpPr>
        <p:spPr>
          <a:xfrm>
            <a:off x="6328774" y="3678022"/>
            <a:ext cx="4851125" cy="65538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rgbClr val="EFF0EB"/>
                </a:solidFill>
                <a:latin typeface="Consolas" panose="020B0609020204030204" pitchFamily="49" charset="0"/>
              </a:rPr>
              <a:t>Et Si le budget max est inférieur à la nouvelle valeur du budget, retourne cette valeur et la liste des actions restantes</a:t>
            </a:r>
          </a:p>
        </p:txBody>
      </p:sp>
      <p:cxnSp>
        <p:nvCxnSpPr>
          <p:cNvPr id="85" name="Connecteur : en angle 84">
            <a:extLst>
              <a:ext uri="{FF2B5EF4-FFF2-40B4-BE49-F238E27FC236}">
                <a16:creationId xmlns:a16="http://schemas.microsoft.com/office/drawing/2014/main" id="{61FBD5B4-52E6-4D04-BBE1-89B2305DA37C}"/>
              </a:ext>
            </a:extLst>
          </p:cNvPr>
          <p:cNvCxnSpPr>
            <a:cxnSpLocks/>
            <a:stCxn id="77" idx="2"/>
            <a:endCxn id="84" idx="0"/>
          </p:cNvCxnSpPr>
          <p:nvPr/>
        </p:nvCxnSpPr>
        <p:spPr>
          <a:xfrm rot="5400000">
            <a:off x="8625227" y="3511381"/>
            <a:ext cx="295751" cy="37530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1248A280-FF5C-4A77-BE5A-D8B2B397A47E}"/>
              </a:ext>
            </a:extLst>
          </p:cNvPr>
          <p:cNvSpPr/>
          <p:nvPr/>
        </p:nvSpPr>
        <p:spPr>
          <a:xfrm>
            <a:off x="7086598" y="5779858"/>
            <a:ext cx="4697773" cy="65538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rgbClr val="EFF0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S’il n’y a plus d’actions à traiter, retourne la somme des profits des actions, retourne les résultats contenus dans la liste finale</a:t>
            </a:r>
          </a:p>
        </p:txBody>
      </p:sp>
      <p:sp>
        <p:nvSpPr>
          <p:cNvPr id="127" name="Rectangle : coins arrondis 126">
            <a:extLst>
              <a:ext uri="{FF2B5EF4-FFF2-40B4-BE49-F238E27FC236}">
                <a16:creationId xmlns:a16="http://schemas.microsoft.com/office/drawing/2014/main" id="{0C02CC57-4187-4130-9090-22EB8F626B91}"/>
              </a:ext>
            </a:extLst>
          </p:cNvPr>
          <p:cNvSpPr/>
          <p:nvPr/>
        </p:nvSpPr>
        <p:spPr>
          <a:xfrm>
            <a:off x="6471371" y="4694285"/>
            <a:ext cx="4851125" cy="52131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rgbClr val="EFF0EB"/>
                </a:solidFill>
                <a:latin typeface="Consolas" panose="020B0609020204030204" pitchFamily="49" charset="0"/>
              </a:rPr>
              <a:t>Sinon retourne le budget max et la liste des actions restantes</a:t>
            </a:r>
          </a:p>
        </p:txBody>
      </p:sp>
      <p:cxnSp>
        <p:nvCxnSpPr>
          <p:cNvPr id="128" name="Connecteur : en angle 127">
            <a:extLst>
              <a:ext uri="{FF2B5EF4-FFF2-40B4-BE49-F238E27FC236}">
                <a16:creationId xmlns:a16="http://schemas.microsoft.com/office/drawing/2014/main" id="{8DEAC377-EE8B-4B78-AAD9-52FD112A74A8}"/>
              </a:ext>
            </a:extLst>
          </p:cNvPr>
          <p:cNvCxnSpPr>
            <a:cxnSpLocks/>
            <a:stCxn id="77" idx="3"/>
            <a:endCxn id="127" idx="3"/>
          </p:cNvCxnSpPr>
          <p:nvPr/>
        </p:nvCxnSpPr>
        <p:spPr>
          <a:xfrm>
            <a:off x="11144892" y="2972503"/>
            <a:ext cx="177604" cy="1982438"/>
          </a:xfrm>
          <a:prstGeom prst="bentConnector3">
            <a:avLst>
              <a:gd name="adj1" fmla="val 228713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Connecteur : en angle 133">
            <a:extLst>
              <a:ext uri="{FF2B5EF4-FFF2-40B4-BE49-F238E27FC236}">
                <a16:creationId xmlns:a16="http://schemas.microsoft.com/office/drawing/2014/main" id="{D34D41FE-C434-4B09-971E-9B7FE5236B9B}"/>
              </a:ext>
            </a:extLst>
          </p:cNvPr>
          <p:cNvCxnSpPr>
            <a:cxnSpLocks/>
            <a:stCxn id="71" idx="3"/>
            <a:endCxn id="88" idx="3"/>
          </p:cNvCxnSpPr>
          <p:nvPr/>
        </p:nvCxnSpPr>
        <p:spPr>
          <a:xfrm>
            <a:off x="10320868" y="1844697"/>
            <a:ext cx="1463503" cy="4262853"/>
          </a:xfrm>
          <a:prstGeom prst="bentConnector3">
            <a:avLst>
              <a:gd name="adj1" fmla="val 11562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4C4AC9D-AA08-4CA7-8B2F-BCC892979D83}"/>
              </a:ext>
            </a:extLst>
          </p:cNvPr>
          <p:cNvCxnSpPr>
            <a:cxnSpLocks/>
            <a:stCxn id="84" idx="1"/>
            <a:endCxn id="71" idx="0"/>
          </p:cNvCxnSpPr>
          <p:nvPr/>
        </p:nvCxnSpPr>
        <p:spPr>
          <a:xfrm rot="10800000" flipH="1">
            <a:off x="6328773" y="1615062"/>
            <a:ext cx="2503719" cy="2390653"/>
          </a:xfrm>
          <a:prstGeom prst="bentConnector4">
            <a:avLst>
              <a:gd name="adj1" fmla="val -9130"/>
              <a:gd name="adj2" fmla="val 109562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Rectangle : coins arrondis 75">
            <a:hlinkClick r:id="rId3" action="ppaction://hlinkfile"/>
            <a:extLst>
              <a:ext uri="{FF2B5EF4-FFF2-40B4-BE49-F238E27FC236}">
                <a16:creationId xmlns:a16="http://schemas.microsoft.com/office/drawing/2014/main" id="{4F382BE8-9265-4582-BC6C-B8FFCED9EF2E}"/>
              </a:ext>
            </a:extLst>
          </p:cNvPr>
          <p:cNvSpPr/>
          <p:nvPr/>
        </p:nvSpPr>
        <p:spPr>
          <a:xfrm>
            <a:off x="11360921" y="6696282"/>
            <a:ext cx="831079" cy="16445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Le code </a:t>
            </a:r>
          </a:p>
        </p:txBody>
      </p:sp>
    </p:spTree>
    <p:extLst>
      <p:ext uri="{BB962C8B-B14F-4D97-AF65-F5344CB8AC3E}">
        <p14:creationId xmlns:p14="http://schemas.microsoft.com/office/powerpoint/2010/main" val="14480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DEBB8C4-43E3-4C86-972F-3A0899CBCBEB}"/>
              </a:ext>
            </a:extLst>
          </p:cNvPr>
          <p:cNvSpPr txBox="1"/>
          <p:nvPr/>
        </p:nvSpPr>
        <p:spPr>
          <a:xfrm>
            <a:off x="1185007" y="1166842"/>
            <a:ext cx="98219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La solution </a:t>
            </a:r>
            <a:r>
              <a:rPr lang="fr-FR" sz="1600" b="1" dirty="0">
                <a:solidFill>
                  <a:srgbClr val="00B050"/>
                </a:solidFill>
                <a:latin typeface="Calibri" panose="020F0502020204030204" pitchFamily="34" charset="0"/>
              </a:rPr>
              <a:t>optimisée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, basé sur la création d'un </a:t>
            </a:r>
            <a:r>
              <a:rPr lang="fr-FR" sz="1600" b="1" dirty="0">
                <a:solidFill>
                  <a:srgbClr val="00B050"/>
                </a:solidFill>
                <a:latin typeface="Calibri" panose="020F0502020204030204" pitchFamily="34" charset="0"/>
              </a:rPr>
              <a:t>algorithme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 dit </a:t>
            </a:r>
            <a:r>
              <a:rPr lang="fr-FR" sz="1600" b="1" dirty="0">
                <a:solidFill>
                  <a:srgbClr val="00B050"/>
                </a:solidFill>
                <a:latin typeface="Calibri" panose="020F0502020204030204" pitchFamily="34" charset="0"/>
              </a:rPr>
              <a:t>dynamique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, crée un tableau de données à deux dimensions constitué de 0 dans chaque ligne et chaque colonnes. </a:t>
            </a:r>
          </a:p>
          <a:p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Le nombre de ligne correspond au nombre d’actions présentes dans le dataset et le nombre de colonnes correspond à chaque unité du budget max investi. </a:t>
            </a:r>
          </a:p>
          <a:p>
            <a:endParaRPr lang="fr-FR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parcourir les cellules de cette matrice numérique, unes à unes et une seule fois, permet de ne pas parcourir le même </a:t>
            </a:r>
            <a:r>
              <a:rPr lang="fr-FR" sz="1600" b="1" dirty="0">
                <a:solidFill>
                  <a:srgbClr val="00B050"/>
                </a:solidFill>
                <a:latin typeface="Calibri" panose="020F0502020204030204" pitchFamily="34" charset="0"/>
              </a:rPr>
              <a:t>dataset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 encore et encore.</a:t>
            </a:r>
          </a:p>
          <a:p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Son exploitation permet de déterminer la meilleure liste d'action à acheter. Sa </a:t>
            </a:r>
            <a:r>
              <a:rPr lang="fr-FR" sz="1600" b="1" dirty="0">
                <a:solidFill>
                  <a:srgbClr val="00B050"/>
                </a:solidFill>
                <a:latin typeface="Calibri" panose="020F0502020204030204" pitchFamily="34" charset="0"/>
              </a:rPr>
              <a:t>complexité temporelle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 est </a:t>
            </a:r>
            <a:r>
              <a:rPr lang="fr-FR" sz="1600" b="1" dirty="0">
                <a:solidFill>
                  <a:srgbClr val="00B050"/>
                </a:solidFill>
                <a:latin typeface="Calibri" panose="020F0502020204030204" pitchFamily="34" charset="0"/>
              </a:rPr>
              <a:t>constante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, c’est-à-dire </a:t>
            </a:r>
            <a:r>
              <a:rPr lang="fr-FR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0(1) 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car sa vitesse d’exécution ne dépend pas de la puissance de la machine et que nos opérations se passent uniquement à l'intérieur </a:t>
            </a:r>
            <a:r>
              <a:rPr lang="fr-FR" sz="1600">
                <a:solidFill>
                  <a:srgbClr val="000000"/>
                </a:solidFill>
                <a:latin typeface="Calibri" panose="020F0502020204030204" pitchFamily="34" charset="0"/>
              </a:rPr>
              <a:t>d’un dataset fixe.</a:t>
            </a:r>
            <a:endParaRPr lang="fr-FR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fr-FR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Le gros désavantage de cet algorithme est que </a:t>
            </a:r>
          </a:p>
          <a:p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l'on ne peut pas avoir un profit mieux calculé car les boucles range() ne permettent pas de faire des opérations sur</a:t>
            </a:r>
          </a:p>
          <a:p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des floats(). </a:t>
            </a:r>
          </a:p>
          <a:p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Voyons maintenant les étapes de l’exécution du programme </a:t>
            </a:r>
            <a:r>
              <a:rPr lang="fr-FR" sz="1600" b="1" dirty="0">
                <a:solidFill>
                  <a:srgbClr val="00B050"/>
                </a:solidFill>
                <a:latin typeface="Calibri" panose="020F050202020403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 détails</a:t>
            </a:r>
            <a:r>
              <a:rPr lang="fr-FR" sz="1600" b="1" dirty="0">
                <a:solidFill>
                  <a:srgbClr val="00B050"/>
                </a:solidFill>
                <a:latin typeface="Calibri" panose="020F0502020204030204" pitchFamily="34" charset="0"/>
              </a:rPr>
              <a:t>.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B97957-9969-4E01-BEE0-9CB406B5B8A6}"/>
              </a:ext>
            </a:extLst>
          </p:cNvPr>
          <p:cNvSpPr txBox="1"/>
          <p:nvPr/>
        </p:nvSpPr>
        <p:spPr>
          <a:xfrm>
            <a:off x="0" y="1589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800" b="1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ALGORITHME OPTIMI</a:t>
            </a:r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SÉ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 : coins arrondis 3">
            <a:hlinkClick r:id="rId3" action="ppaction://hlinkfile"/>
            <a:extLst>
              <a:ext uri="{FF2B5EF4-FFF2-40B4-BE49-F238E27FC236}">
                <a16:creationId xmlns:a16="http://schemas.microsoft.com/office/drawing/2014/main" id="{C38F8CEF-F35D-4199-84D4-D6993E2B66BD}"/>
              </a:ext>
            </a:extLst>
          </p:cNvPr>
          <p:cNvSpPr/>
          <p:nvPr/>
        </p:nvSpPr>
        <p:spPr>
          <a:xfrm>
            <a:off x="11360921" y="6696282"/>
            <a:ext cx="831079" cy="16445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Le code </a:t>
            </a:r>
          </a:p>
        </p:txBody>
      </p:sp>
      <p:sp>
        <p:nvSpPr>
          <p:cNvPr id="5" name="Rectangle : coins arrondis 4">
            <a:hlinkClick r:id="rId2" action="ppaction://hlinkfile"/>
            <a:extLst>
              <a:ext uri="{FF2B5EF4-FFF2-40B4-BE49-F238E27FC236}">
                <a16:creationId xmlns:a16="http://schemas.microsoft.com/office/drawing/2014/main" id="{EA95A715-5F68-4302-A639-98C7D6B79AEE}"/>
              </a:ext>
            </a:extLst>
          </p:cNvPr>
          <p:cNvSpPr/>
          <p:nvPr/>
        </p:nvSpPr>
        <p:spPr>
          <a:xfrm>
            <a:off x="10325383" y="6696282"/>
            <a:ext cx="831079" cy="16445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Excel </a:t>
            </a:r>
          </a:p>
        </p:txBody>
      </p:sp>
    </p:spTree>
    <p:extLst>
      <p:ext uri="{BB962C8B-B14F-4D97-AF65-F5344CB8AC3E}">
        <p14:creationId xmlns:p14="http://schemas.microsoft.com/office/powerpoint/2010/main" val="404832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4AB97957-9969-4E01-BEE0-9CB406B5B8A6}"/>
              </a:ext>
            </a:extLst>
          </p:cNvPr>
          <p:cNvSpPr txBox="1"/>
          <p:nvPr/>
        </p:nvSpPr>
        <p:spPr>
          <a:xfrm>
            <a:off x="0" y="1589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COMPARAISON RESULTATS DE SIENNA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354CB0-D2EB-4685-AE8D-2F8904DC3CDD}"/>
              </a:ext>
            </a:extLst>
          </p:cNvPr>
          <p:cNvSpPr txBox="1"/>
          <p:nvPr/>
        </p:nvSpPr>
        <p:spPr>
          <a:xfrm>
            <a:off x="1080477" y="1413063"/>
            <a:ext cx="1003104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Concernant les </a:t>
            </a:r>
            <a:r>
              <a:rPr lang="fr-FR" sz="1600" b="1" dirty="0">
                <a:solidFill>
                  <a:srgbClr val="FF0066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résultats de Sienna </a:t>
            </a:r>
            <a:r>
              <a:rPr lang="fr-FR" sz="1600" dirty="0"/>
              <a:t>sur </a:t>
            </a:r>
            <a:r>
              <a:rPr lang="fr-FR" sz="1600" b="1" dirty="0">
                <a:solidFill>
                  <a:srgbClr val="00B050"/>
                </a:solidFill>
              </a:rPr>
              <a:t>le dataset1_Python+P7.csv : </a:t>
            </a:r>
          </a:p>
          <a:p>
            <a:r>
              <a:rPr lang="fr-FR" sz="1600" dirty="0"/>
              <a:t>son algorithme à choisi " Share-GRUT,498.76,39.42 ". </a:t>
            </a:r>
          </a:p>
          <a:p>
            <a:r>
              <a:rPr lang="fr-FR" sz="1600" dirty="0"/>
              <a:t>On comprend que ce dernier s'est uniquement chargé de sélectionner l'action dont le prix est le plus élevé, </a:t>
            </a:r>
          </a:p>
          <a:p>
            <a:r>
              <a:rPr lang="fr-FR" sz="1600" dirty="0"/>
              <a:t>sans essayer de faire le plus de profit possible. Cela se ressent sur les résultats:</a:t>
            </a:r>
          </a:p>
          <a:p>
            <a:r>
              <a:rPr lang="fr-FR" sz="1600" b="1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 algorithme </a:t>
            </a:r>
            <a:r>
              <a:rPr lang="fr-FR" sz="1600" dirty="0"/>
              <a:t>propose un </a:t>
            </a:r>
            <a:r>
              <a:rPr lang="fr-FR" sz="1600" b="1" dirty="0">
                <a:solidFill>
                  <a:srgbClr val="0070C0"/>
                </a:solidFill>
              </a:rPr>
              <a:t>profit</a:t>
            </a:r>
            <a:r>
              <a:rPr lang="fr-FR" sz="1600" dirty="0"/>
              <a:t> de </a:t>
            </a:r>
            <a:r>
              <a:rPr lang="fr-FR" sz="1600" b="1" dirty="0">
                <a:solidFill>
                  <a:srgbClr val="0070C0"/>
                </a:solidFill>
              </a:rPr>
              <a:t>199.93</a:t>
            </a:r>
            <a:r>
              <a:rPr lang="fr-FR" sz="1600" dirty="0"/>
              <a:t> pour un </a:t>
            </a:r>
            <a:r>
              <a:rPr lang="fr-FR" sz="1600" b="1" dirty="0">
                <a:solidFill>
                  <a:srgbClr val="0070C0"/>
                </a:solidFill>
              </a:rPr>
              <a:t>investissement</a:t>
            </a:r>
            <a:r>
              <a:rPr lang="fr-FR" sz="1600" dirty="0"/>
              <a:t> de </a:t>
            </a:r>
            <a:r>
              <a:rPr lang="fr-FR" sz="1600" b="1" dirty="0">
                <a:solidFill>
                  <a:srgbClr val="0070C0"/>
                </a:solidFill>
              </a:rPr>
              <a:t>499</a:t>
            </a:r>
            <a:r>
              <a:rPr lang="fr-FR" sz="1600" dirty="0"/>
              <a:t>, alors que le sien propose </a:t>
            </a:r>
          </a:p>
          <a:p>
            <a:r>
              <a:rPr lang="fr-FR" sz="1600" dirty="0"/>
              <a:t>un </a:t>
            </a:r>
            <a:r>
              <a:rPr lang="fr-FR" sz="1600" b="1" dirty="0">
                <a:solidFill>
                  <a:srgbClr val="FF0066"/>
                </a:solidFill>
              </a:rPr>
              <a:t>profit</a:t>
            </a:r>
            <a:r>
              <a:rPr lang="fr-FR" sz="1600" dirty="0"/>
              <a:t> de </a:t>
            </a:r>
            <a:r>
              <a:rPr lang="fr-FR" sz="1600" b="1" dirty="0">
                <a:solidFill>
                  <a:srgbClr val="FF0066"/>
                </a:solidFill>
              </a:rPr>
              <a:t>196.61</a:t>
            </a:r>
            <a:r>
              <a:rPr lang="fr-FR" sz="1600" dirty="0"/>
              <a:t> pour un </a:t>
            </a:r>
            <a:r>
              <a:rPr lang="fr-FR" sz="1600" b="1" dirty="0">
                <a:solidFill>
                  <a:srgbClr val="FF0066"/>
                </a:solidFill>
              </a:rPr>
              <a:t>investissement</a:t>
            </a:r>
            <a:r>
              <a:rPr lang="fr-FR" sz="1600" dirty="0"/>
              <a:t> de </a:t>
            </a:r>
            <a:r>
              <a:rPr lang="fr-FR" sz="1600" b="1" dirty="0">
                <a:solidFill>
                  <a:srgbClr val="FF0066"/>
                </a:solidFill>
              </a:rPr>
              <a:t>498.76</a:t>
            </a:r>
            <a:r>
              <a:rPr lang="fr-FR" sz="1600" dirty="0"/>
              <a:t>, </a:t>
            </a:r>
          </a:p>
          <a:p>
            <a:r>
              <a:rPr lang="fr-FR" sz="1600" dirty="0"/>
              <a:t>soit </a:t>
            </a:r>
            <a:r>
              <a:rPr lang="fr-FR" sz="1600" b="1" dirty="0">
                <a:solidFill>
                  <a:srgbClr val="0070C0"/>
                </a:solidFill>
              </a:rPr>
              <a:t>+3.31 </a:t>
            </a:r>
            <a:r>
              <a:rPr lang="fr-FR" sz="1600" dirty="0"/>
              <a:t>de </a:t>
            </a:r>
            <a:r>
              <a:rPr lang="fr-FR" sz="1600" b="1" dirty="0">
                <a:solidFill>
                  <a:srgbClr val="0070C0"/>
                </a:solidFill>
              </a:rPr>
              <a:t>profit</a:t>
            </a:r>
            <a:r>
              <a:rPr lang="fr-FR" sz="1600" dirty="0"/>
              <a:t> et </a:t>
            </a:r>
            <a:r>
              <a:rPr lang="fr-FR" sz="1600" b="1" dirty="0">
                <a:solidFill>
                  <a:srgbClr val="0070C0"/>
                </a:solidFill>
              </a:rPr>
              <a:t>+0.24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0070C0"/>
                </a:solidFill>
              </a:rPr>
              <a:t>d’investi </a:t>
            </a:r>
            <a:r>
              <a:rPr lang="fr-FR" sz="1600" dirty="0"/>
              <a:t>avec ma solution.</a:t>
            </a:r>
          </a:p>
          <a:p>
            <a:endParaRPr lang="fr-FR" sz="1600" dirty="0"/>
          </a:p>
          <a:p>
            <a:r>
              <a:rPr lang="fr-FR" sz="1600" dirty="0"/>
              <a:t>Concernant les </a:t>
            </a:r>
            <a:r>
              <a:rPr lang="fr-FR" sz="1600" b="1" dirty="0">
                <a:solidFill>
                  <a:srgbClr val="FF0066"/>
                </a:solidFill>
              </a:rPr>
              <a:t>résultats de Sienna </a:t>
            </a:r>
            <a:r>
              <a:rPr lang="fr-FR" sz="1600" dirty="0"/>
              <a:t>sur </a:t>
            </a:r>
            <a:r>
              <a:rPr lang="fr-FR" sz="1600" b="1" dirty="0">
                <a:solidFill>
                  <a:srgbClr val="00B050"/>
                </a:solidFill>
              </a:rPr>
              <a:t>le dataset2_Python+P7.csv :</a:t>
            </a:r>
          </a:p>
          <a:p>
            <a:r>
              <a:rPr lang="fr-FR" sz="1600" dirty="0"/>
              <a:t>nos résultats sont aussi meilleurs. </a:t>
            </a:r>
            <a:r>
              <a:rPr lang="fr-FR" sz="1600" b="1" dirty="0">
                <a:solidFill>
                  <a:srgbClr val="0070C0"/>
                </a:solidFill>
              </a:rPr>
              <a:t>Mon algorithme </a:t>
            </a:r>
            <a:r>
              <a:rPr lang="fr-FR" sz="1600" dirty="0"/>
              <a:t>propose un </a:t>
            </a:r>
            <a:r>
              <a:rPr lang="fr-FR" sz="1600" b="1" dirty="0">
                <a:solidFill>
                  <a:srgbClr val="0070C0"/>
                </a:solidFill>
              </a:rPr>
              <a:t>profit</a:t>
            </a:r>
            <a:r>
              <a:rPr lang="fr-FR" sz="1600" dirty="0"/>
              <a:t> de </a:t>
            </a:r>
            <a:r>
              <a:rPr lang="fr-FR" sz="1600" b="1" dirty="0">
                <a:solidFill>
                  <a:srgbClr val="0070C0"/>
                </a:solidFill>
              </a:rPr>
              <a:t>199.04</a:t>
            </a:r>
            <a:r>
              <a:rPr lang="fr-FR" sz="1600" dirty="0"/>
              <a:t> pour un </a:t>
            </a:r>
            <a:r>
              <a:rPr lang="fr-FR" sz="1600" b="1" dirty="0">
                <a:solidFill>
                  <a:srgbClr val="0070C0"/>
                </a:solidFill>
              </a:rPr>
              <a:t>investissement</a:t>
            </a:r>
            <a:r>
              <a:rPr lang="fr-FR" sz="1600" dirty="0"/>
              <a:t> de </a:t>
            </a:r>
            <a:r>
              <a:rPr lang="fr-FR" sz="1600" b="1" dirty="0">
                <a:solidFill>
                  <a:srgbClr val="0070C0"/>
                </a:solidFill>
              </a:rPr>
              <a:t>499</a:t>
            </a:r>
            <a:r>
              <a:rPr lang="fr-FR" sz="1600" dirty="0"/>
              <a:t>, </a:t>
            </a:r>
          </a:p>
          <a:p>
            <a:r>
              <a:rPr lang="fr-FR" sz="1600" dirty="0"/>
              <a:t>alors que </a:t>
            </a:r>
            <a:r>
              <a:rPr lang="fr-FR" sz="1600" b="1" dirty="0">
                <a:solidFill>
                  <a:srgbClr val="FF0066"/>
                </a:solidFill>
              </a:rPr>
              <a:t>le sien </a:t>
            </a:r>
            <a:r>
              <a:rPr lang="fr-FR" sz="1600" dirty="0"/>
              <a:t>propose un </a:t>
            </a:r>
            <a:r>
              <a:rPr lang="fr-FR" sz="1600" b="1" dirty="0">
                <a:solidFill>
                  <a:srgbClr val="FF0066"/>
                </a:solidFill>
              </a:rPr>
              <a:t>profit</a:t>
            </a:r>
            <a:r>
              <a:rPr lang="fr-FR" sz="1600" dirty="0"/>
              <a:t> de </a:t>
            </a:r>
            <a:r>
              <a:rPr lang="fr-FR" sz="1600" b="1" dirty="0">
                <a:solidFill>
                  <a:srgbClr val="FF0066"/>
                </a:solidFill>
              </a:rPr>
              <a:t>193.78</a:t>
            </a:r>
            <a:r>
              <a:rPr lang="fr-FR" sz="1600" dirty="0"/>
              <a:t> pour un </a:t>
            </a:r>
            <a:r>
              <a:rPr lang="fr-FR" sz="1600" b="1" dirty="0">
                <a:solidFill>
                  <a:srgbClr val="FF0066"/>
                </a:solidFill>
              </a:rPr>
              <a:t>investissement</a:t>
            </a:r>
            <a:r>
              <a:rPr lang="fr-FR" sz="1600" dirty="0"/>
              <a:t> de </a:t>
            </a:r>
            <a:r>
              <a:rPr lang="fr-FR" sz="1600" b="1" dirty="0">
                <a:solidFill>
                  <a:srgbClr val="FF0066"/>
                </a:solidFill>
              </a:rPr>
              <a:t>498.24</a:t>
            </a:r>
            <a:r>
              <a:rPr lang="fr-FR" sz="1600" dirty="0"/>
              <a:t>, </a:t>
            </a:r>
          </a:p>
          <a:p>
            <a:r>
              <a:rPr lang="fr-FR" sz="1600" dirty="0"/>
              <a:t>soit </a:t>
            </a:r>
            <a:r>
              <a:rPr lang="fr-FR" sz="1600" b="1" dirty="0">
                <a:solidFill>
                  <a:srgbClr val="0070C0"/>
                </a:solidFill>
              </a:rPr>
              <a:t>+5.25 de profit </a:t>
            </a:r>
            <a:r>
              <a:rPr lang="fr-FR" sz="1600" dirty="0"/>
              <a:t>et </a:t>
            </a:r>
            <a:r>
              <a:rPr lang="fr-FR" sz="1600" b="1" dirty="0">
                <a:solidFill>
                  <a:srgbClr val="0070C0"/>
                </a:solidFill>
              </a:rPr>
              <a:t>+0.75 d’investi </a:t>
            </a:r>
            <a:r>
              <a:rPr lang="fr-FR" sz="1600" dirty="0"/>
              <a:t>avec ma solution.</a:t>
            </a:r>
          </a:p>
          <a:p>
            <a:endParaRPr lang="fr-FR" sz="1600" dirty="0"/>
          </a:p>
          <a:p>
            <a:r>
              <a:rPr lang="fr-FR" sz="1600" dirty="0"/>
              <a:t>Ce qui aurait été bien, c'est d'avoir une partie du code de Sienna, afin de pouvoir plus détailler les différences entre </a:t>
            </a:r>
          </a:p>
          <a:p>
            <a:r>
              <a:rPr lang="fr-FR" sz="1600" dirty="0"/>
              <a:t>Les programmes. De plus, Sienna n'a pas mis à jour les profits dans la liste d' actions sélectionnés. Comme les </a:t>
            </a:r>
          </a:p>
          <a:p>
            <a:r>
              <a:rPr lang="fr-FR" sz="1600" dirty="0"/>
              <a:t>boucles "for" alliées à "range()", ne prennent pas les nombres à virgules dans les calculs, elle à dut multiplier les profits </a:t>
            </a:r>
          </a:p>
          <a:p>
            <a:r>
              <a:rPr lang="fr-FR" sz="1600" dirty="0"/>
              <a:t>par 100 en entrée pour pallier à cette restriction mais n'a pas divisé ces derniers par 100 en sortie lors de l’export des résultats.</a:t>
            </a:r>
          </a:p>
        </p:txBody>
      </p:sp>
      <p:sp>
        <p:nvSpPr>
          <p:cNvPr id="4" name="Rectangle : coins arrondis 3">
            <a:hlinkClick r:id="rId3" action="ppaction://hlinkfile"/>
            <a:extLst>
              <a:ext uri="{FF2B5EF4-FFF2-40B4-BE49-F238E27FC236}">
                <a16:creationId xmlns:a16="http://schemas.microsoft.com/office/drawing/2014/main" id="{12AE79C8-55A1-4039-A79D-97BFC753425C}"/>
              </a:ext>
            </a:extLst>
          </p:cNvPr>
          <p:cNvSpPr/>
          <p:nvPr/>
        </p:nvSpPr>
        <p:spPr>
          <a:xfrm>
            <a:off x="11360921" y="6696282"/>
            <a:ext cx="831079" cy="16445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Le code </a:t>
            </a:r>
          </a:p>
        </p:txBody>
      </p:sp>
    </p:spTree>
    <p:extLst>
      <p:ext uri="{BB962C8B-B14F-4D97-AF65-F5344CB8AC3E}">
        <p14:creationId xmlns:p14="http://schemas.microsoft.com/office/powerpoint/2010/main" val="38853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216AE-0035-4C14-960D-1E09F2BC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92368"/>
          </a:xfr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fr-FR" sz="1800" b="1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105D3C-A3CC-4F35-91F2-3804D473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1200"/>
            <a:ext cx="12192000" cy="6146800"/>
          </a:xfrm>
        </p:spPr>
        <p:txBody>
          <a:bodyPr>
            <a:noAutofit/>
          </a:bodyPr>
          <a:lstStyle/>
          <a:p>
            <a:r>
              <a:rPr lang="fr-FR" sz="1800" b="1" dirty="0">
                <a:solidFill>
                  <a:srgbClr val="004782"/>
                </a:solidFill>
              </a:rPr>
              <a:t>Les graphiques de notation big O</a:t>
            </a:r>
          </a:p>
          <a:p>
            <a:r>
              <a:rPr lang="fr-FR" sz="1800" b="1" dirty="0">
                <a:solidFill>
                  <a:srgbClr val="004782"/>
                </a:solidFill>
              </a:rPr>
              <a:t>Présentation de l’algorithme de force brute </a:t>
            </a: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(précis, mais trop lent)</a:t>
            </a:r>
          </a:p>
          <a:p>
            <a:pPr lvl="1"/>
            <a:r>
              <a:rPr lang="fr-FR" sz="1800" dirty="0"/>
              <a:t>Quelques exemples visuels</a:t>
            </a:r>
          </a:p>
          <a:p>
            <a:pPr lvl="1"/>
            <a:r>
              <a:rPr lang="fr-FR" sz="1800" dirty="0"/>
              <a:t>Présentation de la méthode combinations</a:t>
            </a:r>
          </a:p>
          <a:p>
            <a:pPr lvl="1"/>
            <a:r>
              <a:rPr lang="fr-FR" sz="1800" dirty="0"/>
              <a:t>Présentation des étapes du programme</a:t>
            </a:r>
          </a:p>
          <a:p>
            <a:pPr lvl="1"/>
            <a:r>
              <a:rPr lang="fr-FR" sz="1800" dirty="0"/>
              <a:t>Présentation et exécution du code</a:t>
            </a:r>
          </a:p>
          <a:p>
            <a:r>
              <a:rPr lang="fr-FR" sz="1800" b="1" dirty="0">
                <a:solidFill>
                  <a:srgbClr val="004782"/>
                </a:solidFill>
              </a:rPr>
              <a:t>Présentation de l’algorithme récursif </a:t>
            </a: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(précis et moins lent)</a:t>
            </a:r>
          </a:p>
          <a:p>
            <a:pPr lvl="1"/>
            <a:r>
              <a:rPr lang="fr-FR" sz="1800" dirty="0"/>
              <a:t>Comparaison avec l’algo de force brute</a:t>
            </a:r>
          </a:p>
          <a:p>
            <a:pPr lvl="1"/>
            <a:r>
              <a:rPr lang="fr-FR" sz="1800" dirty="0"/>
              <a:t>Exemple visuel d’un arbre de décisions</a:t>
            </a:r>
          </a:p>
          <a:p>
            <a:pPr lvl="1"/>
            <a:r>
              <a:rPr lang="fr-FR" sz="1800" dirty="0"/>
              <a:t>Exemple visuel des étapes du programme</a:t>
            </a:r>
          </a:p>
          <a:p>
            <a:pPr lvl="1"/>
            <a:r>
              <a:rPr lang="fr-FR" sz="1800" dirty="0"/>
              <a:t>Présentation du code</a:t>
            </a:r>
          </a:p>
          <a:p>
            <a:r>
              <a:rPr lang="fr-FR" sz="1800" b="1" dirty="0">
                <a:solidFill>
                  <a:srgbClr val="004782"/>
                </a:solidFill>
              </a:rPr>
              <a:t>Présentation de l’algorithme optimisé </a:t>
            </a: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(précis, et très rapide)</a:t>
            </a:r>
          </a:p>
          <a:p>
            <a:pPr lvl="1"/>
            <a:r>
              <a:rPr lang="fr-FR" sz="1800" dirty="0"/>
              <a:t>Comparaison avec l’algo de force brute</a:t>
            </a:r>
          </a:p>
          <a:p>
            <a:pPr lvl="1"/>
            <a:r>
              <a:rPr lang="fr-FR" sz="1800" dirty="0"/>
              <a:t>Présentation Excel des étapes du programme</a:t>
            </a:r>
          </a:p>
          <a:p>
            <a:r>
              <a:rPr lang="fr-FR" sz="1800" b="1" dirty="0">
                <a:solidFill>
                  <a:srgbClr val="004782"/>
                </a:solidFill>
              </a:rPr>
              <a:t>Comparaisons avec les résultats de Sienna</a:t>
            </a:r>
          </a:p>
          <a:p>
            <a:pPr lvl="1"/>
            <a:r>
              <a:rPr lang="fr-FR" sz="1600" dirty="0"/>
              <a:t>Comparaisons dataset 1 </a:t>
            </a:r>
          </a:p>
          <a:p>
            <a:pPr lvl="1"/>
            <a:r>
              <a:rPr lang="fr-FR" sz="1600" dirty="0"/>
              <a:t>Comparaison dataset 2</a:t>
            </a:r>
          </a:p>
          <a:p>
            <a:pPr lvl="1"/>
            <a:r>
              <a:rPr lang="fr-FR" sz="1600" dirty="0"/>
              <a:t>conclusions</a:t>
            </a:r>
          </a:p>
          <a:p>
            <a:pPr lvl="1"/>
            <a:endParaRPr lang="fr-FR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09764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652B50A-639C-4FA7-9EC9-B8741E939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84" y="1654296"/>
            <a:ext cx="10021232" cy="51488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C7DD550-0AF6-40D8-A799-8B8C5621AE18}"/>
              </a:ext>
            </a:extLst>
          </p:cNvPr>
          <p:cNvSpPr txBox="1"/>
          <p:nvPr/>
        </p:nvSpPr>
        <p:spPr>
          <a:xfrm>
            <a:off x="0" y="-5574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 DIFFÉRENTES NOTATIONS BIG O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DD12A5-6BC1-4461-8BEF-6BDAD0AF676C}"/>
              </a:ext>
            </a:extLst>
          </p:cNvPr>
          <p:cNvSpPr txBox="1"/>
          <p:nvPr/>
        </p:nvSpPr>
        <p:spPr>
          <a:xfrm>
            <a:off x="938784" y="672911"/>
            <a:ext cx="1031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 graphique montre les différentes courbes de complexité temporelle pour un algorithme donné, caractérisées par leur notation Big O</a:t>
            </a:r>
          </a:p>
        </p:txBody>
      </p:sp>
    </p:spTree>
    <p:extLst>
      <p:ext uri="{BB962C8B-B14F-4D97-AF65-F5344CB8AC3E}">
        <p14:creationId xmlns:p14="http://schemas.microsoft.com/office/powerpoint/2010/main" val="389080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3AF4924-2671-4DE1-B007-F80116481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4" y="1488990"/>
            <a:ext cx="10314432" cy="524959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FD3EB66-C411-499E-9522-C0D6191CFD5D}"/>
              </a:ext>
            </a:extLst>
          </p:cNvPr>
          <p:cNvSpPr txBox="1"/>
          <p:nvPr/>
        </p:nvSpPr>
        <p:spPr>
          <a:xfrm>
            <a:off x="938784" y="525953"/>
            <a:ext cx="1031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 autre graphique montre que plus la courbe est élevée, plus le temps d’exécution devient horrible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8DAAFE-0345-4D9F-8478-6A00A5E54BE3}"/>
              </a:ext>
            </a:extLst>
          </p:cNvPr>
          <p:cNvSpPr txBox="1"/>
          <p:nvPr/>
        </p:nvSpPr>
        <p:spPr>
          <a:xfrm>
            <a:off x="0" y="-5574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 DIFFÉRENTES NOTATIONS BIG O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00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43063E7-40A3-4E42-BC15-96689F8E3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73808"/>
              </p:ext>
            </p:extLst>
          </p:nvPr>
        </p:nvGraphicFramePr>
        <p:xfrm>
          <a:off x="3803651" y="1476375"/>
          <a:ext cx="4533900" cy="1952625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48804645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91203986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552949166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4052633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6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action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25172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41715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97819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1162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47909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27763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370291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4AB97957-9969-4E01-BEE0-9CB406B5B8A6}"/>
              </a:ext>
            </a:extLst>
          </p:cNvPr>
          <p:cNvSpPr txBox="1"/>
          <p:nvPr/>
        </p:nvSpPr>
        <p:spPr>
          <a:xfrm>
            <a:off x="0" y="1589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800" b="1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ALGORITHME DE FORCE BRUTE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5237136A-5FE3-4E40-9A43-55189D62C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496490"/>
              </p:ext>
            </p:extLst>
          </p:nvPr>
        </p:nvGraphicFramePr>
        <p:xfrm>
          <a:off x="101601" y="4201425"/>
          <a:ext cx="11938000" cy="832485"/>
        </p:xfrm>
        <a:graphic>
          <a:graphicData uri="http://schemas.openxmlformats.org/drawingml/2006/table">
            <a:tbl>
              <a:tblPr/>
              <a:tblGrid>
                <a:gridCol w="11938000">
                  <a:extLst>
                    <a:ext uri="{9D8B030D-6E8A-4147-A177-3AD203B41FA5}">
                      <a16:colId xmlns:a16="http://schemas.microsoft.com/office/drawing/2014/main" val="37287212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actions qui ont un prix et un profit chacune. Je dois acheter le maximum d'action pour un investissement total de 12€, et faire le maximum de profit, sachant que l'on ne peut choisir une action qu'une fois. Avec un algorithme de force brute, on voit que pour deux actions, il effectue 4 calculs par action.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3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14BD9516-BEF6-483A-9740-D51C9B455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03847"/>
              </p:ext>
            </p:extLst>
          </p:nvPr>
        </p:nvGraphicFramePr>
        <p:xfrm>
          <a:off x="3829050" y="639239"/>
          <a:ext cx="4533900" cy="29337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759589468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16366456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78635731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13350057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action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106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80981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06499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56554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4639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3216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73154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26775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04304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22607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243279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232D177B-A0D9-4AB9-B310-9F8BD6C67A1B}"/>
              </a:ext>
            </a:extLst>
          </p:cNvPr>
          <p:cNvSpPr txBox="1"/>
          <p:nvPr/>
        </p:nvSpPr>
        <p:spPr>
          <a:xfrm>
            <a:off x="237067" y="3632194"/>
            <a:ext cx="11717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Dès lors qu'on ajoute une action à comparer, avec les précédentes, le nombre de calculs à réaliser à doublé. Nous devons maintenant faire 8 évaluations. </a:t>
            </a:r>
          </a:p>
          <a:p>
            <a:endParaRPr lang="fr-FR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fr-F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vec cet exemple et dans le cadre d'un algorithme de force brute, de tout calculer revient à avoir </a:t>
            </a:r>
            <a:r>
              <a:rPr lang="fr-FR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2^N</a:t>
            </a:r>
            <a:r>
              <a:rPr lang="fr-F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pour </a:t>
            </a:r>
            <a:r>
              <a:rPr lang="fr-FR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N</a:t>
            </a:r>
            <a:r>
              <a:rPr lang="fr-F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actions que l'on compare pour l'achat.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 peut en notation big O, dire qu'il s'agit d'un algorithme de tri sélectif et de calculs quadratiques dans le temps et l' écrire sous forme   ‘O(2^n)'. Cette notation permet de comprendre comment la vitesse d'exécution du programme ralentit, à mesure que le nombre de données à traiter augmente.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31E65F-CA11-485B-8C45-77E0503EBA4B}"/>
              </a:ext>
            </a:extLst>
          </p:cNvPr>
          <p:cNvSpPr txBox="1"/>
          <p:nvPr/>
        </p:nvSpPr>
        <p:spPr>
          <a:xfrm>
            <a:off x="0" y="1589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800" b="1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ALGORITHME DE FORCE BRUTE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554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32A8A3C-680F-4BDB-8E24-E004BA17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35676"/>
              </p:ext>
            </p:extLst>
          </p:nvPr>
        </p:nvGraphicFramePr>
        <p:xfrm>
          <a:off x="113759" y="560099"/>
          <a:ext cx="2468574" cy="6245800"/>
        </p:xfrm>
        <a:graphic>
          <a:graphicData uri="http://schemas.openxmlformats.org/drawingml/2006/table">
            <a:tbl>
              <a:tblPr/>
              <a:tblGrid>
                <a:gridCol w="1234287">
                  <a:extLst>
                    <a:ext uri="{9D8B030D-6E8A-4147-A177-3AD203B41FA5}">
                      <a16:colId xmlns:a16="http://schemas.microsoft.com/office/drawing/2014/main" val="4108525286"/>
                    </a:ext>
                  </a:extLst>
                </a:gridCol>
                <a:gridCol w="1234287">
                  <a:extLst>
                    <a:ext uri="{9D8B030D-6E8A-4147-A177-3AD203B41FA5}">
                      <a16:colId xmlns:a16="http://schemas.microsoft.com/office/drawing/2014/main" val="477201688"/>
                    </a:ext>
                  </a:extLst>
                </a:gridCol>
              </a:tblGrid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261795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368339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644970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949314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62339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909366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011252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808595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211803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044836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2048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895816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342836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8192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51988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16384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052617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32768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321343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65536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80549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131072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227188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262144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131736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524288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46056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1048576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756446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43872CE9-112C-4B71-B794-963419D2CD51}"/>
              </a:ext>
            </a:extLst>
          </p:cNvPr>
          <p:cNvSpPr txBox="1"/>
          <p:nvPr/>
        </p:nvSpPr>
        <p:spPr>
          <a:xfrm>
            <a:off x="3429000" y="560099"/>
            <a:ext cx="782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peut illustrer ces propos par un exemple concret de ce que donne l’exécution d’un tel programme ou algorithme.</a:t>
            </a:r>
          </a:p>
          <a:p>
            <a:endParaRPr lang="fr-FR" dirty="0"/>
          </a:p>
          <a:p>
            <a:r>
              <a:rPr lang="fr-FR" dirty="0"/>
              <a:t>On voit que l'on passe de 2 comparaisons pour une action, à + 1 M de comparaisons pour 20 actions. Du coup cela devient improbable de donner à cet algorithme plus d'éléments à comparer, sous peine d'attendre longtemps que tous les calculs se fassent, voir que le programme plante. Il faut aussi prendre en compte le côté hardware de la chose, c'est à dire, que le temps de calcul peut être drastiquement plus rapide entre deux machines, selon leurs puissances. Il ne faut toutefois pas s'attendre à des miracles car c'est essentiellement l'algorithme qui pose problème, et que l’on aura toujours un soucis de ralentissement exponentiel.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C67C24-566B-4491-BC7D-47F0F07461BE}"/>
              </a:ext>
            </a:extLst>
          </p:cNvPr>
          <p:cNvSpPr txBox="1"/>
          <p:nvPr/>
        </p:nvSpPr>
        <p:spPr>
          <a:xfrm>
            <a:off x="0" y="1589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800" b="1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ALGORITHME DE FORCE BRUTE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943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3A8D99C-4319-4BD5-9FDD-2F4B015616FA}"/>
              </a:ext>
            </a:extLst>
          </p:cNvPr>
          <p:cNvSpPr txBox="1"/>
          <p:nvPr/>
        </p:nvSpPr>
        <p:spPr>
          <a:xfrm>
            <a:off x="0" y="10056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800" b="1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LA MÉTHODE COMBINATIONS DE LA BIBLIOTHÈQUE ITERTOOLS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048120-F2A1-4619-BE67-B52852F79DCE}"/>
              </a:ext>
            </a:extLst>
          </p:cNvPr>
          <p:cNvSpPr txBox="1"/>
          <p:nvPr/>
        </p:nvSpPr>
        <p:spPr>
          <a:xfrm>
            <a:off x="93132" y="524931"/>
            <a:ext cx="1202266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sz="1800" dirty="0"/>
              <a:t>Pour réaliser cet algorithme, j’ai utilisé le module </a:t>
            </a:r>
            <a:r>
              <a:rPr lang="fr-FR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combinations</a:t>
            </a:r>
            <a:r>
              <a:rPr lang="fr-FR" sz="1800" dirty="0"/>
              <a:t> de la bibliothèque python </a:t>
            </a:r>
            <a:r>
              <a:rPr lang="fr-FR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itertools</a:t>
            </a:r>
            <a:r>
              <a:rPr lang="fr-FR" sz="1800" dirty="0">
                <a:solidFill>
                  <a:srgbClr val="0070C0"/>
                </a:solidFill>
              </a:rPr>
              <a:t>.</a:t>
            </a:r>
            <a:r>
              <a:rPr lang="fr-FR" sz="18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/>
          </a:p>
          <a:p>
            <a:r>
              <a:rPr lang="fr-FR" sz="1800" dirty="0"/>
              <a:t>Ici, combinations récupère chaque action du dataset et les combine les uns avec les autres jusqu’à atteindre la longueur totale de celui-ci. Il crée des combinaisons sous forme d'objets {} dans lesquels il ajoute tour à tour une action selon la combinaison qu’il souhaite créer.</a:t>
            </a:r>
          </a:p>
          <a:p>
            <a:endParaRPr lang="fr-FR" dirty="0"/>
          </a:p>
          <a:p>
            <a:r>
              <a:rPr lang="fr-FR" sz="1800" dirty="0"/>
              <a:t>Imaginons que l’on aie 5 actions à combiner. </a:t>
            </a:r>
          </a:p>
          <a:p>
            <a:r>
              <a:rPr lang="fr-FR" sz="1800" dirty="0"/>
              <a:t>Dans la logique, la première combinaison sera {action1, action2}, et la dernière {action1, action2, action3, action4, action5}</a:t>
            </a:r>
          </a:p>
          <a:p>
            <a:endParaRPr lang="fr-FR" dirty="0"/>
          </a:p>
          <a:p>
            <a:r>
              <a:rPr lang="fr-FR" sz="1800" dirty="0"/>
              <a:t>Cela donne :</a:t>
            </a:r>
          </a:p>
          <a:p>
            <a:r>
              <a:rPr lang="fr-FR" sz="1800" b="1" dirty="0">
                <a:solidFill>
                  <a:srgbClr val="0070C0"/>
                </a:solidFill>
              </a:rPr>
              <a:t>{action1, action2}</a:t>
            </a:r>
            <a:r>
              <a:rPr lang="fr-FR" b="1" dirty="0">
                <a:solidFill>
                  <a:srgbClr val="0070C0"/>
                </a:solidFill>
              </a:rPr>
              <a:t>, </a:t>
            </a:r>
            <a:r>
              <a:rPr lang="fr-FR" dirty="0"/>
              <a:t>{action1, action3}, {action1, action4}, {action1, action5},</a:t>
            </a:r>
          </a:p>
          <a:p>
            <a:r>
              <a:rPr lang="fr-FR" sz="1800" dirty="0"/>
              <a:t>{action2, action3}, {action2, action4}, {action2, action5},</a:t>
            </a:r>
          </a:p>
          <a:p>
            <a:r>
              <a:rPr lang="fr-FR" sz="1800" dirty="0"/>
              <a:t>{action3, action4}, {action3, action5}, </a:t>
            </a:r>
            <a:r>
              <a:rPr lang="fr-FR" sz="1800" b="1" dirty="0">
                <a:solidFill>
                  <a:srgbClr val="FF0000"/>
                </a:solidFill>
              </a:rPr>
              <a:t>{action4, action5},</a:t>
            </a:r>
            <a:endParaRPr lang="fr-FR" b="1" dirty="0">
              <a:solidFill>
                <a:srgbClr val="FF0000"/>
              </a:solidFill>
            </a:endParaRPr>
          </a:p>
          <a:p>
            <a:r>
              <a:rPr lang="fr-FR" sz="1800" b="1" dirty="0">
                <a:solidFill>
                  <a:srgbClr val="0070C0"/>
                </a:solidFill>
              </a:rPr>
              <a:t>{action1, action2, action3}, </a:t>
            </a:r>
            <a:r>
              <a:rPr lang="fr-FR" sz="1800" dirty="0"/>
              <a:t>{action1, action2, action4}, {action1, action2, action5},</a:t>
            </a:r>
            <a:endParaRPr lang="fr-FR" dirty="0"/>
          </a:p>
          <a:p>
            <a:r>
              <a:rPr lang="fr-FR" sz="1800" dirty="0"/>
              <a:t>{action1, action3, action4}, {action1, action3, action5}, {action1, action4, action5},</a:t>
            </a:r>
            <a:endParaRPr lang="fr-FR" dirty="0"/>
          </a:p>
          <a:p>
            <a:r>
              <a:rPr lang="fr-FR" sz="1800" dirty="0"/>
              <a:t>{action2, action3, action4}, {action2, action3, action5}, </a:t>
            </a:r>
            <a:r>
              <a:rPr lang="fr-FR" sz="1800" b="1" dirty="0">
                <a:solidFill>
                  <a:srgbClr val="FF0000"/>
                </a:solidFill>
              </a:rPr>
              <a:t>{action3, action4, action5}, </a:t>
            </a:r>
          </a:p>
          <a:p>
            <a:r>
              <a:rPr lang="fr-FR" sz="1800" dirty="0"/>
              <a:t>{action1, action2, action3, action4}, {action1, action2, action3, action5}, {action1, action2, action4, action5}, </a:t>
            </a:r>
          </a:p>
          <a:p>
            <a:r>
              <a:rPr lang="fr-FR" sz="1800" dirty="0"/>
              <a:t>{action1, action3, action4, action5}, {action2, action3, action4, action5},</a:t>
            </a:r>
          </a:p>
          <a:p>
            <a:r>
              <a:rPr lang="fr-FR" sz="1800" b="1" dirty="0">
                <a:solidFill>
                  <a:srgbClr val="FF0000"/>
                </a:solidFill>
              </a:rPr>
              <a:t>{action1, action2, action3, action4, action5}</a:t>
            </a:r>
          </a:p>
          <a:p>
            <a:endParaRPr lang="fr-FR" b="1" dirty="0">
              <a:solidFill>
                <a:srgbClr val="C00000"/>
              </a:solidFill>
            </a:endParaRPr>
          </a:p>
          <a:p>
            <a:r>
              <a:rPr lang="fr-FR" sz="1800" b="1" dirty="0">
                <a:solidFill>
                  <a:srgbClr val="0070C0"/>
                </a:solidFill>
              </a:rPr>
              <a:t>On voit que pour 5 actions seulement il est nécessaire de faire + de 20 calculs, si on ajoute une action, le nombre de calculs sera de (calculs^2)</a:t>
            </a:r>
          </a:p>
        </p:txBody>
      </p:sp>
    </p:spTree>
    <p:extLst>
      <p:ext uri="{BB962C8B-B14F-4D97-AF65-F5344CB8AC3E}">
        <p14:creationId xmlns:p14="http://schemas.microsoft.com/office/powerpoint/2010/main" val="140387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12396A2-72BB-4F64-8638-3149844CE37E}"/>
              </a:ext>
            </a:extLst>
          </p:cNvPr>
          <p:cNvSpPr/>
          <p:nvPr/>
        </p:nvSpPr>
        <p:spPr>
          <a:xfrm>
            <a:off x="127537" y="2078616"/>
            <a:ext cx="3225257" cy="120315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Récupère chaque action du fichier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BruteForce.csv</a:t>
            </a:r>
          </a:p>
          <a:p>
            <a:r>
              <a:rPr lang="fr-FR" dirty="0"/>
              <a:t>Place les dans le liste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data_set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DADF180-D53D-4929-B75B-ECCF4465336C}"/>
              </a:ext>
            </a:extLst>
          </p:cNvPr>
          <p:cNvSpPr/>
          <p:nvPr/>
        </p:nvSpPr>
        <p:spPr>
          <a:xfrm>
            <a:off x="9113998" y="1526843"/>
            <a:ext cx="2950464" cy="230670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Dans la liste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the_combinations</a:t>
            </a:r>
          </a:p>
          <a:p>
            <a:r>
              <a:rPr lang="fr-FR" dirty="0"/>
              <a:t>récupère la combinaison dont la somme des profits est la plus élevée et stocke la dans la liste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best_combination</a:t>
            </a:r>
          </a:p>
          <a:p>
            <a:r>
              <a:rPr lang="fr-FR" dirty="0"/>
              <a:t> 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4DD04A9-45CB-4997-82AC-0D24C8560C2D}"/>
              </a:ext>
            </a:extLst>
          </p:cNvPr>
          <p:cNvSpPr/>
          <p:nvPr/>
        </p:nvSpPr>
        <p:spPr>
          <a:xfrm>
            <a:off x="4326469" y="819385"/>
            <a:ext cx="3519545" cy="37264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Crée toutes les combinaisons possibles  avec chaque action de la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data_set</a:t>
            </a:r>
          </a:p>
          <a:p>
            <a:r>
              <a:rPr lang="fr-FR" dirty="0"/>
              <a:t> et place les combinaisons dont le prix d’aucune action n’est égale ou inférieure à 0 et dont la somme des prix ne dépasse pas le montant de notre budget dans la liste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the_combinations</a:t>
            </a:r>
          </a:p>
          <a:p>
            <a:r>
              <a:rPr lang="fr-FR" dirty="0"/>
              <a:t> </a:t>
            </a:r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9576C75E-4ACA-44CB-B20D-9051F3B1B2C0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846014" y="2680195"/>
            <a:ext cx="1267984" cy="242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5B86735-E46F-4ECE-981F-BE402C120A36}"/>
              </a:ext>
            </a:extLst>
          </p:cNvPr>
          <p:cNvSpPr/>
          <p:nvPr/>
        </p:nvSpPr>
        <p:spPr>
          <a:xfrm>
            <a:off x="2688328" y="5475054"/>
            <a:ext cx="6795826" cy="120315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Affiche le résultat de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best_combination </a:t>
            </a:r>
            <a:r>
              <a:rPr lang="fr-FR" dirty="0"/>
              <a:t>dans la console</a:t>
            </a:r>
          </a:p>
          <a:p>
            <a:r>
              <a:rPr lang="fr-FR" dirty="0">
                <a:solidFill>
                  <a:srgbClr val="EFF0EB"/>
                </a:solidFill>
              </a:rPr>
              <a:t>Et exporte le dans un fichier .txt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DB1C8A98-7990-49E1-921D-D341610ADB6A}"/>
              </a:ext>
            </a:extLst>
          </p:cNvPr>
          <p:cNvSpPr/>
          <p:nvPr/>
        </p:nvSpPr>
        <p:spPr>
          <a:xfrm>
            <a:off x="127538" y="824564"/>
            <a:ext cx="3225258" cy="76537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LANCEMENT</a:t>
            </a:r>
            <a:endParaRPr lang="fr-FR" b="1" dirty="0">
              <a:solidFill>
                <a:srgbClr val="EFF0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0816E63-A840-42C7-9A2C-CED089D199C9}"/>
              </a:ext>
            </a:extLst>
          </p:cNvPr>
          <p:cNvSpPr txBox="1"/>
          <p:nvPr/>
        </p:nvSpPr>
        <p:spPr>
          <a:xfrm>
            <a:off x="0" y="1589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ÉTAPES D’EXÉCUTION DU PROGRAMME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63A75E82-6666-403C-B878-EABE4310CFA4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352794" y="2680195"/>
            <a:ext cx="973675" cy="242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42F66EC0-7E36-48A8-8643-AC1EBCFFABCA}"/>
              </a:ext>
            </a:extLst>
          </p:cNvPr>
          <p:cNvCxnSpPr>
            <a:cxnSpLocks/>
            <a:stCxn id="27" idx="2"/>
            <a:endCxn id="4" idx="0"/>
          </p:cNvCxnSpPr>
          <p:nvPr/>
        </p:nvCxnSpPr>
        <p:spPr>
          <a:xfrm rot="5400000">
            <a:off x="1495830" y="1834279"/>
            <a:ext cx="488674" cy="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9F3787FE-756A-4194-9A0B-AC6A6F897857}"/>
              </a:ext>
            </a:extLst>
          </p:cNvPr>
          <p:cNvCxnSpPr>
            <a:cxnSpLocks/>
            <a:stCxn id="9" idx="2"/>
            <a:endCxn id="20" idx="3"/>
          </p:cNvCxnSpPr>
          <p:nvPr/>
        </p:nvCxnSpPr>
        <p:spPr>
          <a:xfrm rot="5400000">
            <a:off x="8915149" y="4402551"/>
            <a:ext cx="2243087" cy="1105076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 : coins arrondis 11">
            <a:hlinkClick r:id="rId2" action="ppaction://hlinkfile"/>
            <a:extLst>
              <a:ext uri="{FF2B5EF4-FFF2-40B4-BE49-F238E27FC236}">
                <a16:creationId xmlns:a16="http://schemas.microsoft.com/office/drawing/2014/main" id="{F9AFA1F2-0C3E-4F89-BEA2-70EFC449C038}"/>
              </a:ext>
            </a:extLst>
          </p:cNvPr>
          <p:cNvSpPr/>
          <p:nvPr/>
        </p:nvSpPr>
        <p:spPr>
          <a:xfrm>
            <a:off x="11347939" y="6713415"/>
            <a:ext cx="844062" cy="15081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Le code </a:t>
            </a:r>
          </a:p>
        </p:txBody>
      </p:sp>
    </p:spTree>
    <p:extLst>
      <p:ext uri="{BB962C8B-B14F-4D97-AF65-F5344CB8AC3E}">
        <p14:creationId xmlns:p14="http://schemas.microsoft.com/office/powerpoint/2010/main" val="32133026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1694</Words>
  <Application>Microsoft Office PowerPoint</Application>
  <PresentationFormat>Grand écran</PresentationFormat>
  <Paragraphs>235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Thème Office</vt:lpstr>
      <vt:lpstr>RAPPORT ALGOINVEST &amp; TRADE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AlgoInvest &amp; Trade</dc:title>
  <dc:creator>Christophe</dc:creator>
  <cp:lastModifiedBy>Christophe</cp:lastModifiedBy>
  <cp:revision>57</cp:revision>
  <dcterms:created xsi:type="dcterms:W3CDTF">2021-11-14T15:56:27Z</dcterms:created>
  <dcterms:modified xsi:type="dcterms:W3CDTF">2022-01-06T14:53:08Z</dcterms:modified>
</cp:coreProperties>
</file>