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10" r:id="rId5"/>
    <p:sldId id="391" r:id="rId6"/>
    <p:sldId id="422" r:id="rId7"/>
    <p:sldId id="421" r:id="rId8"/>
    <p:sldId id="397" r:id="rId9"/>
    <p:sldId id="412" r:id="rId10"/>
    <p:sldId id="413" r:id="rId11"/>
    <p:sldId id="414" r:id="rId12"/>
    <p:sldId id="417" r:id="rId13"/>
    <p:sldId id="418" r:id="rId14"/>
    <p:sldId id="41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7" d="100"/>
          <a:sy n="87" d="100"/>
        </p:scale>
        <p:origin x="642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B6F0-AE05-1427-AE79-520539690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AA4BB-D63F-B9C9-A3DC-B13C29CFF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FB66D-3190-413D-B586-A6133C89C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740B-8820-B821-4B7D-044442799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3D Bowling Ball Trajectory And Spin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EB0C0-9B96-5B43-7077-46971BBF4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122-0D5B-B10D-91F6-A115A92D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axis and speed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32214F-13DF-023D-CE72-35E80D5249F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detection using Shi-Tomasi corners inside ball ROI ad tracking with Lucas-Kanade optical 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tracked points onto ball surface using predicted radius and compute the 3D displacement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rotation axis with the cross product of 3D vectors (and average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 the angular displacement with the</a:t>
            </a:r>
            <a:r>
              <a:rPr lang="el-GR" dirty="0"/>
              <a:t> </a:t>
            </a:r>
            <a:r>
              <a:rPr lang="en-US" dirty="0"/>
              <a:t>dot product between consecutive positions vectors and weight features by radial distance from center and compute the spin rate.  </a:t>
            </a:r>
          </a:p>
          <a:p>
            <a:r>
              <a:rPr lang="en-US" dirty="0"/>
              <a:t>Output: Smoothed, per-frame spin rate and 3D rotation axis</a:t>
            </a:r>
          </a:p>
          <a:p>
            <a:endParaRPr lang="en-US" dirty="0"/>
          </a:p>
        </p:txBody>
      </p:sp>
      <p:pic>
        <p:nvPicPr>
          <p:cNvPr id="6" name="Content Placeholder 5" descr="A drawing of a long rectangular object&#10;&#10;AI-generated content may be incorrect.">
            <a:extLst>
              <a:ext uri="{FF2B5EF4-FFF2-40B4-BE49-F238E27FC236}">
                <a16:creationId xmlns:a16="http://schemas.microsoft.com/office/drawing/2014/main" id="{07C0D8DE-0BA3-A971-B90B-FF872041E04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682" y="1199246"/>
            <a:ext cx="3413900" cy="5538683"/>
          </a:xfrm>
        </p:spPr>
      </p:pic>
    </p:spTree>
    <p:extLst>
      <p:ext uri="{BB962C8B-B14F-4D97-AF65-F5344CB8AC3E}">
        <p14:creationId xmlns:p14="http://schemas.microsoft.com/office/powerpoint/2010/main" val="3104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DC15-F6BF-C8C0-296E-CCFBB5F5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1D7A-2F5B-343D-4CB8-F964276CC7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2330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Ball detection</a:t>
            </a:r>
          </a:p>
          <a:p>
            <a:r>
              <a:rPr lang="en-US" dirty="0"/>
              <a:t>Classical methods are limited by reflections and distance</a:t>
            </a:r>
          </a:p>
          <a:p>
            <a:r>
              <a:rPr lang="en-US" dirty="0"/>
              <a:t>YOLO object detection is more accurate, reliable frame-by-frame tracking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  <a:endParaRPr lang="en-US" dirty="0"/>
          </a:p>
          <a:p>
            <a:r>
              <a:rPr lang="en-US" dirty="0"/>
              <a:t>Spin rate consistent across trajectory with a slight discrepancies between camera views due to perspective and lighting</a:t>
            </a:r>
          </a:p>
          <a:p>
            <a:r>
              <a:rPr lang="en-US" dirty="0"/>
              <a:t>3D rotation axis robust and physically accurate</a:t>
            </a:r>
          </a:p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and improvements</a:t>
            </a:r>
          </a:p>
          <a:p>
            <a:r>
              <a:rPr lang="en-US" dirty="0"/>
              <a:t>Tracking challenges as ball moves away from start of lane and goes in darker zones</a:t>
            </a:r>
          </a:p>
          <a:p>
            <a:r>
              <a:rPr lang="en-US" dirty="0"/>
              <a:t>Higher-resolution cameras, additional camera placements along the lane, Multi-view tracking for improved spin and trajectory accuracy</a:t>
            </a:r>
          </a:p>
        </p:txBody>
      </p:sp>
    </p:spTree>
    <p:extLst>
      <p:ext uri="{BB962C8B-B14F-4D97-AF65-F5344CB8AC3E}">
        <p14:creationId xmlns:p14="http://schemas.microsoft.com/office/powerpoint/2010/main" val="359050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91F1EF-F6FD-EECE-7176-4E185AEE13E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6015788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Detect and track bowling ball trajectory and estimate spin rate and rotation axis orientation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ball speed, lighting and reflections of bowling alleys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Bowling performance analysis.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D2E9-B25C-92A0-AD1D-5BC981927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DED-D790-0747-0334-DCD2AFC5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4F1-E965-36CB-C482-4EFEDAC254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Neural Network for real-time ball detection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Three-dimensional reconstruction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Camera calibration and </a:t>
            </a:r>
            <a:r>
              <a:rPr lang="en-US"/>
              <a:t>geometric calculations</a:t>
            </a:r>
            <a:endParaRPr lang="en-US" dirty="0"/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93F4-F93B-F3C2-821B-D0D320022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853F20-6D4E-D100-54F4-6782FDBD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5368075"/>
            <a:ext cx="4939666" cy="674402"/>
          </a:xfrm>
        </p:spPr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EB76AC-D7FA-1F6C-1FF7-2FC032A480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575711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Bowling ball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From background subtraction with Hough circles to Deep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YOLO for high speed and accuracy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Motion estimation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Optical flow with corner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 Flow Transformer (not used)</a:t>
            </a:r>
          </a:p>
          <a:p>
            <a:pPr marL="0" indent="0">
              <a:buNone/>
            </a:pPr>
            <a:endParaRPr lang="en-US" u="sng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419876-7C6F-DD29-B685-E2023392C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9B1BF94-B095-6F55-CB11-0FA5AA85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F6013FB-F82D-EF50-B839-0F4C765E0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3421250-4598-EDAF-BCCB-4FC6A39D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838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The 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D334-9793-49E4-D290-8DAB38D4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5AEE-F97A-2AB6-D188-56AB82F7C3D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 and find camera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Corner detection on a 9×6 checkerboard and subsequent reprojection error minimization</a:t>
            </a:r>
          </a:p>
          <a:p>
            <a:r>
              <a:rPr lang="en-US" dirty="0"/>
              <a:t>Output: Calibration matrix </a:t>
            </a:r>
            <a:r>
              <a:rPr lang="en-US" b="1" dirty="0"/>
              <a:t>K</a:t>
            </a:r>
            <a:r>
              <a:rPr lang="en-US" dirty="0"/>
              <a:t> and distortion vector </a:t>
            </a:r>
            <a:r>
              <a:rPr lang="en-US" b="1" dirty="0"/>
              <a:t>D</a:t>
            </a:r>
            <a:endParaRPr lang="en-US" dirty="0"/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Extrinsic calibration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Estimate camera position and 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Manual lane corners detection and Perspective-n-Points algorithm with IPPE solver to project these points in world coordinates</a:t>
            </a:r>
          </a:p>
          <a:p>
            <a:r>
              <a:rPr lang="en-US" dirty="0"/>
              <a:t>Output: Rotation matrix </a:t>
            </a:r>
            <a:r>
              <a:rPr lang="en-US" b="1" dirty="0"/>
              <a:t>R</a:t>
            </a:r>
            <a:r>
              <a:rPr lang="en-US" dirty="0"/>
              <a:t>, translation vector </a:t>
            </a:r>
            <a:r>
              <a:rPr lang="en-US" b="1" dirty="0"/>
              <a:t>t</a:t>
            </a:r>
            <a:r>
              <a:rPr lang="en-US" dirty="0"/>
              <a:t>, and projection matrix </a:t>
            </a:r>
            <a:r>
              <a:rPr lang="en-US" b="1" dirty="0"/>
              <a:t>P = K [</a:t>
            </a:r>
            <a:r>
              <a:rPr lang="en-US" b="1" dirty="0" err="1"/>
              <a:t>R|t</a:t>
            </a:r>
            <a:r>
              <a:rPr lang="en-US" b="1" dirty="0"/>
              <a:t>]</a:t>
            </a:r>
          </a:p>
        </p:txBody>
      </p:sp>
      <p:pic>
        <p:nvPicPr>
          <p:cNvPr id="14" name="Content Placeholder 13" descr="A long rectangular object with a red line&#10;&#10;AI-generated content may be incorrect.">
            <a:extLst>
              <a:ext uri="{FF2B5EF4-FFF2-40B4-BE49-F238E27FC236}">
                <a16:creationId xmlns:a16="http://schemas.microsoft.com/office/drawing/2014/main" id="{47E48EF4-ADD2-525A-9F9F-8303E068244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88" y="2278772"/>
            <a:ext cx="5243512" cy="3841503"/>
          </a:xfrm>
        </p:spPr>
      </p:pic>
    </p:spTree>
    <p:extLst>
      <p:ext uri="{BB962C8B-B14F-4D97-AF65-F5344CB8AC3E}">
        <p14:creationId xmlns:p14="http://schemas.microsoft.com/office/powerpoint/2010/main" val="34414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B288-8873-0A37-37D4-1CB4CAE5C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99B5A-222E-77BD-FD04-62E47F9686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778365" cy="359747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Align two independent video streams for stereo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Cross-correlation of audio tracks to compute time offset and resampling </a:t>
            </a:r>
          </a:p>
          <a:p>
            <a:r>
              <a:rPr lang="en-US" dirty="0"/>
              <a:t>Outputs: Two frame-aligned videos with same sample rate</a:t>
            </a:r>
          </a:p>
          <a:p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Undistorsion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Correct lens distortions for geometric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Method: Apply intrinsic calibration with pixel-wise correction and re-computation of </a:t>
            </a:r>
            <a:r>
              <a:rPr lang="en-US" b="1" dirty="0"/>
              <a:t>K</a:t>
            </a:r>
          </a:p>
          <a:p>
            <a:r>
              <a:rPr lang="en-US" dirty="0"/>
              <a:t>Output: Geometrically correct video frames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4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021D-748B-DA8C-C911-D15CF0DD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C36E-22DE-93B8-9B2C-79044A7D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EAE37-3C34-9C59-8527-B498477629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Pretrained YOLO (sports ball class) which returns bounding box per frame with ball center and radius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Dynamic ROI cropping for faster and more accurate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Interpolation for missing radii or centers to have a smooth and complete trajectory</a:t>
            </a:r>
          </a:p>
          <a:p>
            <a:pPr marL="0" indent="0">
              <a:buNone/>
            </a:pPr>
            <a:r>
              <a:rPr lang="en-US" dirty="0"/>
              <a:t>Output: Continuous 2D ball path with radius estimates per frame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7" name="Content Placeholder 6" descr="A bowling alley with a ball in the air&#10;&#10;AI-generated content may be incorrect.">
            <a:extLst>
              <a:ext uri="{FF2B5EF4-FFF2-40B4-BE49-F238E27FC236}">
                <a16:creationId xmlns:a16="http://schemas.microsoft.com/office/drawing/2014/main" id="{E04C12DD-EEE4-395D-BBAC-B8666ECBDA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515" y="1932709"/>
            <a:ext cx="2441973" cy="4341286"/>
          </a:xfrm>
        </p:spPr>
      </p:pic>
      <p:pic>
        <p:nvPicPr>
          <p:cNvPr id="9" name="Picture 8" descr="A bowling alley with a ball&#10;&#10;AI-generated content may be incorrect.">
            <a:extLst>
              <a:ext uri="{FF2B5EF4-FFF2-40B4-BE49-F238E27FC236}">
                <a16:creationId xmlns:a16="http://schemas.microsoft.com/office/drawing/2014/main" id="{E01266B1-3648-C621-6FED-BA0A59747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2" y="1932709"/>
            <a:ext cx="2441973" cy="4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7F41-03B8-8D1B-7D92-D6793BF4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85056"/>
            <a:ext cx="9778365" cy="1494596"/>
          </a:xfrm>
        </p:spPr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16B8E-CE84-A0E8-979A-BBDD49BFBEC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Triangulation of corresponding points from synchronized videos using the projection matrices </a:t>
            </a:r>
            <a:r>
              <a:rPr lang="en-US" b="1" dirty="0"/>
              <a:t>P</a:t>
            </a:r>
            <a:r>
              <a:rPr lang="en-US" dirty="0"/>
              <a:t> using Direct Linear Transform to find the 3D point</a:t>
            </a:r>
          </a:p>
          <a:p>
            <a:r>
              <a:rPr lang="en-US" dirty="0"/>
              <a:t>Output: Coherent 3D ball trajectory in world coordinates</a:t>
            </a:r>
          </a:p>
          <a:p>
            <a:endParaRPr lang="en-US" dirty="0"/>
          </a:p>
        </p:txBody>
      </p:sp>
      <p:pic>
        <p:nvPicPr>
          <p:cNvPr id="8" name="Content Placeholder 7" descr="A graph of a line&#10;&#10;AI-generated content may be incorrect.">
            <a:extLst>
              <a:ext uri="{FF2B5EF4-FFF2-40B4-BE49-F238E27FC236}">
                <a16:creationId xmlns:a16="http://schemas.microsoft.com/office/drawing/2014/main" id="{52479A41-AE19-63C6-03BF-05220613EEA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24" y="2223875"/>
            <a:ext cx="3340331" cy="4462423"/>
          </a:xfrm>
        </p:spPr>
      </p:pic>
    </p:spTree>
    <p:extLst>
      <p:ext uri="{BB962C8B-B14F-4D97-AF65-F5344CB8AC3E}">
        <p14:creationId xmlns:p14="http://schemas.microsoft.com/office/powerpoint/2010/main" val="33452068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78</TotalTime>
  <Words>504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3D Bowling Ball Trajectory And Spin Analysis</vt:lpstr>
      <vt:lpstr>The problem</vt:lpstr>
      <vt:lpstr>The proposed solution</vt:lpstr>
      <vt:lpstr>State of the art</vt:lpstr>
      <vt:lpstr>The processing pipeline</vt:lpstr>
      <vt:lpstr>Calibration</vt:lpstr>
      <vt:lpstr>Video preprocessing</vt:lpstr>
      <vt:lpstr>Tracking</vt:lpstr>
      <vt:lpstr>Localization</vt:lpstr>
      <vt:lpstr>Rotation axis and speed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Rossi</dc:creator>
  <cp:lastModifiedBy>Christian Rossi</cp:lastModifiedBy>
  <cp:revision>5</cp:revision>
  <dcterms:created xsi:type="dcterms:W3CDTF">2025-08-26T08:54:45Z</dcterms:created>
  <dcterms:modified xsi:type="dcterms:W3CDTF">2025-08-28T08:25:09Z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