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45"/>
  </p:notesMasterIdLst>
  <p:handoutMasterIdLst>
    <p:handoutMasterId r:id="rId46"/>
  </p:handoutMasterIdLst>
  <p:sldIdLst>
    <p:sldId id="256" r:id="rId5"/>
    <p:sldId id="258" r:id="rId6"/>
    <p:sldId id="272" r:id="rId7"/>
    <p:sldId id="273" r:id="rId8"/>
    <p:sldId id="274" r:id="rId9"/>
    <p:sldId id="264" r:id="rId10"/>
    <p:sldId id="275" r:id="rId11"/>
    <p:sldId id="266" r:id="rId12"/>
    <p:sldId id="270" r:id="rId13"/>
    <p:sldId id="276" r:id="rId14"/>
    <p:sldId id="290" r:id="rId15"/>
    <p:sldId id="277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78" r:id="rId26"/>
    <p:sldId id="279" r:id="rId27"/>
    <p:sldId id="280" r:id="rId28"/>
    <p:sldId id="291" r:id="rId29"/>
    <p:sldId id="261" r:id="rId30"/>
    <p:sldId id="305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6" r:id="rId43"/>
    <p:sldId id="304" r:id="rId44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FC8D074A-F471-43D1-A7E1-0D28404719F7}" type="datetime1">
              <a:rPr lang="it-IT" smtClean="0"/>
              <a:t>23/06/2023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28EEFA9E-C190-4F5C-8394-BD5F1CD55C0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A7C12685-EAB1-4019-892F-1E7FF3F68064}" type="datetime1">
              <a:rPr lang="it-IT" smtClean="0"/>
              <a:pPr/>
              <a:t>23/06/2023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22289C57-55D7-40A4-A101-E74FAC7A092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7926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1760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6877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7529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9212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4472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0108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7519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9676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278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51579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05407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7282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42574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56713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01954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35098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7863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5418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97811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42375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8894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45968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70575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31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72144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32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80991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33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64026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34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996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35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8022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36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88238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37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2576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38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58033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39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4001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54982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40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5159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517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2359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2110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2550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4029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lang="it-IT" sz="3600" spc="150" baseline="0"/>
            </a:lvl1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buNone/>
              <a:defRPr lang="it-IT" sz="1600"/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modificare lo stile del sottotitolo dello schema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it-IT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FAI CLIC PER MODIFICARE LO STILE DEL TITOLO DELLO SCHEMA</a:t>
            </a:r>
          </a:p>
        </p:txBody>
      </p:sp>
      <p:sp>
        <p:nvSpPr>
          <p:cNvPr id="7" name="Segnaposto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Fare clic sull'icona per aggiungere un elemento grafico SmartArt</a:t>
            </a:r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emento gra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it-IT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FAI CLIC PER MODIFICARE IL TITOLO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it-IT" sz="2000"/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7" name="Segnaposto tes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it-IT" sz="2000"/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8" name="Segnaposto tes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it-IT" sz="2000"/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it-IT" sz="2000"/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4" name="Segnaposto tes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it-IT" sz="1400" spc="50" baseline="0"/>
            </a:lvl1pPr>
          </a:lstStyle>
          <a:p>
            <a:pPr lvl="0" rtl="0"/>
            <a:r>
              <a:rPr lang="it-IT"/>
              <a:t>Fai clic per modificare lo stile del testo dello schema.</a:t>
            </a:r>
          </a:p>
        </p:txBody>
      </p:sp>
      <p:sp>
        <p:nvSpPr>
          <p:cNvPr id="35" name="Segnaposto tes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it-IT" sz="1400" spc="50" baseline="0"/>
            </a:lvl1pPr>
          </a:lstStyle>
          <a:p>
            <a:pPr lvl="0" rtl="0"/>
            <a:r>
              <a:rPr lang="it-IT"/>
              <a:t>Fai clic per modificare lo stile del testo dello schema.</a:t>
            </a:r>
          </a:p>
        </p:txBody>
      </p:sp>
      <p:sp>
        <p:nvSpPr>
          <p:cNvPr id="36" name="Segnaposto tes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it-IT" sz="1400" spc="50" baseline="0"/>
            </a:lvl1pPr>
          </a:lstStyle>
          <a:p>
            <a:pPr lvl="0" rtl="0"/>
            <a:r>
              <a:rPr lang="it-IT" dirty="0"/>
              <a:t>Fai clic per modificare lo stile del testo dello schema.</a:t>
            </a:r>
          </a:p>
        </p:txBody>
      </p:sp>
      <p:sp>
        <p:nvSpPr>
          <p:cNvPr id="37" name="Segnaposto tes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it-IT" sz="1400" spc="50" baseline="0"/>
            </a:lvl1pPr>
          </a:lstStyle>
          <a:p>
            <a:pPr lvl="0" rtl="0"/>
            <a:r>
              <a:rPr lang="it-IT" dirty="0"/>
              <a:t>Fai clic per modificare lo stile del testo dello schema.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it-IT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ue contenut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it-IT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it-IT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FAI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it-IT" sz="1400" spc="50" baseline="0"/>
            </a:lvl1pPr>
            <a:lvl2pPr marL="457200" indent="0">
              <a:lnSpc>
                <a:spcPct val="100000"/>
              </a:lnSpc>
              <a:buNone/>
              <a:defRPr lang="it-IT" sz="1400" spc="50" baseline="0"/>
            </a:lvl2pPr>
            <a:lvl3pPr marL="914400" indent="0">
              <a:lnSpc>
                <a:spcPct val="100000"/>
              </a:lnSpc>
              <a:buNone/>
              <a:defRPr lang="it-IT" sz="1400" spc="50" baseline="0"/>
            </a:lvl3pPr>
            <a:lvl4pPr marL="1371600" indent="0">
              <a:lnSpc>
                <a:spcPct val="100000"/>
              </a:lnSpc>
              <a:buNone/>
              <a:defRPr lang="it-IT" sz="1400" spc="50" baseline="0"/>
            </a:lvl4pPr>
            <a:lvl5pPr marL="1828800" indent="0">
              <a:lnSpc>
                <a:spcPct val="100000"/>
              </a:lnSpc>
              <a:buNone/>
              <a:defRPr lang="it-IT" sz="1400" spc="50" baseline="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it-IT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/>
              <a:t>FAI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it-IT" sz="1400" spc="50" baseline="0"/>
            </a:lvl1pPr>
            <a:lvl2pPr marL="457200" indent="0">
              <a:lnSpc>
                <a:spcPct val="100000"/>
              </a:lnSpc>
              <a:buNone/>
              <a:defRPr lang="it-IT" sz="1400" spc="50" baseline="0"/>
            </a:lvl2pPr>
            <a:lvl3pPr marL="914400" indent="0">
              <a:lnSpc>
                <a:spcPct val="100000"/>
              </a:lnSpc>
              <a:buNone/>
              <a:defRPr lang="it-IT" sz="1400" spc="50" baseline="0"/>
            </a:lvl3pPr>
            <a:lvl4pPr marL="1371600" indent="0">
              <a:lnSpc>
                <a:spcPct val="100000"/>
              </a:lnSpc>
              <a:buNone/>
              <a:defRPr lang="it-IT" sz="1400" spc="50" baseline="0"/>
            </a:lvl4pPr>
            <a:lvl5pPr marL="1828800" indent="0">
              <a:lnSpc>
                <a:spcPct val="100000"/>
              </a:lnSpc>
              <a:buNone/>
              <a:defRPr lang="it-IT" sz="1400" spc="50" baseline="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contenut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it-IT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it-IT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FAI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it-IT" sz="1400" spc="50" baseline="0"/>
            </a:lvl1pPr>
            <a:lvl2pPr marL="457200" indent="0">
              <a:lnSpc>
                <a:spcPct val="100000"/>
              </a:lnSpc>
              <a:buNone/>
              <a:defRPr lang="it-IT" sz="1400" spc="50" baseline="0"/>
            </a:lvl2pPr>
            <a:lvl3pPr marL="914400" indent="0">
              <a:lnSpc>
                <a:spcPct val="100000"/>
              </a:lnSpc>
              <a:buNone/>
              <a:defRPr lang="it-IT" sz="1400" spc="50" baseline="0"/>
            </a:lvl3pPr>
            <a:lvl4pPr marL="1371600" indent="0">
              <a:lnSpc>
                <a:spcPct val="100000"/>
              </a:lnSpc>
              <a:buNone/>
              <a:defRPr lang="it-IT" sz="1400" spc="50" baseline="0"/>
            </a:lvl4pPr>
            <a:lvl5pPr marL="1828800" indent="0">
              <a:lnSpc>
                <a:spcPct val="100000"/>
              </a:lnSpc>
              <a:buNone/>
              <a:defRPr lang="it-IT" sz="1400" spc="50" baseline="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it-IT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/>
              <a:t>FAI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it-IT" sz="1400" spc="50" baseline="0"/>
            </a:lvl1pPr>
            <a:lvl2pPr marL="457200" indent="0">
              <a:lnSpc>
                <a:spcPct val="100000"/>
              </a:lnSpc>
              <a:buNone/>
              <a:defRPr lang="it-IT" sz="1400" spc="50" baseline="0"/>
            </a:lvl2pPr>
            <a:lvl3pPr marL="914400" indent="0">
              <a:lnSpc>
                <a:spcPct val="100000"/>
              </a:lnSpc>
              <a:buNone/>
              <a:defRPr lang="it-IT" sz="1400" spc="50" baseline="0"/>
            </a:lvl3pPr>
            <a:lvl4pPr marL="1371600" indent="0">
              <a:lnSpc>
                <a:spcPct val="100000"/>
              </a:lnSpc>
              <a:buNone/>
              <a:defRPr lang="it-IT" sz="1400" spc="50" baseline="0"/>
            </a:lvl4pPr>
            <a:lvl5pPr marL="1828800" indent="0">
              <a:lnSpc>
                <a:spcPct val="100000"/>
              </a:lnSpc>
              <a:buNone/>
              <a:defRPr lang="it-IT" sz="1400" spc="50" baseline="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it-IT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FAI CLIC PER MODIFICARE IL TESTO DELLO SCHEMA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it-IT" sz="1400" spc="50" baseline="0"/>
            </a:lvl1pPr>
            <a:lvl2pPr marL="457200" indent="0">
              <a:lnSpc>
                <a:spcPct val="100000"/>
              </a:lnSpc>
              <a:buNone/>
              <a:defRPr lang="it-IT" sz="1400" spc="50" baseline="0"/>
            </a:lvl2pPr>
            <a:lvl3pPr marL="914400" indent="0">
              <a:lnSpc>
                <a:spcPct val="100000"/>
              </a:lnSpc>
              <a:buNone/>
              <a:defRPr lang="it-IT" sz="1400" spc="50" baseline="0"/>
            </a:lvl3pPr>
            <a:lvl4pPr marL="1371600" indent="0">
              <a:lnSpc>
                <a:spcPct val="100000"/>
              </a:lnSpc>
              <a:buNone/>
              <a:defRPr lang="it-IT" sz="1400" spc="50" baseline="0"/>
            </a:lvl4pPr>
            <a:lvl5pPr marL="1828800" indent="0">
              <a:lnSpc>
                <a:spcPct val="100000"/>
              </a:lnSpc>
              <a:buNone/>
              <a:defRPr lang="it-IT" sz="1400" spc="50" baseline="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it-IT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it-IT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it-IT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it-IT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iusur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it-IT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it-IT"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modificare lo stile del sottotitolo dello schema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Segnaposto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it-IT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lang="it-IT"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lang="it-IT"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lang="it-IT"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lang="it-IT"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lang="it-IT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it-IT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it-IT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it-IT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it-IT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erruzione di sezio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rtlCol="0" anchor="b">
            <a:noAutofit/>
          </a:bodyPr>
          <a:lstStyle>
            <a:lvl1pPr algn="l">
              <a:defRPr lang="it-IT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>
            <a:normAutofit/>
          </a:bodyPr>
          <a:lstStyle>
            <a:lvl1pPr marL="0" indent="0" algn="l">
              <a:buNone/>
              <a:defRPr lang="it-IT" sz="1600">
                <a:solidFill>
                  <a:schemeClr val="bg1"/>
                </a:solidFill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modificare lo stile del sottotitolo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it-IT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7" name="Segnaposto gra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Fare clic sull'icona per inserire un grafico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v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it-IT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FAI CLIC PER MODIFICARE LO STILE DEL TITOLO DELLO SCHEMA</a:t>
            </a:r>
          </a:p>
        </p:txBody>
      </p:sp>
      <p:sp>
        <p:nvSpPr>
          <p:cNvPr id="8" name="Segnaposto tabel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Fare clic sull'icona per inserire una tabella</a:t>
            </a:r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rtlCol="0" anchor="b">
            <a:normAutofit/>
          </a:bodyPr>
          <a:lstStyle>
            <a:lvl1pPr>
              <a:defRPr lang="it-IT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it-IT"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modificare lo stile del sottotitolo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l team di 4 pers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it-IT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it-IT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it-IT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it-IT"/>
            </a:defPPr>
          </a:lstStyle>
          <a:p>
            <a:pPr lvl="1"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it-IT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it-IT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it-IT" sz="900"/>
            </a:lvl1pPr>
          </a:lstStyle>
          <a:p>
            <a:pPr rtl="0"/>
            <a:fld id="{A49DFD55-3C28-40EF-9E31-A92D2E4017FF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l team di 8 pers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Elemento grafico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it-IT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lang="it-IT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it-IT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it-IT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it-IT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it-IT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it-IT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32" name="Segnaposto immagine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it-IT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it-IT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it-IT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it-IT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it-IT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it-IT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55" name="Segnaposto immagin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it-IT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54" name="Segnaposto tes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it-IT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62" name="Segnaposto tes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it-IT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56" name="Segnaposto immagin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it-IT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59" name="Segnaposto tes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it-IT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63" name="Segnaposto tes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it-IT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33" name="Segnaposto immagine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it-IT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60" name="Segnaposto tes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it-IT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64" name="Segnaposto tes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it-IT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58" name="Segnaposto immagin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it-IT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61" name="Segnaposto tes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it-IT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65" name="Segnaposto tes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it-IT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it-IT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it-IT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it-IT" sz="900">
                <a:solidFill>
                  <a:srgbClr val="898989"/>
                </a:solidFill>
              </a:defRPr>
            </a:lvl1pPr>
          </a:lstStyle>
          <a:p>
            <a:pPr rtl="0"/>
            <a:fld id="{A49DFD55-3C28-40EF-9E31-A92D2E4017F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 2023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Prof. Fraternali Piero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289720E2-60A9-016B-DF93-DBEA4F19E859}"/>
              </a:ext>
            </a:extLst>
          </p:cNvPr>
          <p:cNvSpPr txBox="1">
            <a:spLocks/>
          </p:cNvSpPr>
          <p:nvPr/>
        </p:nvSpPr>
        <p:spPr>
          <a:xfrm>
            <a:off x="834190" y="5557042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t-IT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it-IT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it-IT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it-IT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it-IT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it-IT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it-IT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Progetto di Christian Rossi e </a:t>
            </a:r>
            <a:r>
              <a:rPr lang="it-IT" dirty="0" err="1"/>
              <a:t>Kirolos</a:t>
            </a:r>
            <a:r>
              <a:rPr lang="it-IT" dirty="0"/>
              <a:t> </a:t>
            </a:r>
            <a:r>
              <a:rPr lang="it-IT" dirty="0" err="1"/>
              <a:t>Sharoubim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PURE HTML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sp>
        <p:nvSpPr>
          <p:cNvPr id="2" name="Segnaposto testo 2">
            <a:extLst>
              <a:ext uri="{FF2B5EF4-FFF2-40B4-BE49-F238E27FC236}">
                <a16:creationId xmlns:a16="http://schemas.microsoft.com/office/drawing/2014/main" id="{82512C4C-C4AB-93B1-48AB-5F34DE339FB8}"/>
              </a:ext>
            </a:extLst>
          </p:cNvPr>
          <p:cNvSpPr txBox="1">
            <a:spLocks/>
          </p:cNvSpPr>
          <p:nvPr/>
        </p:nvSpPr>
        <p:spPr>
          <a:xfrm>
            <a:off x="547955" y="1232898"/>
            <a:ext cx="4862245" cy="5323267"/>
          </a:xfrm>
          <a:prstGeom prst="rect">
            <a:avLst/>
          </a:prstGeom>
        </p:spPr>
        <p:txBody>
          <a:bodyPr rtlCol="0">
            <a:normAutofit fontScale="85000" lnSpcReduction="10000"/>
          </a:bodyPr>
          <a:lstStyle>
            <a:defPPr>
              <a:defRPr lang="it-IT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73660" indent="0" algn="just">
              <a:lnSpc>
                <a:spcPct val="115000"/>
              </a:lnSpc>
              <a:spcBef>
                <a:spcPts val="225"/>
              </a:spcBef>
              <a:buNone/>
            </a:pPr>
            <a:r>
              <a:rPr lang="it-IT" sz="1800" b="1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Data Access </a:t>
            </a:r>
            <a:r>
              <a:rPr lang="it-IT" sz="1800" b="1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objects</a:t>
            </a:r>
            <a:r>
              <a:rPr lang="it-IT" sz="1800" b="1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AuctionDAO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: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createAuction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price,rise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expiry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getUserAuctions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active,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loginTime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getAuctionsByID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loginTime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getWinner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getWonAuctions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getAuctionByKeyword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article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loginTime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close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isAuctionOwner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isAuctionActive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OfferDAO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: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getOffers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addOffer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offer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date),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getMaxOffer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ProductDAO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: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addProduct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(name,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description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price,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getUserProducts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update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productid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getPrice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productID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checkProduct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productid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getProductFromAuction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UserDAO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: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authenticate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(username, password),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addUser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(username, email, city, address, province, password),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getUser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getUserByUsername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(username),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getUserByEmail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(email)</a:t>
            </a:r>
          </a:p>
          <a:p>
            <a:pPr marL="0" marR="73660" indent="0" algn="just">
              <a:lnSpc>
                <a:spcPct val="115000"/>
              </a:lnSpc>
              <a:spcBef>
                <a:spcPts val="225"/>
              </a:spcBef>
              <a:buNone/>
            </a:pP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E63DC09D-E305-579E-7767-8FA404DEA0BD}"/>
              </a:ext>
            </a:extLst>
          </p:cNvPr>
          <p:cNvSpPr txBox="1">
            <a:spLocks/>
          </p:cNvSpPr>
          <p:nvPr/>
        </p:nvSpPr>
        <p:spPr>
          <a:xfrm>
            <a:off x="5867400" y="1253444"/>
            <a:ext cx="3429000" cy="5323267"/>
          </a:xfrm>
          <a:prstGeom prst="rect">
            <a:avLst/>
          </a:prstGeom>
        </p:spPr>
        <p:txBody>
          <a:bodyPr rtlCol="0">
            <a:normAutofit/>
          </a:bodyPr>
          <a:lstStyle>
            <a:defPPr>
              <a:defRPr lang="it-IT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73660" indent="0" algn="just">
              <a:lnSpc>
                <a:spcPct val="115000"/>
              </a:lnSpc>
              <a:spcBef>
                <a:spcPts val="225"/>
              </a:spcBef>
              <a:buNone/>
            </a:pPr>
            <a:r>
              <a:rPr lang="en-US" sz="1800" b="1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Model objects:</a:t>
            </a: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en-US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AuctionBean</a:t>
            </a:r>
            <a:endParaRPr lang="en-US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en-US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OfferBean</a:t>
            </a:r>
            <a:endParaRPr lang="en-US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en-US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ProductBean</a:t>
            </a:r>
            <a:endParaRPr lang="en-US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en-US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UserBean</a:t>
            </a:r>
            <a:endParaRPr lang="en-US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73660" indent="0" algn="just">
              <a:lnSpc>
                <a:spcPct val="115000"/>
              </a:lnSpc>
              <a:spcBef>
                <a:spcPts val="225"/>
              </a:spcBef>
              <a:buNone/>
            </a:pPr>
            <a:endParaRPr lang="en-US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73660" indent="0" algn="just">
              <a:lnSpc>
                <a:spcPct val="115000"/>
              </a:lnSpc>
              <a:spcBef>
                <a:spcPts val="225"/>
              </a:spcBef>
              <a:buNone/>
            </a:pPr>
            <a:r>
              <a:rPr lang="it-IT" sz="1800" b="1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Controllers:</a:t>
            </a: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DoAddProduct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DoClose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DoCreateAuction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DoGetImage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DoLogin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DoLogout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DoOffer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DoSignup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73660" indent="0" algn="just">
              <a:lnSpc>
                <a:spcPct val="115000"/>
              </a:lnSpc>
              <a:spcBef>
                <a:spcPts val="225"/>
              </a:spcBef>
              <a:buNone/>
            </a:pP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83B3B76C-D3F5-8130-0DE2-68B9F0ECE519}"/>
              </a:ext>
            </a:extLst>
          </p:cNvPr>
          <p:cNvSpPr txBox="1">
            <a:spLocks/>
          </p:cNvSpPr>
          <p:nvPr/>
        </p:nvSpPr>
        <p:spPr>
          <a:xfrm>
            <a:off x="8839199" y="1385297"/>
            <a:ext cx="2957245" cy="4971053"/>
          </a:xfrm>
          <a:prstGeom prst="rect">
            <a:avLst/>
          </a:prstGeom>
        </p:spPr>
        <p:txBody>
          <a:bodyPr rtlCol="0">
            <a:normAutofit/>
          </a:bodyPr>
          <a:lstStyle>
            <a:defPPr>
              <a:defRPr lang="it-IT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73660" indent="0" algn="just">
              <a:lnSpc>
                <a:spcPct val="115000"/>
              </a:lnSpc>
              <a:spcBef>
                <a:spcPts val="225"/>
              </a:spcBef>
              <a:buNone/>
            </a:pPr>
            <a:r>
              <a:rPr lang="it-IT" sz="1800" b="1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Filters:</a:t>
            </a: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AuthFilter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OfferFilter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UnAuthFilter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73660" indent="0" algn="just">
              <a:lnSpc>
                <a:spcPct val="115000"/>
              </a:lnSpc>
              <a:spcBef>
                <a:spcPts val="225"/>
              </a:spcBef>
              <a:buNone/>
            </a:pP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73660" indent="0" algn="just">
              <a:lnSpc>
                <a:spcPct val="115000"/>
              </a:lnSpc>
              <a:spcBef>
                <a:spcPts val="225"/>
              </a:spcBef>
              <a:buNone/>
            </a:pPr>
            <a:r>
              <a:rPr lang="it-IT" sz="1800" b="1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Views</a:t>
            </a:r>
            <a:r>
              <a:rPr lang="it-IT" sz="1800" b="1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GetBuyPage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GetDetailsPage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GetErrorPage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GetHomePage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GetLoginPage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GetOffersPage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GetSellPage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GetSignupPage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94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PURE HTML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pic>
        <p:nvPicPr>
          <p:cNvPr id="4" name="Immagine 3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A6835068-CA2C-3145-B5F0-75DCB1658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83" y="1398617"/>
            <a:ext cx="9952234" cy="460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61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PURE HTML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pic>
        <p:nvPicPr>
          <p:cNvPr id="4" name="Immagine 3" descr="Immagine che contiene testo, schermata, schermo, numero&#10;&#10;Descrizione generata automaticamente">
            <a:extLst>
              <a:ext uri="{FF2B5EF4-FFF2-40B4-BE49-F238E27FC236}">
                <a16:creationId xmlns:a16="http://schemas.microsoft.com/office/drawing/2014/main" id="{BBC7E944-9591-B505-1841-CD00AB68C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290379"/>
            <a:ext cx="7976974" cy="482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28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PURE HTML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pic>
        <p:nvPicPr>
          <p:cNvPr id="4" name="Immagine 3" descr="Immagine che contiene testo, diagramma, Parallelo, numero&#10;&#10;Descrizione generata automaticamente">
            <a:extLst>
              <a:ext uri="{FF2B5EF4-FFF2-40B4-BE49-F238E27FC236}">
                <a16:creationId xmlns:a16="http://schemas.microsoft.com/office/drawing/2014/main" id="{767A76CE-32D2-BD18-0E54-1A165E4D3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517" y="1326985"/>
            <a:ext cx="7108419" cy="502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04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PURE HTML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pic>
        <p:nvPicPr>
          <p:cNvPr id="4" name="Immagine 3" descr="Immagine che contiene testo, Parallelo, schermata, diagramma&#10;&#10;Descrizione generata automaticamente">
            <a:extLst>
              <a:ext uri="{FF2B5EF4-FFF2-40B4-BE49-F238E27FC236}">
                <a16:creationId xmlns:a16="http://schemas.microsoft.com/office/drawing/2014/main" id="{8B53D87D-27CD-077C-C6AC-5FA0D7958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985" y="1288182"/>
            <a:ext cx="7464030" cy="506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22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PURE HTML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pic>
        <p:nvPicPr>
          <p:cNvPr id="4" name="Immagine 3" descr="Immagine che contiene testo, diagramma, linea, Parallelo&#10;&#10;Descrizione generata automaticamente">
            <a:extLst>
              <a:ext uri="{FF2B5EF4-FFF2-40B4-BE49-F238E27FC236}">
                <a16:creationId xmlns:a16="http://schemas.microsoft.com/office/drawing/2014/main" id="{600BED8C-8814-7880-C29A-3E84B932B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130" y="1351795"/>
            <a:ext cx="8553739" cy="500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1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PURE HTML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pic>
        <p:nvPicPr>
          <p:cNvPr id="4" name="Immagine 3" descr="Immagine che contiene testo, diagramma, schermata, Parallelo&#10;&#10;Descrizione generata automaticamente">
            <a:extLst>
              <a:ext uri="{FF2B5EF4-FFF2-40B4-BE49-F238E27FC236}">
                <a16:creationId xmlns:a16="http://schemas.microsoft.com/office/drawing/2014/main" id="{454AB465-4682-A219-854E-F77DC7F96C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925"/>
          <a:stretch/>
        </p:blipFill>
        <p:spPr>
          <a:xfrm>
            <a:off x="2281650" y="1324947"/>
            <a:ext cx="7628699" cy="48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62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PURE HTML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pic>
        <p:nvPicPr>
          <p:cNvPr id="4" name="Immagine 3" descr="Immagine che contiene testo, diagramma, schermata, Parallelo&#10;&#10;Descrizione generata automaticamente">
            <a:extLst>
              <a:ext uri="{FF2B5EF4-FFF2-40B4-BE49-F238E27FC236}">
                <a16:creationId xmlns:a16="http://schemas.microsoft.com/office/drawing/2014/main" id="{82E31E7B-54AF-6FD8-F713-538AC64DF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634" y="1248492"/>
            <a:ext cx="8160731" cy="524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78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PURE HTML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pic>
        <p:nvPicPr>
          <p:cNvPr id="4" name="Immagine 3" descr="Immagine che contiene testo, schermata, Parallelo, diagramma&#10;&#10;Descrizione generata automaticamente">
            <a:extLst>
              <a:ext uri="{FF2B5EF4-FFF2-40B4-BE49-F238E27FC236}">
                <a16:creationId xmlns:a16="http://schemas.microsoft.com/office/drawing/2014/main" id="{6AA6011C-F308-E962-D0CE-AF1CD0720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122" y="1357460"/>
            <a:ext cx="9561756" cy="480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9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PURE HTML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pic>
        <p:nvPicPr>
          <p:cNvPr id="4" name="Immagine 3" descr="Immagine che contiene testo, diagramma, numero, schermata&#10;&#10;Descrizione generata automaticamente">
            <a:extLst>
              <a:ext uri="{FF2B5EF4-FFF2-40B4-BE49-F238E27FC236}">
                <a16:creationId xmlns:a16="http://schemas.microsoft.com/office/drawing/2014/main" id="{FF55AEA0-6152-35FE-0388-F46A37624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284281"/>
            <a:ext cx="7762440" cy="507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4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125" y="466726"/>
            <a:ext cx="5111750" cy="540141"/>
          </a:xfrm>
        </p:spPr>
        <p:txBody>
          <a:bodyPr rtlCol="0"/>
          <a:lstStyle>
            <a:defPPr>
              <a:defRPr lang="it-IT"/>
            </a:defPPr>
          </a:lstStyle>
          <a:p>
            <a:pPr algn="ctr" rtl="0"/>
            <a:r>
              <a:rPr lang="it-IT" dirty="0"/>
              <a:t>DATABASE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643" y="1169577"/>
            <a:ext cx="7089168" cy="5024063"/>
          </a:xfrm>
        </p:spPr>
        <p:txBody>
          <a:bodyPr rtlCol="0">
            <a:normAutofit fontScale="70000" lnSpcReduction="20000"/>
          </a:bodyPr>
          <a:lstStyle>
            <a:defPPr>
              <a:defRPr lang="it-IT"/>
            </a:defPPr>
          </a:lstStyle>
          <a:p>
            <a:pPr marL="70485" marR="67945" algn="just">
              <a:lnSpc>
                <a:spcPct val="115000"/>
              </a:lnSpc>
              <a:spcBef>
                <a:spcPts val="240"/>
              </a:spcBef>
            </a:pP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Un’applicazione web consente la gestione di </a:t>
            </a:r>
            <a:r>
              <a:rPr lang="it-IT" sz="1800" dirty="0">
                <a:solidFill>
                  <a:srgbClr val="FF0000"/>
                </a:solidFill>
                <a:effectLst/>
                <a:latin typeface="Tenorite (Corpo)"/>
                <a:ea typeface="Calibri" panose="020F0502020204030204" pitchFamily="34" charset="0"/>
              </a:rPr>
              <a:t>aste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online. Gli </a:t>
            </a:r>
            <a:r>
              <a:rPr lang="it-IT" sz="1800" dirty="0">
                <a:solidFill>
                  <a:srgbClr val="FF0000"/>
                </a:solidFill>
                <a:effectLst/>
                <a:latin typeface="Tenorite (Corpo)"/>
                <a:ea typeface="Calibri" panose="020F0502020204030204" pitchFamily="34" charset="0"/>
              </a:rPr>
              <a:t>utenti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accedono tramite </a:t>
            </a:r>
            <a:r>
              <a:rPr lang="it-IT" sz="1800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login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e possono vendere e</a:t>
            </a:r>
            <a:r>
              <a:rPr lang="it-IT" sz="1800" spc="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acquistare all’asta. La HOME page contiene due link, uno per accedere alla pagina VENDO e uno per accedere alla</a:t>
            </a:r>
            <a:r>
              <a:rPr lang="it-IT" sz="1800" spc="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pagina ACQUISTO. La pagina VENDO mostra una lista delle aste create dall’utente e non ancora </a:t>
            </a:r>
            <a:r>
              <a:rPr lang="it-IT" sz="1800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chiuse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, una lista</a:t>
            </a:r>
            <a:r>
              <a:rPr lang="it-IT" sz="1800" spc="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delle aste da lui create e chiuse e due form, una per creare un nuovo articolo e una per creare una nuova asta per</a:t>
            </a:r>
            <a:r>
              <a:rPr lang="it-IT" sz="1800" spc="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vendere</a:t>
            </a:r>
            <a:r>
              <a:rPr lang="it-IT" sz="1800" spc="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gli articoli dell’utente. Il primo</a:t>
            </a:r>
            <a:r>
              <a:rPr lang="it-IT" sz="1800" spc="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form</a:t>
            </a:r>
            <a:r>
              <a:rPr lang="it-IT" sz="1800" spc="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inserisce</a:t>
            </a:r>
            <a:r>
              <a:rPr lang="it-IT" sz="1800" spc="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nuovi</a:t>
            </a:r>
            <a:r>
              <a:rPr lang="it-IT" sz="1800" spc="24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articoli nel database e</a:t>
            </a:r>
            <a:r>
              <a:rPr lang="it-IT" sz="1800" spc="250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il secondo mostra l'elenco</a:t>
            </a:r>
            <a:r>
              <a:rPr lang="it-IT" sz="1800" spc="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effectLst/>
                <a:latin typeface="Tenorite (Corpo)"/>
                <a:ea typeface="Calibri" panose="020F0502020204030204" pitchFamily="34" charset="0"/>
              </a:rPr>
              <a:t>degli articoli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disponibili nel database e dà la possibilità di selezionarne più di uno. Un </a:t>
            </a:r>
            <a:r>
              <a:rPr lang="it-IT" sz="1800" dirty="0">
                <a:solidFill>
                  <a:srgbClr val="FF0000"/>
                </a:solidFill>
                <a:effectLst/>
                <a:latin typeface="Tenorite (Corpo)"/>
                <a:ea typeface="Calibri" panose="020F0502020204030204" pitchFamily="34" charset="0"/>
              </a:rPr>
              <a:t>articolo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ha </a:t>
            </a:r>
            <a:r>
              <a:rPr lang="it-IT" sz="1800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codice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, </a:t>
            </a:r>
            <a:r>
              <a:rPr lang="it-IT" sz="1800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nome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,</a:t>
            </a:r>
            <a:r>
              <a:rPr lang="it-IT" sz="1800" spc="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descrizione</a:t>
            </a:r>
            <a:r>
              <a:rPr lang="it-IT" sz="1800" spc="-5" dirty="0">
                <a:effectLst/>
                <a:latin typeface="Tenorite (Corpo)"/>
                <a:ea typeface="Calibri" panose="020F0502020204030204" pitchFamily="34" charset="0"/>
              </a:rPr>
              <a:t>,</a:t>
            </a:r>
            <a:r>
              <a:rPr lang="it-IT" sz="1800" spc="-40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immagine</a:t>
            </a:r>
            <a:r>
              <a:rPr lang="it-IT" sz="1800" spc="-55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effectLst/>
                <a:latin typeface="Tenorite (Corpo)"/>
                <a:ea typeface="Calibri" panose="020F0502020204030204" pitchFamily="34" charset="0"/>
              </a:rPr>
              <a:t>e</a:t>
            </a:r>
            <a:r>
              <a:rPr lang="it-IT" sz="1800" spc="-4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prezzo</a:t>
            </a:r>
            <a:r>
              <a:rPr lang="it-IT" sz="1800" spc="-5" dirty="0">
                <a:effectLst/>
                <a:latin typeface="Tenorite (Corpo)"/>
                <a:ea typeface="Calibri" panose="020F0502020204030204" pitchFamily="34" charset="0"/>
              </a:rPr>
              <a:t>.</a:t>
            </a:r>
            <a:r>
              <a:rPr lang="it-IT" sz="1800" spc="-40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6FC0"/>
                </a:solidFill>
                <a:effectLst/>
                <a:latin typeface="Tenorite (Corpo)"/>
                <a:ea typeface="Calibri" panose="020F0502020204030204" pitchFamily="34" charset="0"/>
              </a:rPr>
              <a:t>Un’</a:t>
            </a:r>
            <a:r>
              <a:rPr lang="it-IT" sz="1800" spc="-5" dirty="0">
                <a:solidFill>
                  <a:srgbClr val="0070C0"/>
                </a:solidFill>
                <a:effectLst/>
                <a:latin typeface="Tenorite (Corpo)"/>
                <a:ea typeface="Calibri" panose="020F0502020204030204" pitchFamily="34" charset="0"/>
              </a:rPr>
              <a:t>asta</a:t>
            </a:r>
            <a:r>
              <a:rPr lang="it-IT" sz="1800" spc="-45" dirty="0">
                <a:solidFill>
                  <a:srgbClr val="006FC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6FC0"/>
                </a:solidFill>
                <a:effectLst/>
                <a:latin typeface="Tenorite (Corpo)"/>
                <a:ea typeface="Calibri" panose="020F0502020204030204" pitchFamily="34" charset="0"/>
              </a:rPr>
              <a:t>comprende</a:t>
            </a:r>
            <a:r>
              <a:rPr lang="it-IT" sz="1800" spc="-45" dirty="0">
                <a:solidFill>
                  <a:srgbClr val="006FC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6FC0"/>
                </a:solidFill>
                <a:effectLst/>
                <a:latin typeface="Tenorite (Corpo)"/>
                <a:ea typeface="Calibri" panose="020F0502020204030204" pitchFamily="34" charset="0"/>
              </a:rPr>
              <a:t>uno</a:t>
            </a:r>
            <a:r>
              <a:rPr lang="it-IT" sz="1800" spc="-30" dirty="0">
                <a:solidFill>
                  <a:srgbClr val="006FC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6FC0"/>
                </a:solidFill>
                <a:effectLst/>
                <a:latin typeface="Tenorite (Corpo)"/>
                <a:ea typeface="Calibri" panose="020F0502020204030204" pitchFamily="34" charset="0"/>
              </a:rPr>
              <a:t>o</a:t>
            </a:r>
            <a:r>
              <a:rPr lang="it-IT" sz="1800" spc="-35" dirty="0">
                <a:solidFill>
                  <a:srgbClr val="006FC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6FC0"/>
                </a:solidFill>
                <a:effectLst/>
                <a:latin typeface="Tenorite (Corpo)"/>
                <a:ea typeface="Calibri" panose="020F0502020204030204" pitchFamily="34" charset="0"/>
              </a:rPr>
              <a:t>più</a:t>
            </a:r>
            <a:r>
              <a:rPr lang="it-IT" sz="1800" spc="-40" dirty="0">
                <a:solidFill>
                  <a:srgbClr val="006FC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6FC0"/>
                </a:solidFill>
                <a:effectLst/>
                <a:latin typeface="Tenorite (Corpo)"/>
                <a:ea typeface="Calibri" panose="020F0502020204030204" pitchFamily="34" charset="0"/>
              </a:rPr>
              <a:t>articoli</a:t>
            </a:r>
            <a:r>
              <a:rPr lang="it-IT" sz="1800" spc="-45" dirty="0">
                <a:solidFill>
                  <a:srgbClr val="006FC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messi</a:t>
            </a:r>
            <a:r>
              <a:rPr lang="it-IT" sz="1800" spc="-2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in</a:t>
            </a:r>
            <a:r>
              <a:rPr lang="it-IT" sz="1800" spc="-40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vendita,</a:t>
            </a:r>
            <a:r>
              <a:rPr lang="it-IT" sz="1800" spc="-2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il</a:t>
            </a:r>
            <a:r>
              <a:rPr lang="it-IT" sz="1800" spc="-2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prezzo</a:t>
            </a:r>
            <a:r>
              <a:rPr lang="it-IT" sz="1800" spc="-25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iniziale</a:t>
            </a:r>
            <a:r>
              <a:rPr lang="it-IT" sz="1800" spc="-50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dell’insieme</a:t>
            </a:r>
            <a:r>
              <a:rPr lang="it-IT" sz="1800" spc="-23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di</a:t>
            </a:r>
            <a:r>
              <a:rPr lang="it-IT" sz="1800" spc="-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articoli, il</a:t>
            </a:r>
            <a:r>
              <a:rPr lang="it-IT" sz="1800" spc="-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rialzo</a:t>
            </a:r>
            <a:r>
              <a:rPr lang="it-IT" sz="1800" spc="-25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minimo</a:t>
            </a:r>
            <a:r>
              <a:rPr lang="it-IT" sz="1800" spc="-20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di</a:t>
            </a:r>
            <a:r>
              <a:rPr lang="it-IT" sz="1800" spc="-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ogni offerta</a:t>
            </a:r>
            <a:r>
              <a:rPr lang="it-IT" sz="1800" spc="-20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(espresso</a:t>
            </a:r>
            <a:r>
              <a:rPr lang="it-IT" sz="1800" spc="-20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come</a:t>
            </a:r>
            <a:r>
              <a:rPr lang="it-IT" sz="1800" spc="-1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un</a:t>
            </a:r>
            <a:r>
              <a:rPr lang="it-IT" sz="1800" spc="-20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numero</a:t>
            </a:r>
            <a:r>
              <a:rPr lang="it-IT" sz="1800" spc="-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intero di</a:t>
            </a:r>
            <a:r>
              <a:rPr lang="it-IT" sz="1800" spc="-1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euro) e</a:t>
            </a:r>
            <a:r>
              <a:rPr lang="it-IT" sz="1800" spc="-2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una</a:t>
            </a:r>
            <a:r>
              <a:rPr lang="it-IT" sz="1800" spc="-30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scadenza</a:t>
            </a:r>
            <a:r>
              <a:rPr lang="it-IT" sz="1800" spc="-25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(data</a:t>
            </a:r>
            <a:r>
              <a:rPr lang="it-IT" sz="1800" spc="-30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e</a:t>
            </a:r>
            <a:r>
              <a:rPr lang="it-IT" sz="1800" spc="-20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ora,</a:t>
            </a:r>
            <a:r>
              <a:rPr lang="it-IT" sz="1800" spc="-1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es.</a:t>
            </a:r>
            <a:r>
              <a:rPr lang="it-IT" sz="1800" spc="-240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19-04-2021 alle 24:00). Il prezzo iniziale dell’asta è ottenuto come somma del prezzo degli articoli compresi</a:t>
            </a:r>
            <a:r>
              <a:rPr lang="it-IT" sz="1800" spc="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effectLst/>
                <a:latin typeface="Tenorite (Corpo)"/>
                <a:ea typeface="Calibri" panose="020F0502020204030204" pitchFamily="34" charset="0"/>
              </a:rPr>
              <a:t>nell’offerta.</a:t>
            </a:r>
            <a:r>
              <a:rPr lang="it-IT" sz="1800" spc="-60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effectLst/>
                <a:latin typeface="Tenorite (Corpo)"/>
                <a:ea typeface="Calibri" panose="020F0502020204030204" pitchFamily="34" charset="0"/>
              </a:rPr>
              <a:t>Lo</a:t>
            </a:r>
            <a:r>
              <a:rPr lang="it-IT" sz="1800" spc="-6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effectLst/>
                <a:latin typeface="Tenorite (Corpo)"/>
                <a:ea typeface="Calibri" panose="020F0502020204030204" pitchFamily="34" charset="0"/>
              </a:rPr>
              <a:t>stesso</a:t>
            </a:r>
            <a:r>
              <a:rPr lang="it-IT" sz="1800" spc="-5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effectLst/>
                <a:latin typeface="Tenorite (Corpo)"/>
                <a:ea typeface="Calibri" panose="020F0502020204030204" pitchFamily="34" charset="0"/>
              </a:rPr>
              <a:t>articolo</a:t>
            </a:r>
            <a:r>
              <a:rPr lang="it-IT" sz="1800" spc="-5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effectLst/>
                <a:latin typeface="Tenorite (Corpo)"/>
                <a:ea typeface="Calibri" panose="020F0502020204030204" pitchFamily="34" charset="0"/>
              </a:rPr>
              <a:t>non</a:t>
            </a:r>
            <a:r>
              <a:rPr lang="it-IT" sz="1800" spc="-50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effectLst/>
                <a:latin typeface="Tenorite (Corpo)"/>
                <a:ea typeface="Calibri" panose="020F0502020204030204" pitchFamily="34" charset="0"/>
              </a:rPr>
              <a:t>può</a:t>
            </a:r>
            <a:r>
              <a:rPr lang="it-IT" sz="1800" spc="-40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effectLst/>
                <a:latin typeface="Tenorite (Corpo)"/>
                <a:ea typeface="Calibri" panose="020F0502020204030204" pitchFamily="34" charset="0"/>
              </a:rPr>
              <a:t>essere</a:t>
            </a:r>
            <a:r>
              <a:rPr lang="it-IT" sz="1800" spc="-5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effectLst/>
                <a:latin typeface="Tenorite (Corpo)"/>
                <a:ea typeface="Calibri" panose="020F0502020204030204" pitchFamily="34" charset="0"/>
              </a:rPr>
              <a:t>incluso</a:t>
            </a:r>
            <a:r>
              <a:rPr lang="it-IT" sz="1800" spc="-40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in</a:t>
            </a:r>
            <a:r>
              <a:rPr lang="it-IT" sz="1800" spc="-6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aste</a:t>
            </a:r>
            <a:r>
              <a:rPr lang="it-IT" sz="1800" spc="-5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diverse.</a:t>
            </a:r>
            <a:r>
              <a:rPr lang="it-IT" sz="1800" spc="-4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Una</a:t>
            </a:r>
            <a:r>
              <a:rPr lang="it-IT" sz="1800" spc="-7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volta</a:t>
            </a:r>
            <a:r>
              <a:rPr lang="it-IT" sz="1800" spc="-60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venduto,</a:t>
            </a:r>
            <a:r>
              <a:rPr lang="it-IT" sz="1800" spc="-2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un</a:t>
            </a:r>
            <a:r>
              <a:rPr lang="it-IT" sz="1800" spc="-50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articolo</a:t>
            </a:r>
            <a:r>
              <a:rPr lang="it-IT" sz="1800" spc="-3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non</a:t>
            </a:r>
            <a:r>
              <a:rPr lang="it-IT" sz="1800" spc="-50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deve</a:t>
            </a:r>
            <a:r>
              <a:rPr lang="it-IT" sz="1800" spc="-4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essere</a:t>
            </a:r>
            <a:r>
              <a:rPr lang="it-IT" sz="1800" spc="-23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più disponibile per l’inserimento in ulteriori aste. La lista delle aste è ordinata per </a:t>
            </a:r>
            <a:r>
              <a:rPr lang="it-IT" sz="1800" dirty="0" err="1">
                <a:effectLst/>
                <a:latin typeface="Tenorite (Corpo)"/>
                <a:ea typeface="Calibri" panose="020F0502020204030204" pitchFamily="34" charset="0"/>
              </a:rPr>
              <a:t>data+ora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 crescente. L’elenco</a:t>
            </a:r>
            <a:r>
              <a:rPr lang="it-IT" sz="1800" spc="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riporta: codice e nome degli articoli compresi nell’asta, offerta massima, tempo mancante (numero di giorni e ore)</a:t>
            </a:r>
            <a:r>
              <a:rPr lang="it-IT" sz="1800" spc="-240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tra il momento (data ora) del login e la data e ora di chiusura dell’asta. Cliccando su un’asta compare una pagina</a:t>
            </a:r>
            <a:r>
              <a:rPr lang="it-IT" sz="1800" spc="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DETTAGLIO ASTA che riporta per un’asta aperta tutti i dati dell’asta e la lista delle </a:t>
            </a:r>
            <a:r>
              <a:rPr lang="it-IT" sz="1800" dirty="0">
                <a:solidFill>
                  <a:srgbClr val="FF0000"/>
                </a:solidFill>
                <a:effectLst/>
                <a:latin typeface="Tenorite (Corpo)"/>
                <a:ea typeface="Calibri" panose="020F0502020204030204" pitchFamily="34" charset="0"/>
              </a:rPr>
              <a:t>offerte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(</a:t>
            </a:r>
            <a:r>
              <a:rPr lang="it-IT" sz="1800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nome utente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, </a:t>
            </a:r>
            <a:r>
              <a:rPr lang="it-IT" sz="1800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prezzo</a:t>
            </a:r>
            <a:r>
              <a:rPr lang="it-IT" sz="1800" spc="5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offerto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, </a:t>
            </a:r>
            <a:r>
              <a:rPr lang="it-IT" sz="1800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data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e </a:t>
            </a:r>
            <a:r>
              <a:rPr lang="it-IT" sz="1800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ora dell’offerta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) ordinata per </a:t>
            </a:r>
            <a:r>
              <a:rPr lang="it-IT" sz="1800" dirty="0" err="1">
                <a:effectLst/>
                <a:latin typeface="Tenorite (Corpo)"/>
                <a:ea typeface="Calibri" panose="020F0502020204030204" pitchFamily="34" charset="0"/>
              </a:rPr>
              <a:t>data+ora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 decrescente. Un bottone CHIUDI permette all’utente di</a:t>
            </a:r>
            <a:r>
              <a:rPr lang="it-IT" sz="1800" spc="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chiudere</a:t>
            </a:r>
            <a:r>
              <a:rPr lang="it-IT" sz="1800" spc="-2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l’asta</a:t>
            </a:r>
            <a:r>
              <a:rPr lang="it-IT" sz="1800" spc="-1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se</a:t>
            </a:r>
            <a:r>
              <a:rPr lang="it-IT" sz="1800" spc="-2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è</a:t>
            </a:r>
            <a:r>
              <a:rPr lang="it-IT" sz="1800" spc="-10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giunta</a:t>
            </a:r>
            <a:r>
              <a:rPr lang="it-IT" sz="1800" spc="-1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l’ora</a:t>
            </a:r>
            <a:r>
              <a:rPr lang="it-IT" sz="1800" spc="-2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della</a:t>
            </a:r>
            <a:r>
              <a:rPr lang="it-IT" sz="1800" spc="-1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scadenza</a:t>
            </a:r>
            <a:r>
              <a:rPr lang="it-IT" sz="1800" spc="-2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(si</a:t>
            </a:r>
            <a:r>
              <a:rPr lang="it-IT" sz="1800" spc="-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ignori il</a:t>
            </a:r>
            <a:r>
              <a:rPr lang="it-IT" sz="1800" spc="-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caso</a:t>
            </a:r>
            <a:r>
              <a:rPr lang="it-IT" sz="1800" spc="-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di</a:t>
            </a:r>
            <a:r>
              <a:rPr lang="it-IT" sz="1800" spc="-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aste</a:t>
            </a:r>
            <a:r>
              <a:rPr lang="it-IT" sz="1800" spc="-10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scadute</a:t>
            </a:r>
            <a:r>
              <a:rPr lang="it-IT" sz="1800" spc="-3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ma</a:t>
            </a:r>
            <a:r>
              <a:rPr lang="it-IT" sz="1800" spc="-2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non</a:t>
            </a:r>
            <a:r>
              <a:rPr lang="it-IT" sz="1800" spc="-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chiuse</a:t>
            </a:r>
            <a:r>
              <a:rPr lang="it-IT" sz="1800" spc="-10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dall’utente</a:t>
            </a:r>
            <a:r>
              <a:rPr lang="it-IT" sz="1800" spc="-10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e</a:t>
            </a:r>
            <a:r>
              <a:rPr lang="it-IT" sz="1800" spc="-2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non</a:t>
            </a:r>
            <a:r>
              <a:rPr lang="it-IT" sz="1800" spc="-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ci</a:t>
            </a:r>
            <a:r>
              <a:rPr lang="it-IT" sz="1800" spc="-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si</a:t>
            </a:r>
            <a:r>
              <a:rPr lang="it-IT" sz="1800" spc="-23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occupi della chiusura automatica di aste dopo la scadenza). Se l’asta è chiusa, la pagina riporta tutti i dati dell’asta,</a:t>
            </a:r>
            <a:r>
              <a:rPr lang="it-IT" sz="1800" spc="-23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il </a:t>
            </a:r>
            <a:r>
              <a:rPr lang="it-IT" sz="1800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nome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dell’aggiudicatario, il prezzo finale e l’</a:t>
            </a:r>
            <a:r>
              <a:rPr lang="it-IT" sz="1800" dirty="0">
                <a:solidFill>
                  <a:srgbClr val="00AF50"/>
                </a:solidFill>
                <a:effectLst/>
                <a:latin typeface="Tenorite (Corpo)"/>
                <a:ea typeface="Calibri" panose="020F0502020204030204" pitchFamily="34" charset="0"/>
              </a:rPr>
              <a:t>indirizzo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(fisso) di spedizione dell’utente. </a:t>
            </a:r>
          </a:p>
          <a:p>
            <a:pPr marL="70485" marR="67945" algn="ctr">
              <a:lnSpc>
                <a:spcPct val="115000"/>
              </a:lnSpc>
              <a:spcBef>
                <a:spcPts val="240"/>
              </a:spcBef>
            </a:pPr>
            <a:r>
              <a:rPr lang="it-IT" sz="1800" dirty="0">
                <a:solidFill>
                  <a:srgbClr val="FF0000"/>
                </a:solidFill>
                <a:latin typeface="Tenorite (Corpo)"/>
                <a:ea typeface="Calibri" panose="020F0502020204030204" pitchFamily="34" charset="0"/>
              </a:rPr>
              <a:t>Entità</a:t>
            </a:r>
            <a:r>
              <a:rPr lang="it-IT" sz="1800" dirty="0">
                <a:latin typeface="Tenorite (Corpo)"/>
                <a:ea typeface="Calibri" panose="020F0502020204030204" pitchFamily="34" charset="0"/>
              </a:rPr>
              <a:t>, </a:t>
            </a:r>
            <a:r>
              <a:rPr lang="it-IT" sz="1800" dirty="0">
                <a:solidFill>
                  <a:srgbClr val="00B050"/>
                </a:solidFill>
                <a:latin typeface="Tenorite (Corpo)"/>
                <a:ea typeface="Calibri" panose="020F0502020204030204" pitchFamily="34" charset="0"/>
              </a:rPr>
              <a:t>attributi</a:t>
            </a:r>
            <a:r>
              <a:rPr lang="it-IT" sz="1800" dirty="0">
                <a:latin typeface="Tenorite (Corpo)"/>
                <a:ea typeface="Calibri" panose="020F0502020204030204" pitchFamily="34" charset="0"/>
              </a:rPr>
              <a:t> e </a:t>
            </a:r>
            <a:r>
              <a:rPr lang="it-IT" sz="1800" dirty="0">
                <a:solidFill>
                  <a:srgbClr val="0070C0"/>
                </a:solidFill>
                <a:latin typeface="Tenorite (Corpo)"/>
                <a:ea typeface="Calibri" panose="020F0502020204030204" pitchFamily="34" charset="0"/>
              </a:rPr>
              <a:t>relazioni</a:t>
            </a:r>
            <a:endParaRPr lang="it-IT" sz="1800" dirty="0">
              <a:solidFill>
                <a:srgbClr val="0070C0"/>
              </a:solidFill>
              <a:effectLst/>
              <a:latin typeface="Tenorite (Corpo)"/>
              <a:ea typeface="Calibri" panose="020F0502020204030204" pitchFamily="34" charset="0"/>
            </a:endParaRPr>
          </a:p>
          <a:p>
            <a:pPr marL="70485" marR="67945" algn="just">
              <a:lnSpc>
                <a:spcPct val="115000"/>
              </a:lnSpc>
              <a:spcBef>
                <a:spcPts val="240"/>
              </a:spcBef>
            </a:pPr>
            <a:endParaRPr lang="it-IT" sz="1800" dirty="0">
              <a:effectLst/>
              <a:latin typeface="Tenorite (Corpo)"/>
              <a:ea typeface="Calibri" panose="020F0502020204030204" pitchFamily="34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 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PURE HTML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pic>
        <p:nvPicPr>
          <p:cNvPr id="4" name="Immagine 3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9ABD2E14-5B4D-79B3-EBE6-02D29EB95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29" y="1209619"/>
            <a:ext cx="10427542" cy="496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9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PURE HTML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pic>
        <p:nvPicPr>
          <p:cNvPr id="4" name="Immagine 3" descr="Immagine che contiene testo, diagramma, linea, Parallelo&#10;&#10;Descrizione generata automaticamente">
            <a:extLst>
              <a:ext uri="{FF2B5EF4-FFF2-40B4-BE49-F238E27FC236}">
                <a16:creationId xmlns:a16="http://schemas.microsoft.com/office/drawing/2014/main" id="{702D867D-57C4-16E7-E773-3D43830C7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59" y="1228670"/>
            <a:ext cx="10990082" cy="475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25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PURE HTML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pic>
        <p:nvPicPr>
          <p:cNvPr id="4" name="Immagine 3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0086AB5F-8B73-49FD-3C74-7DBD5C15C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96" y="1253765"/>
            <a:ext cx="11297007" cy="470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64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PURE HTML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pic>
        <p:nvPicPr>
          <p:cNvPr id="4" name="Immagine 3" descr="Immagine che contiene testo, diagramma, Parallelo, numero&#10;&#10;Descrizione generata automaticamente">
            <a:extLst>
              <a:ext uri="{FF2B5EF4-FFF2-40B4-BE49-F238E27FC236}">
                <a16:creationId xmlns:a16="http://schemas.microsoft.com/office/drawing/2014/main" id="{620B7E45-15FA-24F5-64AD-07D274A1A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138" y="1189038"/>
            <a:ext cx="816572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3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PURE HTML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pic>
        <p:nvPicPr>
          <p:cNvPr id="4" name="Immagine 3" descr="Immagine che contiene testo, schermata, Parallelo, diagramma&#10;&#10;Descrizione generata automaticamente">
            <a:extLst>
              <a:ext uri="{FF2B5EF4-FFF2-40B4-BE49-F238E27FC236}">
                <a16:creationId xmlns:a16="http://schemas.microsoft.com/office/drawing/2014/main" id="{B7B1737B-8AA8-5E8F-3150-77D35C2C1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692" y="1177439"/>
            <a:ext cx="9676615" cy="517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16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PURE HTML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pic>
        <p:nvPicPr>
          <p:cNvPr id="4" name="Immagine 3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583CDA8C-D5E2-6A56-E51A-87CCBDA04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56" y="1461155"/>
            <a:ext cx="11189887" cy="43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18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sp>
        <p:nvSpPr>
          <p:cNvPr id="27" name="Titolo 2">
            <a:extLst>
              <a:ext uri="{FF2B5EF4-FFF2-40B4-BE49-F238E27FC236}">
                <a16:creationId xmlns:a16="http://schemas.microsoft.com/office/drawing/2014/main" id="{F1F0C9E6-49D6-289D-F4E4-9CF59AAA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JAVASCRIPT</a:t>
            </a:r>
          </a:p>
        </p:txBody>
      </p:sp>
      <p:pic>
        <p:nvPicPr>
          <p:cNvPr id="29" name="Immagine 28" descr="Immagine che contiene testo, schermata, Parallelo, diagramma&#10;&#10;Descrizione generata automaticamente">
            <a:extLst>
              <a:ext uri="{FF2B5EF4-FFF2-40B4-BE49-F238E27FC236}">
                <a16:creationId xmlns:a16="http://schemas.microsoft.com/office/drawing/2014/main" id="{C910CA84-D753-29CF-4D78-AAE73F91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336" y="1355369"/>
            <a:ext cx="7643328" cy="500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sp>
        <p:nvSpPr>
          <p:cNvPr id="27" name="Titolo 2">
            <a:extLst>
              <a:ext uri="{FF2B5EF4-FFF2-40B4-BE49-F238E27FC236}">
                <a16:creationId xmlns:a16="http://schemas.microsoft.com/office/drawing/2014/main" id="{F1F0C9E6-49D6-289D-F4E4-9CF59AAA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JAVASCRIPT</a:t>
            </a:r>
          </a:p>
        </p:txBody>
      </p:sp>
      <p:sp>
        <p:nvSpPr>
          <p:cNvPr id="2" name="Segnaposto testo 2">
            <a:extLst>
              <a:ext uri="{FF2B5EF4-FFF2-40B4-BE49-F238E27FC236}">
                <a16:creationId xmlns:a16="http://schemas.microsoft.com/office/drawing/2014/main" id="{74AB54BC-3D93-72E5-BF77-0F7162FD319D}"/>
              </a:ext>
            </a:extLst>
          </p:cNvPr>
          <p:cNvSpPr txBox="1">
            <a:spLocks/>
          </p:cNvSpPr>
          <p:nvPr/>
        </p:nvSpPr>
        <p:spPr>
          <a:xfrm>
            <a:off x="776555" y="1385297"/>
            <a:ext cx="4862245" cy="5323267"/>
          </a:xfrm>
          <a:prstGeom prst="rect">
            <a:avLst/>
          </a:prstGeom>
        </p:spPr>
        <p:txBody>
          <a:bodyPr rtlCol="0">
            <a:normAutofit fontScale="85000" lnSpcReduction="10000"/>
          </a:bodyPr>
          <a:lstStyle>
            <a:defPPr>
              <a:defRPr lang="it-IT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73660" indent="0" algn="just">
              <a:lnSpc>
                <a:spcPct val="115000"/>
              </a:lnSpc>
              <a:spcBef>
                <a:spcPts val="225"/>
              </a:spcBef>
              <a:buNone/>
            </a:pPr>
            <a:r>
              <a:rPr lang="it-IT" sz="1800" b="1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Data Access </a:t>
            </a:r>
            <a:r>
              <a:rPr lang="it-IT" sz="1800" b="1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objects</a:t>
            </a:r>
            <a:r>
              <a:rPr lang="it-IT" sz="1800" b="1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AuctionDAO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: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createAuction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price,rise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expiry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getUserAuctions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active,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loginTime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getWinner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isAuctionOwner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isAuctionActive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(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getWonAuctions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getAuctionByKeyword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article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loginTime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close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OfferDAO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: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getOffers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addOffer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offer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date),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getMaxOffer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ProductDAO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: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addProduct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(name,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description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price,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getUserProducts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update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productid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getPrice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productID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checkProduct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productid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getProductFromAuction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UserDAO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: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authenticate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(username, password),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addUser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(username, email, city, address, province, password),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getUser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userID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getUserByUsername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(username), </a:t>
            </a: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getUserByEmail</a:t>
            </a:r>
            <a:r>
              <a:rPr lang="it-IT" sz="1800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(email)</a:t>
            </a:r>
          </a:p>
          <a:p>
            <a:pPr marL="0" marR="73660" indent="0" algn="just">
              <a:lnSpc>
                <a:spcPct val="115000"/>
              </a:lnSpc>
              <a:spcBef>
                <a:spcPts val="225"/>
              </a:spcBef>
              <a:buNone/>
            </a:pP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1ED410-268C-8BBD-1A76-FB3F2DD06402}"/>
              </a:ext>
            </a:extLst>
          </p:cNvPr>
          <p:cNvSpPr txBox="1">
            <a:spLocks/>
          </p:cNvSpPr>
          <p:nvPr/>
        </p:nvSpPr>
        <p:spPr>
          <a:xfrm>
            <a:off x="5867400" y="1253444"/>
            <a:ext cx="3429000" cy="5323267"/>
          </a:xfrm>
          <a:prstGeom prst="rect">
            <a:avLst/>
          </a:prstGeom>
        </p:spPr>
        <p:txBody>
          <a:bodyPr rtlCol="0">
            <a:normAutofit/>
          </a:bodyPr>
          <a:lstStyle>
            <a:defPPr>
              <a:defRPr lang="it-IT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73660" indent="0" algn="just">
              <a:lnSpc>
                <a:spcPct val="115000"/>
              </a:lnSpc>
              <a:spcBef>
                <a:spcPts val="225"/>
              </a:spcBef>
              <a:buNone/>
            </a:pPr>
            <a:r>
              <a:rPr lang="en-US" sz="1800" b="1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Model objects:</a:t>
            </a: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en-US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AuctionBean</a:t>
            </a:r>
            <a:endParaRPr lang="en-US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en-US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OfferBean</a:t>
            </a:r>
            <a:endParaRPr lang="en-US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en-US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ProductBean</a:t>
            </a:r>
            <a:endParaRPr lang="en-US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en-US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UserBean</a:t>
            </a:r>
            <a:endParaRPr lang="en-US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73660" indent="0" algn="just">
              <a:lnSpc>
                <a:spcPct val="115000"/>
              </a:lnSpc>
              <a:spcBef>
                <a:spcPts val="225"/>
              </a:spcBef>
              <a:buNone/>
            </a:pP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73660" indent="0" algn="just">
              <a:lnSpc>
                <a:spcPct val="115000"/>
              </a:lnSpc>
              <a:spcBef>
                <a:spcPts val="225"/>
              </a:spcBef>
              <a:buNone/>
            </a:pPr>
            <a:r>
              <a:rPr lang="it-IT" sz="1800" b="1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Filters:</a:t>
            </a: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AuthFilter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UnAuthFilter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73660" indent="0" algn="just">
              <a:lnSpc>
                <a:spcPct val="115000"/>
              </a:lnSpc>
              <a:spcBef>
                <a:spcPts val="225"/>
              </a:spcBef>
              <a:buNone/>
            </a:pP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44625956-B967-A1DF-A3E5-3C63075B9AB7}"/>
              </a:ext>
            </a:extLst>
          </p:cNvPr>
          <p:cNvSpPr txBox="1">
            <a:spLocks/>
          </p:cNvSpPr>
          <p:nvPr/>
        </p:nvSpPr>
        <p:spPr>
          <a:xfrm>
            <a:off x="8839199" y="1385297"/>
            <a:ext cx="2957245" cy="4971053"/>
          </a:xfrm>
          <a:prstGeom prst="rect">
            <a:avLst/>
          </a:prstGeom>
        </p:spPr>
        <p:txBody>
          <a:bodyPr rtlCol="0">
            <a:normAutofit/>
          </a:bodyPr>
          <a:lstStyle>
            <a:defPPr>
              <a:defRPr lang="it-IT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73660" indent="0" algn="just">
              <a:lnSpc>
                <a:spcPct val="115000"/>
              </a:lnSpc>
              <a:spcBef>
                <a:spcPts val="225"/>
              </a:spcBef>
              <a:buNone/>
            </a:pPr>
            <a:r>
              <a:rPr lang="it-IT" sz="1800" b="1" dirty="0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Controllers:</a:t>
            </a: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DoAddProduct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DoClose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DoCreateAuction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DoGetImage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DoLogin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DoLogout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SoSignup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GetAuctionDetails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GetMatchingAuctions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GetSearchedAuctions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GetSell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GetWonAuctions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R="73660" algn="just">
              <a:lnSpc>
                <a:spcPct val="115000"/>
              </a:lnSpc>
              <a:spcBef>
                <a:spcPts val="225"/>
              </a:spcBef>
            </a:pPr>
            <a:r>
              <a:rPr lang="it-IT" sz="1800" dirty="0" err="1"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LoadDefaultPage</a:t>
            </a:r>
            <a:endParaRPr lang="it-IT" sz="1800" dirty="0"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691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sp>
        <p:nvSpPr>
          <p:cNvPr id="27" name="Titolo 2">
            <a:extLst>
              <a:ext uri="{FF2B5EF4-FFF2-40B4-BE49-F238E27FC236}">
                <a16:creationId xmlns:a16="http://schemas.microsoft.com/office/drawing/2014/main" id="{F1F0C9E6-49D6-289D-F4E4-9CF59AAA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JAVASCRIPT</a:t>
            </a:r>
          </a:p>
        </p:txBody>
      </p:sp>
      <p:pic>
        <p:nvPicPr>
          <p:cNvPr id="3" name="Immagine 2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620E1218-F6F9-B4A2-4F7A-D596029A1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004" y="1355055"/>
            <a:ext cx="9933992" cy="459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0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sp>
        <p:nvSpPr>
          <p:cNvPr id="27" name="Titolo 2">
            <a:extLst>
              <a:ext uri="{FF2B5EF4-FFF2-40B4-BE49-F238E27FC236}">
                <a16:creationId xmlns:a16="http://schemas.microsoft.com/office/drawing/2014/main" id="{F1F0C9E6-49D6-289D-F4E4-9CF59AAA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JAVASCRIPT</a:t>
            </a:r>
          </a:p>
        </p:txBody>
      </p:sp>
      <p:pic>
        <p:nvPicPr>
          <p:cNvPr id="3" name="Immagine 2" descr="Immagine che contiene testo, schermata, schermo, numero&#10;&#10;Descrizione generata automaticamente">
            <a:extLst>
              <a:ext uri="{FF2B5EF4-FFF2-40B4-BE49-F238E27FC236}">
                <a16:creationId xmlns:a16="http://schemas.microsoft.com/office/drawing/2014/main" id="{BBA52FFE-2C9A-92E0-E7C0-21C067055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972" y="1155880"/>
            <a:ext cx="8612055" cy="520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7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 </a:t>
            </a:r>
          </a:p>
        </p:txBody>
      </p:sp>
      <p:pic>
        <p:nvPicPr>
          <p:cNvPr id="12" name="Immagine 11" descr="Immagine che contiene schermata, bianco e nero, quadrato, diagramma&#10;&#10;Descrizione generata automaticamente">
            <a:extLst>
              <a:ext uri="{FF2B5EF4-FFF2-40B4-BE49-F238E27FC236}">
                <a16:creationId xmlns:a16="http://schemas.microsoft.com/office/drawing/2014/main" id="{79FB4B0B-5900-D67F-43CC-AC92D59C1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87" y="1006867"/>
            <a:ext cx="7058025" cy="5153025"/>
          </a:xfrm>
          <a:prstGeom prst="rect">
            <a:avLst/>
          </a:prstGeom>
        </p:spPr>
      </p:pic>
      <p:sp>
        <p:nvSpPr>
          <p:cNvPr id="13" name="Titolo 1">
            <a:extLst>
              <a:ext uri="{FF2B5EF4-FFF2-40B4-BE49-F238E27FC236}">
                <a16:creationId xmlns:a16="http://schemas.microsoft.com/office/drawing/2014/main" id="{8620761A-18C6-E9A2-58D9-8A31BC67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125" y="466726"/>
            <a:ext cx="5111750" cy="540141"/>
          </a:xfrm>
        </p:spPr>
        <p:txBody>
          <a:bodyPr rtlCol="0"/>
          <a:lstStyle>
            <a:defPPr>
              <a:defRPr lang="it-IT"/>
            </a:defPPr>
          </a:lstStyle>
          <a:p>
            <a:pPr algn="ctr" rtl="0"/>
            <a:r>
              <a:rPr lang="it-IT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693055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sp>
        <p:nvSpPr>
          <p:cNvPr id="27" name="Titolo 2">
            <a:extLst>
              <a:ext uri="{FF2B5EF4-FFF2-40B4-BE49-F238E27FC236}">
                <a16:creationId xmlns:a16="http://schemas.microsoft.com/office/drawing/2014/main" id="{F1F0C9E6-49D6-289D-F4E4-9CF59AAA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JAVASCRIPT</a:t>
            </a:r>
          </a:p>
        </p:txBody>
      </p:sp>
      <p:pic>
        <p:nvPicPr>
          <p:cNvPr id="3" name="Immagine 2" descr="Immagine che contiene testo, diagramma, Parallelo, numero&#10;&#10;Descrizione generata automaticamente">
            <a:extLst>
              <a:ext uri="{FF2B5EF4-FFF2-40B4-BE49-F238E27FC236}">
                <a16:creationId xmlns:a16="http://schemas.microsoft.com/office/drawing/2014/main" id="{43F1A841-2655-908B-CD6C-1CB1AAB8B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540" y="1218099"/>
            <a:ext cx="7208919" cy="510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58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sp>
        <p:nvSpPr>
          <p:cNvPr id="27" name="Titolo 2">
            <a:extLst>
              <a:ext uri="{FF2B5EF4-FFF2-40B4-BE49-F238E27FC236}">
                <a16:creationId xmlns:a16="http://schemas.microsoft.com/office/drawing/2014/main" id="{F1F0C9E6-49D6-289D-F4E4-9CF59AAA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JAVASCRIPT</a:t>
            </a:r>
          </a:p>
        </p:txBody>
      </p:sp>
      <p:pic>
        <p:nvPicPr>
          <p:cNvPr id="3" name="Immagine 2" descr="Immagine che contiene testo, diagramma, schermata, Parallelo&#10;&#10;Descrizione generata automaticamente">
            <a:extLst>
              <a:ext uri="{FF2B5EF4-FFF2-40B4-BE49-F238E27FC236}">
                <a16:creationId xmlns:a16="http://schemas.microsoft.com/office/drawing/2014/main" id="{2A726D2F-ED2F-A6DA-72E3-997252D81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649" y="1247490"/>
            <a:ext cx="7584043" cy="514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06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sp>
        <p:nvSpPr>
          <p:cNvPr id="27" name="Titolo 2">
            <a:extLst>
              <a:ext uri="{FF2B5EF4-FFF2-40B4-BE49-F238E27FC236}">
                <a16:creationId xmlns:a16="http://schemas.microsoft.com/office/drawing/2014/main" id="{F1F0C9E6-49D6-289D-F4E4-9CF59AAA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JAVASCRIPT</a:t>
            </a:r>
          </a:p>
        </p:txBody>
      </p:sp>
      <p:pic>
        <p:nvPicPr>
          <p:cNvPr id="3" name="Immagine 2" descr="Immagine che contiene testo, diagramma, linea, Parallelo&#10;&#10;Descrizione generata automaticamente">
            <a:extLst>
              <a:ext uri="{FF2B5EF4-FFF2-40B4-BE49-F238E27FC236}">
                <a16:creationId xmlns:a16="http://schemas.microsoft.com/office/drawing/2014/main" id="{CC14366F-65BF-ACB8-D722-44BAF05D8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454" y="1131132"/>
            <a:ext cx="8959091" cy="524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55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sp>
        <p:nvSpPr>
          <p:cNvPr id="27" name="Titolo 2">
            <a:extLst>
              <a:ext uri="{FF2B5EF4-FFF2-40B4-BE49-F238E27FC236}">
                <a16:creationId xmlns:a16="http://schemas.microsoft.com/office/drawing/2014/main" id="{F1F0C9E6-49D6-289D-F4E4-9CF59AAA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JAVASCRIPT</a:t>
            </a:r>
          </a:p>
        </p:txBody>
      </p:sp>
      <p:pic>
        <p:nvPicPr>
          <p:cNvPr id="3" name="Immagine 2" descr="Immagine che contiene testo, diagramma, schermata, Parallelo&#10;&#10;Descrizione generata automaticamente">
            <a:extLst>
              <a:ext uri="{FF2B5EF4-FFF2-40B4-BE49-F238E27FC236}">
                <a16:creationId xmlns:a16="http://schemas.microsoft.com/office/drawing/2014/main" id="{B7557E78-C1B7-1C5E-AED5-11B7526229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127"/>
          <a:stretch/>
        </p:blipFill>
        <p:spPr>
          <a:xfrm>
            <a:off x="2262651" y="1234910"/>
            <a:ext cx="8059700" cy="514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316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sp>
        <p:nvSpPr>
          <p:cNvPr id="27" name="Titolo 2">
            <a:extLst>
              <a:ext uri="{FF2B5EF4-FFF2-40B4-BE49-F238E27FC236}">
                <a16:creationId xmlns:a16="http://schemas.microsoft.com/office/drawing/2014/main" id="{F1F0C9E6-49D6-289D-F4E4-9CF59AAA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JAVASCRIPT</a:t>
            </a:r>
          </a:p>
        </p:txBody>
      </p:sp>
      <p:pic>
        <p:nvPicPr>
          <p:cNvPr id="3" name="Immagine 2" descr="Immagine che contiene testo, diagramma, schermata, Parallelo&#10;&#10;Descrizione generata automaticamente">
            <a:extLst>
              <a:ext uri="{FF2B5EF4-FFF2-40B4-BE49-F238E27FC236}">
                <a16:creationId xmlns:a16="http://schemas.microsoft.com/office/drawing/2014/main" id="{041B2823-7D60-DA33-6360-282D2BE0C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214953"/>
            <a:ext cx="8000475" cy="514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12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sp>
        <p:nvSpPr>
          <p:cNvPr id="27" name="Titolo 2">
            <a:extLst>
              <a:ext uri="{FF2B5EF4-FFF2-40B4-BE49-F238E27FC236}">
                <a16:creationId xmlns:a16="http://schemas.microsoft.com/office/drawing/2014/main" id="{F1F0C9E6-49D6-289D-F4E4-9CF59AAA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JAVASCRIPT</a:t>
            </a:r>
          </a:p>
        </p:txBody>
      </p:sp>
      <p:pic>
        <p:nvPicPr>
          <p:cNvPr id="3" name="Immagine 2" descr="Immagine che contiene testo, Parallelo, diagramma, schermata&#10;&#10;Descrizione generata automaticamente">
            <a:extLst>
              <a:ext uri="{FF2B5EF4-FFF2-40B4-BE49-F238E27FC236}">
                <a16:creationId xmlns:a16="http://schemas.microsoft.com/office/drawing/2014/main" id="{80AECEC9-A241-280C-95DF-BB4849040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953" y="1189038"/>
            <a:ext cx="869009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711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sp>
        <p:nvSpPr>
          <p:cNvPr id="27" name="Titolo 2">
            <a:extLst>
              <a:ext uri="{FF2B5EF4-FFF2-40B4-BE49-F238E27FC236}">
                <a16:creationId xmlns:a16="http://schemas.microsoft.com/office/drawing/2014/main" id="{F1F0C9E6-49D6-289D-F4E4-9CF59AAA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JAVASCRIPT</a:t>
            </a:r>
          </a:p>
        </p:txBody>
      </p:sp>
      <p:pic>
        <p:nvPicPr>
          <p:cNvPr id="3" name="Immagine 2" descr="Immagine che contiene testo, linea, diagramma, numero&#10;&#10;Descrizione generata automaticamente">
            <a:extLst>
              <a:ext uri="{FF2B5EF4-FFF2-40B4-BE49-F238E27FC236}">
                <a16:creationId xmlns:a16="http://schemas.microsoft.com/office/drawing/2014/main" id="{080D3536-6574-F1D8-92E9-2FFC6E13C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29235"/>
            <a:ext cx="10610748" cy="494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903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sp>
        <p:nvSpPr>
          <p:cNvPr id="27" name="Titolo 2">
            <a:extLst>
              <a:ext uri="{FF2B5EF4-FFF2-40B4-BE49-F238E27FC236}">
                <a16:creationId xmlns:a16="http://schemas.microsoft.com/office/drawing/2014/main" id="{F1F0C9E6-49D6-289D-F4E4-9CF59AAA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JAVASCRIPT</a:t>
            </a:r>
          </a:p>
        </p:txBody>
      </p:sp>
      <p:pic>
        <p:nvPicPr>
          <p:cNvPr id="3" name="Immagine 2" descr="Immagine che contiene testo, schermata, numero, Parallelo&#10;&#10;Descrizione generata automaticamente">
            <a:extLst>
              <a:ext uri="{FF2B5EF4-FFF2-40B4-BE49-F238E27FC236}">
                <a16:creationId xmlns:a16="http://schemas.microsoft.com/office/drawing/2014/main" id="{9DA97457-E67C-E194-3222-A0E96E4C1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796" y="1189038"/>
            <a:ext cx="8740407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750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sp>
        <p:nvSpPr>
          <p:cNvPr id="27" name="Titolo 2">
            <a:extLst>
              <a:ext uri="{FF2B5EF4-FFF2-40B4-BE49-F238E27FC236}">
                <a16:creationId xmlns:a16="http://schemas.microsoft.com/office/drawing/2014/main" id="{F1F0C9E6-49D6-289D-F4E4-9CF59AAA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JAVASCRIPT</a:t>
            </a:r>
          </a:p>
        </p:txBody>
      </p:sp>
      <p:pic>
        <p:nvPicPr>
          <p:cNvPr id="3" name="Immagine 2" descr="Immagine che contiene testo, diagramma, linea, numero&#10;&#10;Descrizione generata automaticamente">
            <a:extLst>
              <a:ext uri="{FF2B5EF4-FFF2-40B4-BE49-F238E27FC236}">
                <a16:creationId xmlns:a16="http://schemas.microsoft.com/office/drawing/2014/main" id="{761A4D2E-EBE0-6731-D02A-4A5C0546D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783" y="1265995"/>
            <a:ext cx="9882433" cy="49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627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sp>
        <p:nvSpPr>
          <p:cNvPr id="27" name="Titolo 2">
            <a:extLst>
              <a:ext uri="{FF2B5EF4-FFF2-40B4-BE49-F238E27FC236}">
                <a16:creationId xmlns:a16="http://schemas.microsoft.com/office/drawing/2014/main" id="{F1F0C9E6-49D6-289D-F4E4-9CF59AAA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JAVASCRIPT</a:t>
            </a:r>
          </a:p>
        </p:txBody>
      </p:sp>
      <p:pic>
        <p:nvPicPr>
          <p:cNvPr id="3" name="Immagine 2" descr="Immagine che contiene testo, schermata, linea, Parallelo&#10;&#10;Descrizione generata automaticamente">
            <a:extLst>
              <a:ext uri="{FF2B5EF4-FFF2-40B4-BE49-F238E27FC236}">
                <a16:creationId xmlns:a16="http://schemas.microsoft.com/office/drawing/2014/main" id="{5A2F3014-3034-E7AF-675C-8F3410E61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56" y="1212621"/>
            <a:ext cx="10815687" cy="499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1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B7B51D2C-89B5-9209-1827-654F8A1CD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921" y="1202075"/>
            <a:ext cx="10155453" cy="585113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IF NOT EXISTS </a:t>
            </a:r>
            <a:r>
              <a:rPr lang="en-GB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Offer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offerID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		SERIAL       	PRIMARY KEY,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offering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		INT        	NOT NULL,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		DATETIME     NOT NULL,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		BIGINT       	UNSIGNED NOT NULL REFERENCES USER (</a:t>
            </a:r>
            <a:r>
              <a:rPr lang="en-GB" sz="12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auctionID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BIGINT      	UNSIGNED NOT NULL REFERENCES AUCTION (</a:t>
            </a:r>
            <a:r>
              <a:rPr lang="en-GB" sz="12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auctionID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IF NOT EXISTS </a:t>
            </a:r>
            <a:r>
              <a:rPr lang="en-GB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	SERIAL               PRIMARY KEY,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	VARCHAR(32)    NOT NULL,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VARCHAR(256)  NOT NULL,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		INT          	       NOT NULL,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sellable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		BOOLEAN          NOT NULL,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		BIGINT               UNSIGNED NOT NULL REFERENCES USER (</a:t>
            </a:r>
            <a:r>
              <a:rPr lang="en-GB" sz="12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auctionID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	BIGINT        	       UNSIGNED NOT NULL REFERENCES AUCTION (</a:t>
            </a:r>
            <a:r>
              <a:rPr lang="en-GB" sz="12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auctionID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 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BAF621BD-0AE2-C411-57F3-D78BB120C13F}"/>
              </a:ext>
            </a:extLst>
          </p:cNvPr>
          <p:cNvSpPr txBox="1">
            <a:spLocks/>
          </p:cNvSpPr>
          <p:nvPr/>
        </p:nvSpPr>
        <p:spPr>
          <a:xfrm>
            <a:off x="3540125" y="456452"/>
            <a:ext cx="5111750" cy="5401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it-IT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9370084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sp>
        <p:nvSpPr>
          <p:cNvPr id="27" name="Titolo 2">
            <a:extLst>
              <a:ext uri="{FF2B5EF4-FFF2-40B4-BE49-F238E27FC236}">
                <a16:creationId xmlns:a16="http://schemas.microsoft.com/office/drawing/2014/main" id="{F1F0C9E6-49D6-289D-F4E4-9CF59AAA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JAVASCRIPT</a:t>
            </a:r>
          </a:p>
        </p:txBody>
      </p:sp>
      <p:pic>
        <p:nvPicPr>
          <p:cNvPr id="3" name="Immagine 2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7B8F7547-17DE-C004-FA98-3D4A1D083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484" y="1728069"/>
            <a:ext cx="9165032" cy="435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8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B7B51D2C-89B5-9209-1827-654F8A1CD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195" y="1243172"/>
            <a:ext cx="10155453" cy="585113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IF NOT EXISTS </a:t>
            </a:r>
            <a:r>
              <a:rPr lang="en-GB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		SERIAL       		PRIMARY KEY,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	VARCHAR(32)  	NOT NULL UNIQUE,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		VARCHAR(256)	NOT NULL UNIQUE,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	CARCHAR(64)   	NOT NULL,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		VARCHAR(32) 	NOT NULL,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		VARCHAR(64)  	NOT NULL,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province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		VARCHAR(32) 	NOT NULL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1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IF NOT EXISTS </a:t>
            </a:r>
            <a:r>
              <a:rPr lang="en-GB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Auction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auctionID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SERIAL       		PRIMARY KEY,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		INT        		NOT NULL,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rise 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		INT        		NOT NULL,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expiry 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		DATETIME     	NOT NULL,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		BOOLEAN	      	NOT NULL,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		BIGINT       		UNSIGNED NOT NULL REFERENCES USER (</a:t>
            </a:r>
            <a:r>
              <a:rPr lang="en-GB" sz="12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it-IT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 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BAF621BD-0AE2-C411-57F3-D78BB120C13F}"/>
              </a:ext>
            </a:extLst>
          </p:cNvPr>
          <p:cNvSpPr txBox="1">
            <a:spLocks/>
          </p:cNvSpPr>
          <p:nvPr/>
        </p:nvSpPr>
        <p:spPr>
          <a:xfrm>
            <a:off x="3540125" y="456452"/>
            <a:ext cx="5111750" cy="5401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it-IT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98316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01834"/>
            <a:ext cx="8421688" cy="659221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ANALISI DEI REQUISITI</a:t>
            </a:r>
          </a:p>
        </p:txBody>
      </p:sp>
      <p:sp>
        <p:nvSpPr>
          <p:cNvPr id="23" name="Segnaposto data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24" name="Segnaposto piè di pagina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sp>
        <p:nvSpPr>
          <p:cNvPr id="42" name="Segnaposto testo 2">
            <a:extLst>
              <a:ext uri="{FF2B5EF4-FFF2-40B4-BE49-F238E27FC236}">
                <a16:creationId xmlns:a16="http://schemas.microsoft.com/office/drawing/2014/main" id="{36B44147-F893-3738-C068-4DD68B2ED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955" y="565079"/>
            <a:ext cx="11096090" cy="5991087"/>
          </a:xfrm>
        </p:spPr>
        <p:txBody>
          <a:bodyPr rtlCol="0">
            <a:normAutofit fontScale="62500" lnSpcReduction="20000"/>
          </a:bodyPr>
          <a:lstStyle>
            <a:defPPr>
              <a:defRPr lang="it-IT"/>
            </a:defPPr>
          </a:lstStyle>
          <a:p>
            <a:pPr marL="70485" marR="73660" algn="just">
              <a:lnSpc>
                <a:spcPct val="115000"/>
              </a:lnSpc>
              <a:spcBef>
                <a:spcPts val="225"/>
              </a:spcBef>
              <a:spcAft>
                <a:spcPts val="0"/>
              </a:spcAft>
            </a:pP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Un’applicazione web consente la gestione di aste online. Gli utenti accedono tramite </a:t>
            </a:r>
            <a:r>
              <a:rPr lang="it-IT" sz="1800" dirty="0">
                <a:solidFill>
                  <a:srgbClr val="FF0000"/>
                </a:solidFill>
                <a:effectLst/>
                <a:latin typeface="Tenorite (Corpo)"/>
                <a:ea typeface="Calibri" panose="020F0502020204030204" pitchFamily="34" charset="0"/>
              </a:rPr>
              <a:t>login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e possono vendere e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acquistare all’asta. La </a:t>
            </a:r>
            <a:r>
              <a:rPr lang="it-IT" sz="1800" dirty="0">
                <a:solidFill>
                  <a:srgbClr val="FF0000"/>
                </a:solidFill>
                <a:effectLst/>
                <a:latin typeface="Tenorite (Corpo)"/>
                <a:ea typeface="Calibri" panose="020F0502020204030204" pitchFamily="34" charset="0"/>
              </a:rPr>
              <a:t>HOME page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contiene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 due link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, uno per accedere alla </a:t>
            </a:r>
            <a:r>
              <a:rPr lang="it-IT" sz="1800" dirty="0">
                <a:solidFill>
                  <a:srgbClr val="FF0000"/>
                </a:solidFill>
                <a:effectLst/>
                <a:latin typeface="Tenorite (Corpo)"/>
                <a:ea typeface="Calibri" panose="020F0502020204030204" pitchFamily="34" charset="0"/>
              </a:rPr>
              <a:t>pagina VENDO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 uno per accedere alla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FF0000"/>
                </a:solidFill>
                <a:effectLst/>
                <a:latin typeface="Tenorite (Corpo)"/>
                <a:ea typeface="Calibri" panose="020F0502020204030204" pitchFamily="34" charset="0"/>
              </a:rPr>
              <a:t>pagina ACQUISTO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. La pagina VENDO mostra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una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 lista delle aste create dall’utente e non ancora chiuse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,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una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 lista</a:t>
            </a:r>
            <a:r>
              <a:rPr lang="it-IT" sz="1800" spc="5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delle aste da lui create e chiuse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e 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due form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,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una per creare un 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nuovo articolo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e una per creare una 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nuova asta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 per</a:t>
            </a:r>
            <a:r>
              <a:rPr lang="it-IT" sz="1800" spc="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vendere gli articoli dell’utente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. Il primo form inserisce nuovi articoli nel database e il secondo mostra l'elenco degli</a:t>
            </a:r>
            <a:r>
              <a:rPr lang="it-IT" sz="1800" spc="-23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articoli disponibili nel database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 dà la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possibilità di selezionarne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più di uno.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Un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articolo ha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codice, nome,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descrizione,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immagine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</a:t>
            </a:r>
            <a:r>
              <a:rPr lang="it-IT" sz="1800" spc="-5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prezzo.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Un’asta</a:t>
            </a:r>
            <a:r>
              <a:rPr lang="it-IT" sz="1800" spc="-5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comprende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uno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più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articoli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messi</a:t>
            </a:r>
            <a:r>
              <a:rPr lang="it-IT" sz="1800" spc="-4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in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vendita,</a:t>
            </a:r>
            <a:r>
              <a:rPr lang="it-IT" sz="1800" spc="-4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il</a:t>
            </a:r>
            <a:r>
              <a:rPr lang="it-IT" sz="1800" spc="-4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prezzo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iniziale</a:t>
            </a:r>
            <a:r>
              <a:rPr lang="it-IT" sz="1800" spc="-5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dell’insieme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di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articoli,</a:t>
            </a:r>
            <a:r>
              <a:rPr lang="it-IT" sz="1800" spc="-1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il</a:t>
            </a:r>
            <a:r>
              <a:rPr lang="it-IT" sz="1800" spc="-1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rialzo</a:t>
            </a:r>
            <a:r>
              <a:rPr lang="it-IT" sz="1800" spc="-2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minimo</a:t>
            </a:r>
            <a:r>
              <a:rPr lang="it-IT" sz="1800" spc="-2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di</a:t>
            </a:r>
            <a:r>
              <a:rPr lang="it-IT" sz="1800" spc="-1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ogni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offerta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(espresso</a:t>
            </a:r>
            <a:r>
              <a:rPr lang="it-IT" sz="1800" spc="-2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come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un</a:t>
            </a:r>
            <a:r>
              <a:rPr lang="it-IT" sz="1800" spc="-2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numero</a:t>
            </a:r>
            <a:r>
              <a:rPr lang="it-IT" sz="1800" spc="-2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intero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di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euro)</a:t>
            </a:r>
            <a:r>
              <a:rPr lang="it-IT" sz="1800" spc="-1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una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scadenza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(data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ora,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es.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19-04-2021 alle 24:00). Il prezzo iniziale dell’asta è ottenuto come somma del prezzo degli articoli compresi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nell’offerta.</a:t>
            </a:r>
            <a:r>
              <a:rPr lang="it-IT" sz="1800" spc="-7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Lo</a:t>
            </a:r>
            <a:r>
              <a:rPr lang="it-IT" sz="1800" spc="-7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stesso</a:t>
            </a:r>
            <a:r>
              <a:rPr lang="it-IT" sz="1800" spc="-7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articolo</a:t>
            </a:r>
            <a:r>
              <a:rPr lang="it-IT" sz="1800" spc="-7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non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può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essere</a:t>
            </a:r>
            <a:r>
              <a:rPr lang="it-IT" sz="1800" spc="-8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incluso</a:t>
            </a:r>
            <a:r>
              <a:rPr lang="it-IT" sz="1800" spc="-7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in</a:t>
            </a:r>
            <a:r>
              <a:rPr lang="it-IT" sz="1800" spc="-7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aste</a:t>
            </a:r>
            <a:r>
              <a:rPr lang="it-IT" sz="1800" spc="-7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diverse.</a:t>
            </a:r>
            <a:r>
              <a:rPr lang="it-IT" sz="1800" spc="-7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Una</a:t>
            </a:r>
            <a:r>
              <a:rPr lang="it-IT" sz="1800" spc="-8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volta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venduto,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un</a:t>
            </a:r>
            <a:r>
              <a:rPr lang="it-IT" sz="1800" spc="-6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articolo</a:t>
            </a:r>
            <a:r>
              <a:rPr lang="it-IT" sz="1800" spc="-7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non</a:t>
            </a:r>
            <a:r>
              <a:rPr lang="it-IT" sz="1800" spc="-7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deve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essere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più disponibile per l’inserimento in ulteriori aste. La lista delle aste è ordinata per </a:t>
            </a:r>
            <a:r>
              <a:rPr lang="it-IT" sz="1800" dirty="0" err="1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data+ora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crescente. L’elenco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riporta:</a:t>
            </a:r>
            <a:r>
              <a:rPr lang="it-IT" sz="1800" spc="-2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codice</a:t>
            </a:r>
            <a:r>
              <a:rPr lang="it-IT" sz="1800" spc="-1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nome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degli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articoli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compresi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nell’asta,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offerta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massima,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tempo</a:t>
            </a:r>
            <a:r>
              <a:rPr lang="it-IT" sz="1800" spc="-2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mancante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(numero</a:t>
            </a:r>
            <a:r>
              <a:rPr lang="it-IT" sz="1800" spc="-2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di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giorni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ore)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tra il momento (data ora) del login e la data e ora di chiusura dell’asta. Cliccando su un’asta compare una </a:t>
            </a:r>
            <a:r>
              <a:rPr lang="it-IT" sz="1800" dirty="0">
                <a:solidFill>
                  <a:srgbClr val="FF0000"/>
                </a:solidFill>
                <a:effectLst/>
                <a:latin typeface="Tenorite (Corpo)"/>
                <a:ea typeface="Calibri" panose="020F0502020204030204" pitchFamily="34" charset="0"/>
              </a:rPr>
              <a:t>pagina</a:t>
            </a:r>
            <a:r>
              <a:rPr lang="it-IT" sz="1800" spc="5" dirty="0">
                <a:solidFill>
                  <a:srgbClr val="FF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FF0000"/>
                </a:solidFill>
                <a:effectLst/>
                <a:latin typeface="Tenorite (Corpo)"/>
                <a:ea typeface="Calibri" panose="020F0502020204030204" pitchFamily="34" charset="0"/>
              </a:rPr>
              <a:t>DETTAGLIO ASTA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che riporta per un’asta aperta 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tutti i dati dell’asta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 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la lista delle offerte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(nome utente, prezzo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offerto, data e ora dell’offerta) ordinata per </a:t>
            </a:r>
            <a:r>
              <a:rPr lang="it-IT" sz="1800" dirty="0" err="1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data+ora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decrescente. Un 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bottone CHIUDI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permette all’utente di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chiudere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l’asta se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è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giunta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l’ora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della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scadenza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(si</a:t>
            </a:r>
            <a:r>
              <a:rPr lang="it-IT" sz="1800" spc="-1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ignori</a:t>
            </a:r>
            <a:r>
              <a:rPr lang="it-IT" sz="1800" spc="-1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il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caso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di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aste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scadute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ma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non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chiuse</a:t>
            </a:r>
            <a:r>
              <a:rPr lang="it-IT" sz="1800" spc="-2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dall’utente</a:t>
            </a:r>
            <a:r>
              <a:rPr lang="it-IT" sz="1800" spc="-2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non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ci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si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occupi della chiusura automatica di aste dopo la scadenza). 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Se l’asta è chiusa, la pagina riporta tutti i dati dell’asta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,</a:t>
            </a:r>
            <a:r>
              <a:rPr lang="it-IT" sz="1800" spc="-23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il nome dell’aggiudicatario, il prezzo finale e l’indirizzo (fisso) di spedizione dell’utente.</a:t>
            </a:r>
            <a:r>
              <a:rPr lang="it-IT" sz="1800" spc="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La pagina ACQUISTO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contiene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una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 form di ricerca per parola chiave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. Quando l’acquirente invia una parola chiave la pagina ACQUISTO è</a:t>
            </a:r>
            <a:r>
              <a:rPr lang="it-IT" sz="1800" spc="-23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aggiornata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mostra</a:t>
            </a:r>
            <a:r>
              <a:rPr lang="it-IT" sz="1800" spc="-50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un</a:t>
            </a:r>
            <a:r>
              <a:rPr lang="it-IT" sz="1800" spc="-3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elenco</a:t>
            </a:r>
            <a:r>
              <a:rPr lang="it-IT" sz="1800" spc="-35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di</a:t>
            </a:r>
            <a:r>
              <a:rPr lang="it-IT" sz="1800" spc="-35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aste</a:t>
            </a:r>
            <a:r>
              <a:rPr lang="it-IT" sz="1800" spc="-25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aperte</a:t>
            </a:r>
            <a:r>
              <a:rPr lang="it-IT" sz="1800" spc="-5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(la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cui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scadenza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è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posteriore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alla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data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ora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dell’invio)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per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cui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la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parola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chiave compare nel nome o nella descrizione di almeno uno degli articoli dell’asta. La lista è ordinata in modo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decrescente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in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base</a:t>
            </a:r>
            <a:r>
              <a:rPr lang="it-IT" sz="1800" spc="-4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al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tempo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(numero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di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giorni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</a:t>
            </a:r>
            <a:r>
              <a:rPr lang="it-IT" sz="1800" spc="14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ore)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mancante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alla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chiusura.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Cliccando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su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un’asta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aperta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compare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la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FF0000"/>
                </a:solidFill>
                <a:effectLst/>
                <a:latin typeface="Tenorite (Corpo)"/>
                <a:ea typeface="Calibri" panose="020F0502020204030204" pitchFamily="34" charset="0"/>
              </a:rPr>
              <a:t>pagina</a:t>
            </a:r>
            <a:r>
              <a:rPr lang="it-IT" sz="1800" spc="-60" dirty="0">
                <a:solidFill>
                  <a:srgbClr val="FF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FF0000"/>
                </a:solidFill>
                <a:effectLst/>
                <a:latin typeface="Tenorite (Corpo)"/>
                <a:ea typeface="Calibri" panose="020F0502020204030204" pitchFamily="34" charset="0"/>
              </a:rPr>
              <a:t>OFFERTA</a:t>
            </a:r>
            <a:r>
              <a:rPr lang="it-IT" sz="1800" spc="-45" dirty="0">
                <a:solidFill>
                  <a:srgbClr val="FF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che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effectLst/>
                <a:latin typeface="Tenorite (Corpo)"/>
                <a:ea typeface="Calibri" panose="020F0502020204030204" pitchFamily="34" charset="0"/>
              </a:rPr>
              <a:t>mostra</a:t>
            </a:r>
            <a:r>
              <a:rPr lang="it-IT" sz="1800" spc="-40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effectLst/>
                <a:latin typeface="Tenorite (Corpo)"/>
                <a:ea typeface="Calibri" panose="020F0502020204030204" pitchFamily="34" charset="0"/>
              </a:rPr>
              <a:t>i</a:t>
            </a:r>
            <a:r>
              <a:rPr lang="it-IT" sz="1800" spc="-4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dati</a:t>
            </a:r>
            <a:r>
              <a:rPr lang="it-IT" sz="1800" spc="-45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degli</a:t>
            </a:r>
            <a:r>
              <a:rPr lang="it-IT" sz="1800" spc="-45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articoli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,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l’elenco</a:t>
            </a:r>
            <a:r>
              <a:rPr lang="it-IT" sz="1800" spc="-5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delle</a:t>
            </a:r>
            <a:r>
              <a:rPr lang="it-IT" sz="1800" spc="-6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offerte</a:t>
            </a:r>
            <a:r>
              <a:rPr lang="it-IT" sz="1800" spc="-6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pervenute</a:t>
            </a:r>
            <a:r>
              <a:rPr lang="it-IT" sz="1800" spc="-6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in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ordine</a:t>
            </a:r>
            <a:r>
              <a:rPr lang="it-IT" sz="1800" spc="-2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di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 err="1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data+ora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decrescente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un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 campo di input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per inserire la propria offerta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, che deve essere superiore all’offerta massima corrente di un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importo pari almeno al rialzo minimo. Dopo l’invio dell’offerta la pagina OFFERTA mostra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l’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elenco delle offerte</a:t>
            </a:r>
            <a:r>
              <a:rPr lang="it-IT" sz="1800" spc="5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aggiornate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.</a:t>
            </a:r>
            <a:r>
              <a:rPr lang="it-IT" sz="1800" spc="-7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La</a:t>
            </a:r>
            <a:r>
              <a:rPr lang="it-IT" sz="1800" spc="-8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pagina</a:t>
            </a:r>
            <a:r>
              <a:rPr lang="it-IT" sz="1800" spc="-8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ACQUISTO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contiene</a:t>
            </a:r>
            <a:r>
              <a:rPr lang="it-IT" sz="1800" spc="-5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anche</a:t>
            </a:r>
            <a:r>
              <a:rPr lang="it-IT" sz="1800" spc="-8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un</a:t>
            </a:r>
            <a:r>
              <a:rPr lang="it-IT" sz="1800" spc="-7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elenco</a:t>
            </a:r>
            <a:r>
              <a:rPr lang="it-IT" sz="1800" spc="-5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delle</a:t>
            </a:r>
            <a:r>
              <a:rPr lang="it-IT" sz="1800" spc="-75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offerte</a:t>
            </a:r>
            <a:r>
              <a:rPr lang="it-IT" sz="1800" spc="-6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aggiudicate</a:t>
            </a:r>
            <a:r>
              <a:rPr lang="it-IT" sz="1800" spc="-8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all’utente</a:t>
            </a:r>
            <a:r>
              <a:rPr lang="it-IT" sz="1800" spc="-8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con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dati</a:t>
            </a:r>
            <a:r>
              <a:rPr lang="it-IT" sz="1800" spc="-6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degli</a:t>
            </a:r>
            <a:r>
              <a:rPr lang="it-IT" sz="1800" spc="-6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articoli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il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prezzo</a:t>
            </a:r>
            <a:r>
              <a:rPr lang="it-IT" sz="1800" spc="-1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finale.</a:t>
            </a:r>
            <a:endParaRPr lang="it-IT" sz="1800" dirty="0">
              <a:latin typeface="Tenorite (Corpo)"/>
              <a:ea typeface="Calibri" panose="020F0502020204030204" pitchFamily="34" charset="0"/>
            </a:endParaRPr>
          </a:p>
          <a:p>
            <a:pPr marL="70485" marR="73660" algn="just">
              <a:lnSpc>
                <a:spcPct val="115000"/>
              </a:lnSpc>
              <a:spcBef>
                <a:spcPts val="225"/>
              </a:spcBef>
              <a:spcAft>
                <a:spcPts val="0"/>
              </a:spcAft>
            </a:pP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Si realizzi un’applicazione client server web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che estende e/o modifica le specifiche precedenti come segue:</a:t>
            </a:r>
          </a:p>
          <a:p>
            <a:pPr marL="356235" marR="73660" indent="-285750" algn="just">
              <a:lnSpc>
                <a:spcPct val="115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Dopo il login, l’intera applicazione è realizzata con un’</a:t>
            </a:r>
            <a:r>
              <a:rPr lang="it-IT" sz="1800" dirty="0">
                <a:solidFill>
                  <a:srgbClr val="FF0000"/>
                </a:solidFill>
                <a:effectLst/>
                <a:latin typeface="Tenorite (Corpo)"/>
                <a:ea typeface="Calibri" panose="020F0502020204030204" pitchFamily="34" charset="0"/>
              </a:rPr>
              <a:t>unica pagina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.</a:t>
            </a:r>
          </a:p>
          <a:p>
            <a:pPr marL="356235" marR="73660" indent="-285750" algn="just">
              <a:lnSpc>
                <a:spcPct val="115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Se l’utente accede per la prima volta l’applicazione mostra il contenuto della pagina ACQUISTO. Se l’utente ha già usato l’applicazione, questa mostra il contenuto della pagina VENDO se l’ultima azione dell’utente è stata la creazione di un’asta; altrimenti mostra il contenuto della pagina ACQUISTO con l’elenco (eventualmente vuoto) delle aste su cui l’utente ha cliccato in precedenza e che sono ancora aperte. L’informazione dell’ultima azione compiuta e delle aste visitate è memorizzata a lato client per la durata di un mese.</a:t>
            </a:r>
          </a:p>
          <a:p>
            <a:pPr marL="356235" marR="73660" indent="-285750" algn="just">
              <a:lnSpc>
                <a:spcPct val="115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Ogni interazione dell’utente è gestita senza ricaricare completamente la pagina, ma produce l’invocazione asincrona del server e l’eventuale modifica solo del contenuto da aggiornare a seguito dell’evento.</a:t>
            </a:r>
          </a:p>
          <a:p>
            <a:pPr marR="73660">
              <a:lnSpc>
                <a:spcPct val="115000"/>
              </a:lnSpc>
              <a:spcBef>
                <a:spcPts val="225"/>
              </a:spcBef>
            </a:pPr>
            <a:r>
              <a:rPr lang="it-IT" sz="1800" dirty="0">
                <a:solidFill>
                  <a:srgbClr val="FF0000"/>
                </a:solidFill>
                <a:effectLst/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Viste</a:t>
            </a:r>
            <a:r>
              <a:rPr lang="it-IT" sz="1800" dirty="0">
                <a:solidFill>
                  <a:srgbClr val="365F91"/>
                </a:solidFill>
                <a:effectLst/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&amp;</a:t>
            </a:r>
            <a:r>
              <a:rPr lang="it-IT" sz="1800" dirty="0">
                <a:solidFill>
                  <a:srgbClr val="365F91"/>
                </a:solidFill>
                <a:effectLst/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componenti delle viste</a:t>
            </a:r>
            <a:endParaRPr lang="it-IT" sz="1800" dirty="0">
              <a:effectLst/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01834"/>
            <a:ext cx="8421688" cy="659221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ANALISI DEI REQUISITI</a:t>
            </a:r>
          </a:p>
        </p:txBody>
      </p:sp>
      <p:sp>
        <p:nvSpPr>
          <p:cNvPr id="23" name="Segnaposto data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24" name="Segnaposto piè di pagina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sp>
        <p:nvSpPr>
          <p:cNvPr id="42" name="Segnaposto testo 2">
            <a:extLst>
              <a:ext uri="{FF2B5EF4-FFF2-40B4-BE49-F238E27FC236}">
                <a16:creationId xmlns:a16="http://schemas.microsoft.com/office/drawing/2014/main" id="{36B44147-F893-3738-C068-4DD68B2ED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955" y="657546"/>
            <a:ext cx="11096090" cy="5898620"/>
          </a:xfrm>
        </p:spPr>
        <p:txBody>
          <a:bodyPr rtlCol="0">
            <a:normAutofit fontScale="62500" lnSpcReduction="20000"/>
          </a:bodyPr>
          <a:lstStyle>
            <a:defPPr>
              <a:defRPr lang="it-IT"/>
            </a:defPPr>
          </a:lstStyle>
          <a:p>
            <a:pPr marL="70485" marR="73660" algn="just">
              <a:lnSpc>
                <a:spcPct val="115000"/>
              </a:lnSpc>
              <a:spcBef>
                <a:spcPts val="225"/>
              </a:spcBef>
              <a:spcAft>
                <a:spcPts val="0"/>
              </a:spcAft>
            </a:pP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Un’applicazione web consente la gestione di aste online. Gli utenti </a:t>
            </a:r>
            <a:r>
              <a:rPr lang="it-IT" sz="1800" dirty="0">
                <a:solidFill>
                  <a:srgbClr val="0070C0"/>
                </a:solidFill>
                <a:effectLst/>
                <a:latin typeface="Tenorite (Corpo)"/>
                <a:ea typeface="Calibri" panose="020F0502020204030204" pitchFamily="34" charset="0"/>
              </a:rPr>
              <a:t>accedono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tramite</a:t>
            </a:r>
            <a:r>
              <a:rPr lang="it-IT" sz="1800" dirty="0">
                <a:solidFill>
                  <a:srgbClr val="00B05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984806"/>
                </a:solidFill>
                <a:effectLst/>
                <a:latin typeface="Tenorite (Corpo)"/>
                <a:ea typeface="Calibri" panose="020F0502020204030204" pitchFamily="34" charset="0"/>
              </a:rPr>
              <a:t>login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possono </a:t>
            </a:r>
            <a:r>
              <a:rPr lang="it-IT" sz="1800" dirty="0">
                <a:solidFill>
                  <a:srgbClr val="984806"/>
                </a:solidFill>
                <a:effectLst/>
                <a:latin typeface="Tenorite (Corpo)"/>
                <a:ea typeface="Calibri" panose="020F0502020204030204" pitchFamily="34" charset="0"/>
              </a:rPr>
              <a:t>vendere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e</a:t>
            </a:r>
            <a:r>
              <a:rPr lang="it-IT" sz="1800" spc="5" dirty="0"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984806"/>
                </a:solidFill>
                <a:effectLst/>
                <a:latin typeface="Tenorite (Corpo)"/>
                <a:ea typeface="Calibri" panose="020F0502020204030204" pitchFamily="34" charset="0"/>
              </a:rPr>
              <a:t>acquistare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 all’asta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. La HOME page contiene due link, uno per </a:t>
            </a:r>
            <a:r>
              <a:rPr lang="it-IT" sz="1800" dirty="0">
                <a:solidFill>
                  <a:srgbClr val="0070C0"/>
                </a:solidFill>
                <a:effectLst/>
                <a:latin typeface="Tenorite (Corpo)"/>
                <a:ea typeface="Calibri" panose="020F0502020204030204" pitchFamily="34" charset="0"/>
              </a:rPr>
              <a:t>accedere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alla pagina VENDO e uno per </a:t>
            </a:r>
            <a:r>
              <a:rPr lang="it-IT" sz="1800" dirty="0">
                <a:solidFill>
                  <a:srgbClr val="0070C0"/>
                </a:solidFill>
                <a:effectLst/>
                <a:latin typeface="Tenorite (Corpo)"/>
                <a:ea typeface="Calibri" panose="020F0502020204030204" pitchFamily="34" charset="0"/>
              </a:rPr>
              <a:t>accedere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alla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pagina ACQUISTO. La pagina VENDO mostra una lista delle aste create dall’utente e non ancora chiuse, una lista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delle aste da lui create e chiuse e due form, una per </a:t>
            </a:r>
            <a:r>
              <a:rPr lang="it-IT" sz="1800" dirty="0">
                <a:solidFill>
                  <a:srgbClr val="984806"/>
                </a:solidFill>
                <a:effectLst/>
                <a:latin typeface="Tenorite (Corpo)"/>
                <a:ea typeface="Calibri" panose="020F0502020204030204" pitchFamily="34" charset="0"/>
              </a:rPr>
              <a:t>creare un nuovo articolo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 una per </a:t>
            </a:r>
            <a:r>
              <a:rPr lang="it-IT" sz="1800" dirty="0">
                <a:solidFill>
                  <a:srgbClr val="984806"/>
                </a:solidFill>
                <a:effectLst/>
                <a:latin typeface="Tenorite (Corpo)"/>
                <a:ea typeface="Calibri" panose="020F0502020204030204" pitchFamily="34" charset="0"/>
              </a:rPr>
              <a:t>creare una nuova asta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per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vendere gli articoli dell’utente. Il primo form </a:t>
            </a:r>
            <a:r>
              <a:rPr lang="it-IT" sz="1800" dirty="0">
                <a:effectLst/>
                <a:latin typeface="Tenorite (Corpo)"/>
                <a:ea typeface="Calibri" panose="020F0502020204030204" pitchFamily="34" charset="0"/>
              </a:rPr>
              <a:t>inserisce nuovi articoli nel database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 il secondo mostra l'elenco degli </a:t>
            </a:r>
            <a:r>
              <a:rPr lang="it-IT" sz="1800" spc="-23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articoli disponibili nel database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 dà la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possibilità di selezionarne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più di uno.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Un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articolo ha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codice, nome,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descrizione,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immagine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</a:t>
            </a:r>
            <a:r>
              <a:rPr lang="it-IT" sz="1800" spc="-5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prezzo.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Un’asta</a:t>
            </a:r>
            <a:r>
              <a:rPr lang="it-IT" sz="1800" spc="-5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comprende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uno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più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articoli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messi</a:t>
            </a:r>
            <a:r>
              <a:rPr lang="it-IT" sz="1800" spc="-4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in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vendita,</a:t>
            </a:r>
            <a:r>
              <a:rPr lang="it-IT" sz="1800" spc="-4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il</a:t>
            </a:r>
            <a:r>
              <a:rPr lang="it-IT" sz="1800" spc="-4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prezzo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iniziale</a:t>
            </a:r>
            <a:r>
              <a:rPr lang="it-IT" sz="1800" spc="-5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dell’insieme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di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articoli,</a:t>
            </a:r>
            <a:r>
              <a:rPr lang="it-IT" sz="1800" spc="-1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il</a:t>
            </a:r>
            <a:r>
              <a:rPr lang="it-IT" sz="1800" spc="-1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rialzo</a:t>
            </a:r>
            <a:r>
              <a:rPr lang="it-IT" sz="1800" spc="-2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minimo</a:t>
            </a:r>
            <a:r>
              <a:rPr lang="it-IT" sz="1800" spc="-2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di</a:t>
            </a:r>
            <a:r>
              <a:rPr lang="it-IT" sz="1800" spc="-1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ogni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offerta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(espresso</a:t>
            </a:r>
            <a:r>
              <a:rPr lang="it-IT" sz="1800" spc="-2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come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un</a:t>
            </a:r>
            <a:r>
              <a:rPr lang="it-IT" sz="1800" spc="-2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numero</a:t>
            </a:r>
            <a:r>
              <a:rPr lang="it-IT" sz="1800" spc="-2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intero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di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euro)</a:t>
            </a:r>
            <a:r>
              <a:rPr lang="it-IT" sz="1800" spc="-1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una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scadenza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(data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ora,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es.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19-04-2021 alle 24:00). Il prezzo iniziale dell’asta è ottenuto come somma del prezzo degli articoli compresi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nell’offerta.</a:t>
            </a:r>
            <a:r>
              <a:rPr lang="it-IT" sz="1800" spc="-7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Lo</a:t>
            </a:r>
            <a:r>
              <a:rPr lang="it-IT" sz="1800" spc="-7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stesso</a:t>
            </a:r>
            <a:r>
              <a:rPr lang="it-IT" sz="1800" spc="-7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articolo</a:t>
            </a:r>
            <a:r>
              <a:rPr lang="it-IT" sz="1800" spc="-7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non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può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essere</a:t>
            </a:r>
            <a:r>
              <a:rPr lang="it-IT" sz="1800" spc="-8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incluso</a:t>
            </a:r>
            <a:r>
              <a:rPr lang="it-IT" sz="1800" spc="-7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in</a:t>
            </a:r>
            <a:r>
              <a:rPr lang="it-IT" sz="1800" spc="-7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aste</a:t>
            </a:r>
            <a:r>
              <a:rPr lang="it-IT" sz="1800" spc="-7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diverse.</a:t>
            </a:r>
            <a:r>
              <a:rPr lang="it-IT" sz="1800" spc="-7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Una</a:t>
            </a:r>
            <a:r>
              <a:rPr lang="it-IT" sz="1800" spc="-8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volta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venduto,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un</a:t>
            </a:r>
            <a:r>
              <a:rPr lang="it-IT" sz="1800" spc="-6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articolo</a:t>
            </a:r>
            <a:r>
              <a:rPr lang="it-IT" sz="1800" spc="-7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non</a:t>
            </a:r>
            <a:r>
              <a:rPr lang="it-IT" sz="1800" spc="-7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deve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essere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più disponibile per l’inserimento in ulteriori aste. La lista delle aste è ordinata per data+ora crescente. L’elenco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riporta:</a:t>
            </a:r>
            <a:r>
              <a:rPr lang="it-IT" sz="1800" spc="-2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codice</a:t>
            </a:r>
            <a:r>
              <a:rPr lang="it-IT" sz="1800" spc="-1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nome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degli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articoli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compresi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nell’asta,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offerta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massima,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tempo</a:t>
            </a:r>
            <a:r>
              <a:rPr lang="it-IT" sz="1800" spc="-2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mancante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(numero</a:t>
            </a:r>
            <a:r>
              <a:rPr lang="it-IT" sz="1800" spc="-2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di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giorni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ore)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tra il momento (data ora) del login e la data e ora di chiusura dell’asta. </a:t>
            </a:r>
            <a:r>
              <a:rPr lang="it-IT" sz="1800" dirty="0">
                <a:solidFill>
                  <a:srgbClr val="0070C0"/>
                </a:solidFill>
                <a:effectLst/>
                <a:latin typeface="Tenorite (Corpo)"/>
                <a:ea typeface="Calibri" panose="020F0502020204030204" pitchFamily="34" charset="0"/>
              </a:rPr>
              <a:t>Cliccando su un’asta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compare una pagina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DETTAGLIO ASTA che riporta per un’asta aperta tutti i dati dell’asta e la lista delle offerte (nome utente, prezzo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offerto, data e ora dell’offerta) ordinata per data+ora decrescente. Un bottone CHIUDI permette all’utente di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70C0"/>
                </a:solidFill>
                <a:effectLst/>
                <a:latin typeface="Tenorite (Corpo)"/>
                <a:ea typeface="Calibri" panose="020F0502020204030204" pitchFamily="34" charset="0"/>
              </a:rPr>
              <a:t>chiudere</a:t>
            </a:r>
            <a:r>
              <a:rPr lang="it-IT" sz="1800" spc="-30" dirty="0">
                <a:solidFill>
                  <a:srgbClr val="0070C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70C0"/>
                </a:solidFill>
                <a:effectLst/>
                <a:latin typeface="Tenorite (Corpo)"/>
                <a:ea typeface="Calibri" panose="020F0502020204030204" pitchFamily="34" charset="0"/>
              </a:rPr>
              <a:t>l’asta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se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è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giunta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l’ora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della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scadenza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(si</a:t>
            </a:r>
            <a:r>
              <a:rPr lang="it-IT" sz="1800" spc="-1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ignori</a:t>
            </a:r>
            <a:r>
              <a:rPr lang="it-IT" sz="1800" spc="-1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il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caso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di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aste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scadute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ma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non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chiuse</a:t>
            </a:r>
            <a:r>
              <a:rPr lang="it-IT" sz="1800" spc="-2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dall’utente</a:t>
            </a:r>
            <a:r>
              <a:rPr lang="it-IT" sz="1800" spc="-2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non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ci</a:t>
            </a:r>
            <a:r>
              <a:rPr lang="it-IT" sz="1800" spc="-1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si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occupi della chiusura automatica di aste dopo la scadenza). Se l’asta è chiusa, la pagina riporta tutti i dati dell’asta,</a:t>
            </a:r>
            <a:r>
              <a:rPr lang="it-IT" sz="1800" spc="-23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il nome dell’aggiudicatario, il prezzo finale e l’indirizzo (fisso) di spedizione dell’utente.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La pagina ACQUISTO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contiene una form di ricerca per parola chiave. Quando l’acquirente </a:t>
            </a:r>
            <a:r>
              <a:rPr lang="it-IT" sz="1800" dirty="0">
                <a:solidFill>
                  <a:srgbClr val="0070C0"/>
                </a:solidFill>
                <a:effectLst/>
                <a:latin typeface="Tenorite (Corpo)"/>
                <a:ea typeface="Calibri" panose="020F0502020204030204" pitchFamily="34" charset="0"/>
              </a:rPr>
              <a:t>invia una parola chiave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la pagina ACQUISTO è </a:t>
            </a:r>
            <a:r>
              <a:rPr lang="it-IT" sz="1800" spc="-23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aggiornata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mostra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un</a:t>
            </a:r>
            <a:r>
              <a:rPr lang="it-IT" sz="1800" spc="-3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elenco</a:t>
            </a:r>
            <a:r>
              <a:rPr lang="it-IT" sz="1800" spc="-3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di</a:t>
            </a:r>
            <a:r>
              <a:rPr lang="it-IT" sz="1800" spc="-3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aste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aperte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(la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cui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scadenza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è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posteriore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alla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data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ora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dell’invio)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per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cui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la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parola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chiave compare nel nome o nella descrizione di almeno uno degli articoli dell’asta. La lista è ordinata in modo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decrescente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in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base</a:t>
            </a:r>
            <a:r>
              <a:rPr lang="it-IT" sz="1800" spc="-4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al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tempo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(numero</a:t>
            </a:r>
            <a:r>
              <a:rPr lang="it-IT" sz="1800" spc="-3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di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giorni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</a:t>
            </a:r>
            <a:r>
              <a:rPr lang="it-IT" sz="1800" spc="14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ore)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mancante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alla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chiusura.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70C0"/>
                </a:solidFill>
                <a:effectLst/>
                <a:latin typeface="Tenorite (Corpo)"/>
                <a:ea typeface="Calibri" panose="020F0502020204030204" pitchFamily="34" charset="0"/>
              </a:rPr>
              <a:t>Cliccando</a:t>
            </a:r>
            <a:r>
              <a:rPr lang="it-IT" sz="1800" spc="-50" dirty="0">
                <a:solidFill>
                  <a:srgbClr val="0070C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70C0"/>
                </a:solidFill>
                <a:effectLst/>
                <a:latin typeface="Tenorite (Corpo)"/>
                <a:ea typeface="Calibri" panose="020F0502020204030204" pitchFamily="34" charset="0"/>
              </a:rPr>
              <a:t>su</a:t>
            </a:r>
            <a:r>
              <a:rPr lang="it-IT" sz="1800" spc="-30" dirty="0">
                <a:solidFill>
                  <a:srgbClr val="0070C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70C0"/>
                </a:solidFill>
                <a:effectLst/>
                <a:latin typeface="Tenorite (Corpo)"/>
                <a:ea typeface="Calibri" panose="020F0502020204030204" pitchFamily="34" charset="0"/>
              </a:rPr>
              <a:t>un’asta</a:t>
            </a:r>
            <a:r>
              <a:rPr lang="it-IT" sz="1800" spc="-60" dirty="0">
                <a:solidFill>
                  <a:srgbClr val="0070C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70C0"/>
                </a:solidFill>
                <a:effectLst/>
                <a:latin typeface="Tenorite (Corpo)"/>
                <a:ea typeface="Calibri" panose="020F0502020204030204" pitchFamily="34" charset="0"/>
              </a:rPr>
              <a:t>aperta</a:t>
            </a:r>
            <a:r>
              <a:rPr lang="it-IT" sz="1800" spc="-60" dirty="0">
                <a:solidFill>
                  <a:srgbClr val="0070C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compare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la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pagina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OFFERTA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che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mostra</a:t>
            </a:r>
            <a:r>
              <a:rPr lang="it-IT" sz="1800" spc="-4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dati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degli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articoli,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l’elenco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delle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offerte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pervenute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in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ordine</a:t>
            </a:r>
            <a:r>
              <a:rPr lang="it-IT" sz="1800" spc="-2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di</a:t>
            </a:r>
            <a:r>
              <a:rPr lang="it-IT" sz="1800" spc="-4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data+ora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decrescente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 un campo di input per inserire la propria offerta, che deve essere superiore all’offerta massima corrente di un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importo pari almeno al rialzo minimo. Dopo </a:t>
            </a:r>
            <a:r>
              <a:rPr lang="it-IT" sz="1800" dirty="0">
                <a:solidFill>
                  <a:srgbClr val="0070C0"/>
                </a:solidFill>
                <a:effectLst/>
                <a:latin typeface="Tenorite (Corpo)"/>
                <a:ea typeface="Calibri" panose="020F0502020204030204" pitchFamily="34" charset="0"/>
              </a:rPr>
              <a:t>l’invio dell’offerta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la pagina OFFERTA mostra l’elenco delle offerte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aggiornate.</a:t>
            </a:r>
            <a:r>
              <a:rPr lang="it-IT" sz="1800" spc="-7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La</a:t>
            </a:r>
            <a:r>
              <a:rPr lang="it-IT" sz="1800" spc="-8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pagina</a:t>
            </a:r>
            <a:r>
              <a:rPr lang="it-IT" sz="1800" spc="-8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ACQUISTO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contiene</a:t>
            </a:r>
            <a:r>
              <a:rPr lang="it-IT" sz="1800" spc="-5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anche</a:t>
            </a:r>
            <a:r>
              <a:rPr lang="it-IT" sz="1800" spc="-8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un</a:t>
            </a:r>
            <a:r>
              <a:rPr lang="it-IT" sz="1800" spc="-7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elenco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delle</a:t>
            </a:r>
            <a:r>
              <a:rPr lang="it-IT" sz="1800" spc="-7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offerte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aggiudicate</a:t>
            </a:r>
            <a:r>
              <a:rPr lang="it-IT" sz="1800" spc="-8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all’utente</a:t>
            </a:r>
            <a:r>
              <a:rPr lang="it-IT" sz="1800" spc="-8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con</a:t>
            </a:r>
            <a:r>
              <a:rPr lang="it-IT" sz="1800" spc="-5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</a:t>
            </a:r>
            <a:r>
              <a:rPr lang="it-IT" sz="1800" spc="-6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dati</a:t>
            </a:r>
            <a:r>
              <a:rPr lang="it-IT" sz="1800" spc="-6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degli</a:t>
            </a:r>
            <a:r>
              <a:rPr lang="it-IT" sz="1800" spc="-6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articoli</a:t>
            </a:r>
            <a:r>
              <a:rPr lang="it-IT" sz="1800" spc="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e</a:t>
            </a:r>
            <a:r>
              <a:rPr lang="it-IT" sz="1800" spc="-2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il</a:t>
            </a:r>
            <a:r>
              <a:rPr lang="it-IT" sz="1800" spc="-5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prezzo</a:t>
            </a:r>
            <a:r>
              <a:rPr lang="it-IT" sz="1800" spc="-1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finale.</a:t>
            </a:r>
            <a:endParaRPr lang="it-IT" sz="1800" dirty="0">
              <a:effectLst/>
              <a:latin typeface="Tenorite (Corpo)"/>
              <a:ea typeface="Calibri" panose="020F0502020204030204" pitchFamily="34" charset="0"/>
            </a:endParaRPr>
          </a:p>
          <a:p>
            <a:pPr marL="70485" marR="73660" algn="just">
              <a:lnSpc>
                <a:spcPct val="115000"/>
              </a:lnSpc>
              <a:spcBef>
                <a:spcPts val="225"/>
              </a:spcBef>
              <a:spcAft>
                <a:spcPts val="0"/>
              </a:spcAft>
            </a:pP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Si realizzi un’applicazione client server web che estende e/o modifica le specifiche precedenti come segue:</a:t>
            </a:r>
            <a:endParaRPr lang="it-IT" sz="1800" dirty="0">
              <a:latin typeface="Tenorite (Corpo)"/>
              <a:ea typeface="Calibri" panose="020F0502020204030204" pitchFamily="34" charset="0"/>
            </a:endParaRPr>
          </a:p>
          <a:p>
            <a:pPr marL="356235" marR="73660" indent="-285750" algn="just">
              <a:lnSpc>
                <a:spcPct val="115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Dopo il login, l’intera applicazione è realizzata con un’unica pagina.</a:t>
            </a:r>
            <a:endParaRPr lang="it-IT" sz="1800" dirty="0">
              <a:latin typeface="Tenorite (Corpo)"/>
              <a:ea typeface="Calibri" panose="020F0502020204030204" pitchFamily="34" charset="0"/>
            </a:endParaRPr>
          </a:p>
          <a:p>
            <a:pPr marL="356235" marR="73660" indent="-285750" algn="just">
              <a:lnSpc>
                <a:spcPct val="115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Se l’utente </a:t>
            </a:r>
            <a:r>
              <a:rPr lang="it-IT" sz="1800" dirty="0">
                <a:solidFill>
                  <a:srgbClr val="0070C0"/>
                </a:solidFill>
                <a:effectLst/>
                <a:latin typeface="Tenorite (Corpo)"/>
                <a:ea typeface="Calibri" panose="020F0502020204030204" pitchFamily="34" charset="0"/>
              </a:rPr>
              <a:t>accede per la prima volta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l’applicazione mostra il contenuto della pagina ACQUISTO. Se </a:t>
            </a:r>
            <a:r>
              <a:rPr lang="it-IT" sz="1800" dirty="0">
                <a:solidFill>
                  <a:srgbClr val="0070C0"/>
                </a:solidFill>
                <a:effectLst/>
                <a:latin typeface="Tenorite (Corpo)"/>
                <a:ea typeface="Calibri" panose="020F0502020204030204" pitchFamily="34" charset="0"/>
              </a:rPr>
              <a:t>l’utente ha già usato l’applicazione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, questa mostra il contenuto della pagina VENDO se l’ultima azione dell’utente è stata la creazione di un’asta; altrimenti mostra il contenuto della pagina ACQUISTO con l’elenco (eventualmente vuoto) delle aste su cui l’utente ha cliccato in precedenza e che sono ancora aperte. L’informazione dell’ultima azione compiuta e delle aste visitate è memorizzata a lato client per la durata di un mese.</a:t>
            </a:r>
            <a:endParaRPr lang="it-IT" sz="1800" dirty="0">
              <a:latin typeface="Tenorite (Corpo)"/>
              <a:ea typeface="Calibri" panose="020F0502020204030204" pitchFamily="34" charset="0"/>
            </a:endParaRPr>
          </a:p>
          <a:p>
            <a:pPr marL="356235" marR="73660" indent="-285750" algn="just">
              <a:lnSpc>
                <a:spcPct val="115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libri" panose="020F0502020204030204" pitchFamily="34" charset="0"/>
              </a:rPr>
              <a:t>Ogni interazione dell’utente è gestita senza ricaricare completamente la pagina, ma produce l’invocazione asincrona del server e l’eventuale modifica solo del contenuto da aggiornare a seguito dell’evento.</a:t>
            </a:r>
            <a:endParaRPr lang="it-IT" sz="1800" dirty="0">
              <a:solidFill>
                <a:srgbClr val="000000"/>
              </a:solidFill>
              <a:latin typeface="Tenorite (Corpo)"/>
              <a:ea typeface="Calibri" panose="020F0502020204030204" pitchFamily="34" charset="0"/>
            </a:endParaRPr>
          </a:p>
          <a:p>
            <a:pPr marL="70485" marR="73660">
              <a:lnSpc>
                <a:spcPct val="115000"/>
              </a:lnSpc>
              <a:spcBef>
                <a:spcPts val="225"/>
              </a:spcBef>
            </a:pPr>
            <a:r>
              <a:rPr lang="it-IT" sz="1800" dirty="0">
                <a:solidFill>
                  <a:srgbClr val="0070C0"/>
                </a:solidFill>
                <a:effectLst/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Eventi</a:t>
            </a:r>
            <a:r>
              <a:rPr lang="it-IT" sz="1800" dirty="0">
                <a:solidFill>
                  <a:srgbClr val="365F91"/>
                </a:solidFill>
                <a:effectLst/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effectLst/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&amp;</a:t>
            </a:r>
            <a:r>
              <a:rPr lang="it-IT" sz="1800" dirty="0">
                <a:solidFill>
                  <a:srgbClr val="365F91"/>
                </a:solidFill>
                <a:effectLst/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it-IT" sz="1800" dirty="0">
                <a:solidFill>
                  <a:srgbClr val="984806"/>
                </a:solidFill>
                <a:effectLst/>
                <a:latin typeface="Tenorite (Corpo)"/>
                <a:ea typeface="Cambria" panose="02040503050406030204" pitchFamily="18" charset="0"/>
                <a:cs typeface="Cambria" panose="02040503050406030204" pitchFamily="18" charset="0"/>
              </a:rPr>
              <a:t>Azioni</a:t>
            </a:r>
            <a:endParaRPr lang="it-IT" sz="1800" dirty="0">
              <a:effectLst/>
              <a:latin typeface="Tenorite (Corpo)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56235" marR="73660" indent="-285750" algn="just">
              <a:lnSpc>
                <a:spcPct val="115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1800" dirty="0">
              <a:solidFill>
                <a:srgbClr val="000000"/>
              </a:solidFill>
              <a:effectLst/>
              <a:latin typeface="Tenorite (Corpo)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65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643" y="473951"/>
            <a:ext cx="5317982" cy="12049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IPOTESI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70643" y="1812427"/>
            <a:ext cx="6452170" cy="3507499"/>
          </a:xfrm>
        </p:spPr>
        <p:txBody>
          <a:bodyPr rtlCol="0">
            <a:normAutofit fontScale="92500" lnSpcReduction="20000"/>
          </a:bodyPr>
          <a:lstStyle>
            <a:defPPr>
              <a:defRPr lang="it-IT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Username: stringa alfanumerica tra quattro e sei caratteri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Password: stringa alfanumerica con almeno un simbolo speciale, una lettera e un numero da otto a sedici caratteri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Email: stringa spezzata da una chiocciola con lunghezza massima duecentocinquantasei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Città e provincia: stringa alfabetica da uno a trentadue caratteri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Indirizzo: stringa con al più sessantaquattro caratteri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Nome del prodotto: stringa con lettere e spazi con massimo trentadue caratteri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Descrizione: stringa con al più duecentocinquantasei caratteri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Data di scadenza: data successiva alla corrente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Offerta: offerta in valore numerico intero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Quando un’asta viene chiusa i prodotti che contiene rimangono non vendibili sia se l’asta è stata vinta da qualcuno sia se l’asta non ha ricevuto </a:t>
            </a:r>
            <a:r>
              <a:rPr lang="it-IT" dirty="0" err="1"/>
              <a:t>offertew</a:t>
            </a:r>
            <a:endParaRPr lang="it-IT" dirty="0"/>
          </a:p>
          <a:p>
            <a:pPr rtl="0"/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PURE HTML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2023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TIW</a:t>
            </a:r>
          </a:p>
        </p:txBody>
      </p:sp>
      <p:pic>
        <p:nvPicPr>
          <p:cNvPr id="12" name="Immagine 11" descr="Immagine che contiene testo, schermata, diagramma, bianco e nero&#10;&#10;Descrizione generata automaticamente">
            <a:extLst>
              <a:ext uri="{FF2B5EF4-FFF2-40B4-BE49-F238E27FC236}">
                <a16:creationId xmlns:a16="http://schemas.microsoft.com/office/drawing/2014/main" id="{0290DC06-B374-F53B-B491-DB4430A36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41" y="933386"/>
            <a:ext cx="10651718" cy="542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9605_TF67328976_Win32" id="{1EA715CF-DA52-4774-BB1A-3824238A3FFB}" vid="{8F90C820-B5A5-456D-9962-6F7B7626A12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sharepoint/v3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minimalista</Template>
  <TotalTime>82</TotalTime>
  <Words>2830</Words>
  <Application>Microsoft Office PowerPoint</Application>
  <PresentationFormat>Widescreen</PresentationFormat>
  <Paragraphs>252</Paragraphs>
  <Slides>40</Slides>
  <Notes>40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40</vt:i4>
      </vt:variant>
    </vt:vector>
  </HeadingPairs>
  <TitlesOfParts>
    <vt:vector size="46" baseType="lpstr">
      <vt:lpstr>Arial</vt:lpstr>
      <vt:lpstr>Calibri</vt:lpstr>
      <vt:lpstr>Tenorite</vt:lpstr>
      <vt:lpstr>Tenorite (Corpo)</vt:lpstr>
      <vt:lpstr>Times New Roman</vt:lpstr>
      <vt:lpstr>Tema di Office</vt:lpstr>
      <vt:lpstr>Progetto TIW 2023</vt:lpstr>
      <vt:lpstr>DATABASE</vt:lpstr>
      <vt:lpstr>DATABASE</vt:lpstr>
      <vt:lpstr>Presentazione standard di PowerPoint</vt:lpstr>
      <vt:lpstr>Presentazione standard di PowerPoint</vt:lpstr>
      <vt:lpstr>ANALISI DEI REQUISITI</vt:lpstr>
      <vt:lpstr>ANALISI DEI REQUISITI</vt:lpstr>
      <vt:lpstr>IPOTESI</vt:lpstr>
      <vt:lpstr>PURE HTML</vt:lpstr>
      <vt:lpstr>PURE HTML</vt:lpstr>
      <vt:lpstr>PURE HTML</vt:lpstr>
      <vt:lpstr>PURE HTML</vt:lpstr>
      <vt:lpstr>PURE HTML</vt:lpstr>
      <vt:lpstr>PURE HTML</vt:lpstr>
      <vt:lpstr>PURE HTML</vt:lpstr>
      <vt:lpstr>PURE HTML</vt:lpstr>
      <vt:lpstr>PURE HTML</vt:lpstr>
      <vt:lpstr>PURE HTML</vt:lpstr>
      <vt:lpstr>PURE HTML</vt:lpstr>
      <vt:lpstr>PURE HTML</vt:lpstr>
      <vt:lpstr>PURE HTML</vt:lpstr>
      <vt:lpstr>PURE HTML</vt:lpstr>
      <vt:lpstr>PURE HTML</vt:lpstr>
      <vt:lpstr>PURE HTML</vt:lpstr>
      <vt:lpstr>PURE HTML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TIW 2023</dc:title>
  <dc:creator>Christian Rossi</dc:creator>
  <cp:lastModifiedBy>Christian Rossi</cp:lastModifiedBy>
  <cp:revision>5</cp:revision>
  <dcterms:created xsi:type="dcterms:W3CDTF">2023-06-23T17:50:32Z</dcterms:created>
  <dcterms:modified xsi:type="dcterms:W3CDTF">2023-06-23T21:16:57Z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