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5" r:id="rId3"/>
    <p:sldId id="302" r:id="rId4"/>
    <p:sldId id="260" r:id="rId5"/>
    <p:sldId id="301" r:id="rId6"/>
    <p:sldId id="304" r:id="rId7"/>
    <p:sldId id="261" r:id="rId8"/>
    <p:sldId id="309" r:id="rId9"/>
    <p:sldId id="308" r:id="rId10"/>
    <p:sldId id="306" r:id="rId11"/>
    <p:sldId id="310" r:id="rId12"/>
    <p:sldId id="29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94696"/>
  </p:normalViewPr>
  <p:slideViewPr>
    <p:cSldViewPr snapToGrid="0" snapToObjects="1">
      <p:cViewPr varScale="1">
        <p:scale>
          <a:sx n="100" d="100"/>
          <a:sy n="100" d="100"/>
        </p:scale>
        <p:origin x="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nyc-taxi-trip-duration"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B2DF9499-67D0-4000-B084-49613C3CDE65}"/>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sp>
        <p:nvSpPr>
          <p:cNvPr id="314" name="Rectangle 5"/>
          <p:cNvSpPr/>
          <p:nvPr/>
        </p:nvSpPr>
        <p:spPr>
          <a:xfrm>
            <a:off x="408876" y="2438400"/>
            <a:ext cx="11022802" cy="3052699"/>
          </a:xfrm>
          <a:prstGeom prst="rect">
            <a:avLst/>
          </a:prstGeom>
          <a:solidFill>
            <a:srgbClr val="1E1E1E"/>
          </a:solidFill>
          <a:ln w="12700">
            <a:miter lim="400000"/>
          </a:ln>
        </p:spPr>
        <p:txBody>
          <a:bodyPr lIns="45719" rIns="45719"/>
          <a:lstStyle/>
          <a:p>
            <a:endParaRPr/>
          </a:p>
        </p:txBody>
      </p:sp>
      <p:grpSp>
        <p:nvGrpSpPr>
          <p:cNvPr id="318" name="Group 12"/>
          <p:cNvGrpSpPr/>
          <p:nvPr/>
        </p:nvGrpSpPr>
        <p:grpSpPr>
          <a:xfrm>
            <a:off x="760322" y="2746093"/>
            <a:ext cx="5723466" cy="2392941"/>
            <a:chOff x="1" y="0"/>
            <a:chExt cx="5723465" cy="1821662"/>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NYC TAXI TRIP DURATION</a:t>
              </a:r>
              <a:endParaRPr dirty="0"/>
            </a:p>
          </p:txBody>
        </p:sp>
        <p:sp>
          <p:nvSpPr>
            <p:cNvPr id="316" name="TextBox 14"/>
            <p:cNvSpPr txBox="1"/>
            <p:nvPr/>
          </p:nvSpPr>
          <p:spPr>
            <a:xfrm>
              <a:off x="1" y="1259345"/>
              <a:ext cx="3237422" cy="5623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t="4610" b="4610"/>
          <a:stretch/>
        </p:blipFill>
        <p:spPr>
          <a:xfrm>
            <a:off x="6850824" y="534011"/>
            <a:ext cx="4213818" cy="5789978"/>
          </a:xfrm>
        </p:spPr>
      </p:pic>
      <p:pic>
        <p:nvPicPr>
          <p:cNvPr id="10" name="Immagine 9">
            <a:extLst>
              <a:ext uri="{FF2B5EF4-FFF2-40B4-BE49-F238E27FC236}">
                <a16:creationId xmlns:a16="http://schemas.microsoft.com/office/drawing/2014/main" id="{712BF02D-ADFC-436A-936A-A440CC222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7" name="CasellaDiTesto 16">
            <a:extLst>
              <a:ext uri="{FF2B5EF4-FFF2-40B4-BE49-F238E27FC236}">
                <a16:creationId xmlns:a16="http://schemas.microsoft.com/office/drawing/2014/main" id="{D0B8EC2E-6BB5-42B6-BA23-F477DCF7882D}"/>
              </a:ext>
            </a:extLst>
          </p:cNvPr>
          <p:cNvSpPr txBox="1"/>
          <p:nvPr/>
        </p:nvSpPr>
        <p:spPr>
          <a:xfrm>
            <a:off x="6926140" y="6068843"/>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https://www.cityandstateny.com/articles/opinion/editors-note/rough-stretch-nyc-taxi-limousine-commission.html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0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visualize</a:t>
            </a:r>
            <a:r>
              <a:rPr lang="it-IT" dirty="0"/>
              <a:t> the </a:t>
            </a:r>
            <a:r>
              <a:rPr lang="it-IT" dirty="0" err="1"/>
              <a:t>comparison</a:t>
            </a:r>
            <a:r>
              <a:rPr lang="it-IT" dirty="0"/>
              <a:t> </a:t>
            </a:r>
            <a:r>
              <a:rPr lang="it-IT" dirty="0" err="1"/>
              <a:t>between</a:t>
            </a:r>
            <a:r>
              <a:rPr lang="it-IT" dirty="0"/>
              <a:t> out top N models</a:t>
            </a:r>
            <a:r>
              <a:rPr dirty="0"/>
              <a:t>.</a:t>
            </a:r>
          </a:p>
        </p:txBody>
      </p:sp>
      <p:sp>
        <p:nvSpPr>
          <p:cNvPr id="347" name="TextBox 12"/>
          <p:cNvSpPr txBox="1"/>
          <p:nvPr/>
        </p:nvSpPr>
        <p:spPr>
          <a:xfrm>
            <a:off x="4922121" y="288188"/>
            <a:ext cx="234775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Comparison</a:t>
            </a:r>
            <a:endParaRPr dirty="0"/>
          </a:p>
        </p:txBody>
      </p:sp>
      <p:pic>
        <p:nvPicPr>
          <p:cNvPr id="4" name="Immagine 3">
            <a:extLst>
              <a:ext uri="{FF2B5EF4-FFF2-40B4-BE49-F238E27FC236}">
                <a16:creationId xmlns:a16="http://schemas.microsoft.com/office/drawing/2014/main" id="{419C839D-B355-4D3F-9DA4-592C8D0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4" y="1580850"/>
            <a:ext cx="8034223" cy="4620693"/>
          </a:xfrm>
          <a:prstGeom prst="rect">
            <a:avLst/>
          </a:prstGeom>
        </p:spPr>
      </p:pic>
    </p:spTree>
    <p:extLst>
      <p:ext uri="{BB962C8B-B14F-4D97-AF65-F5344CB8AC3E}">
        <p14:creationId xmlns:p14="http://schemas.microsoft.com/office/powerpoint/2010/main" val="13963810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0370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611364" y="673210"/>
            <a:ext cx="3554023"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0" y="0"/>
            <a:ext cx="6803700" cy="6858000"/>
          </a:xfrm>
          <a:prstGeom prst="rect">
            <a:avLst/>
          </a:prstGeom>
          <a:solidFill>
            <a:srgbClr val="1E1E1E"/>
          </a:solidFill>
          <a:ln w="12700">
            <a:miter lim="400000"/>
          </a:ln>
        </p:spPr>
        <p:txBody>
          <a:bodyPr lIns="45719" rIns="45719"/>
          <a:lstStyle/>
          <a:p>
            <a:endParaRPr/>
          </a:p>
        </p:txBody>
      </p:sp>
      <p:sp>
        <p:nvSpPr>
          <p:cNvPr id="355" name="TextBox 6"/>
          <p:cNvSpPr txBox="1"/>
          <p:nvPr/>
        </p:nvSpPr>
        <p:spPr>
          <a:xfrm flipH="1">
            <a:off x="7855424" y="886484"/>
            <a:ext cx="3065902"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Conclusions</a:t>
            </a:r>
            <a:endParaRPr dirty="0">
              <a:solidFill>
                <a:schemeClr val="bg1"/>
              </a:solidFill>
            </a:endParaRPr>
          </a:p>
        </p:txBody>
      </p:sp>
      <p:sp>
        <p:nvSpPr>
          <p:cNvPr id="17" name="CasellaDiTesto 16">
            <a:extLst>
              <a:ext uri="{FF2B5EF4-FFF2-40B4-BE49-F238E27FC236}">
                <a16:creationId xmlns:a16="http://schemas.microsoft.com/office/drawing/2014/main" id="{1AE2CE8B-E006-4D41-A7A3-E0223F7629FA}"/>
              </a:ext>
            </a:extLst>
          </p:cNvPr>
          <p:cNvSpPr txBox="1"/>
          <p:nvPr/>
        </p:nvSpPr>
        <p:spPr>
          <a:xfrm>
            <a:off x="7060093" y="6543364"/>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
        <p:nvSpPr>
          <p:cNvPr id="9" name="Rectangle 2">
            <a:extLst>
              <a:ext uri="{FF2B5EF4-FFF2-40B4-BE49-F238E27FC236}">
                <a16:creationId xmlns:a16="http://schemas.microsoft.com/office/drawing/2014/main" id="{EA675272-0EC3-4D7A-A2E0-CCB77F6407AB}"/>
              </a:ext>
            </a:extLst>
          </p:cNvPr>
          <p:cNvSpPr txBox="1"/>
          <p:nvPr/>
        </p:nvSpPr>
        <p:spPr>
          <a:xfrm>
            <a:off x="688501" y="823671"/>
            <a:ext cx="5426697" cy="521065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approach applied gives </a:t>
            </a:r>
            <a:r>
              <a:rPr lang="en-US" sz="1600" u="sng" dirty="0"/>
              <a:t>good results</a:t>
            </a:r>
            <a:r>
              <a:rPr lang="en-US" sz="1600" dirty="0"/>
              <a:t>. </a:t>
            </a:r>
          </a:p>
          <a:p>
            <a:endParaRPr lang="en-US" sz="1600" dirty="0"/>
          </a:p>
          <a:p>
            <a:r>
              <a:rPr lang="en-US" sz="1600" dirty="0"/>
              <a:t>In particular, the integration with geo-spatial data is important in order to consider different types of trips and also the outlier cut of too long trips and too short to be meaningful.</a:t>
            </a:r>
          </a:p>
          <a:p>
            <a:endParaRPr lang="en-US" sz="1600" dirty="0"/>
          </a:p>
          <a:p>
            <a:r>
              <a:rPr lang="en-US" sz="1600" dirty="0"/>
              <a:t>The models tried are quite </a:t>
            </a:r>
            <a:r>
              <a:rPr lang="en-US" sz="1600" u="sng" dirty="0"/>
              <a:t>complex</a:t>
            </a:r>
            <a:r>
              <a:rPr lang="en-US" sz="1600" dirty="0"/>
              <a:t> but the best is the </a:t>
            </a:r>
            <a:r>
              <a:rPr lang="en-US" sz="1600" u="sng" dirty="0"/>
              <a:t>simplest one </a:t>
            </a:r>
            <a:r>
              <a:rPr lang="en-US" sz="1600" dirty="0"/>
              <a:t>(5 layers instead of 7 layers),usually a simpler model avoids overfitting and is more robust.</a:t>
            </a:r>
          </a:p>
          <a:p>
            <a:endParaRPr lang="en-US" sz="1600" dirty="0"/>
          </a:p>
          <a:p>
            <a:r>
              <a:rPr lang="en-US" sz="1600" dirty="0"/>
              <a:t>The project could be improved in the future by adding some traffic information or based on this model bring a real-time one, that can be much more useful.</a:t>
            </a:r>
            <a:endParaRPr sz="1600" dirty="0"/>
          </a:p>
        </p:txBody>
      </p:sp>
    </p:spTree>
    <p:extLst>
      <p:ext uri="{BB962C8B-B14F-4D97-AF65-F5344CB8AC3E}">
        <p14:creationId xmlns:p14="http://schemas.microsoft.com/office/powerpoint/2010/main" val="2933212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1E1E1E"/>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108028"/>
            <a:ext cx="3237423" cy="738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sp>
        <p:nvSpPr>
          <p:cNvPr id="11" name="Rectangle 5">
            <a:extLst>
              <a:ext uri="{FF2B5EF4-FFF2-40B4-BE49-F238E27FC236}">
                <a16:creationId xmlns:a16="http://schemas.microsoft.com/office/drawing/2014/main" id="{E21E6D21-6ED8-4811-9A85-2E0EA21B93C3}"/>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pic>
        <p:nvPicPr>
          <p:cNvPr id="12" name="Immagine 11">
            <a:extLst>
              <a:ext uri="{FF2B5EF4-FFF2-40B4-BE49-F238E27FC236}">
                <a16:creationId xmlns:a16="http://schemas.microsoft.com/office/drawing/2014/main" id="{FD17BB8F-CF92-4A63-BE04-60E0D86AD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3" name="CasellaDiTesto 12">
            <a:extLst>
              <a:ext uri="{FF2B5EF4-FFF2-40B4-BE49-F238E27FC236}">
                <a16:creationId xmlns:a16="http://schemas.microsoft.com/office/drawing/2014/main" id="{AFAF0DBC-7F91-48B0-8E07-8C303A29AC0F}"/>
              </a:ext>
            </a:extLst>
          </p:cNvPr>
          <p:cNvSpPr txBox="1"/>
          <p:nvPr/>
        </p:nvSpPr>
        <p:spPr>
          <a:xfrm>
            <a:off x="6885518" y="60776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err="1">
                <a:solidFill>
                  <a:schemeClr val="bg1"/>
                </a:solidFill>
              </a:rPr>
              <a:t>Predict</a:t>
            </a:r>
            <a:r>
              <a:rPr lang="it-IT" sz="1800" dirty="0">
                <a:solidFill>
                  <a:schemeClr val="bg1"/>
                </a:solidFill>
              </a:rPr>
              <a:t> the taxi trip duration </a:t>
            </a:r>
            <a:r>
              <a:rPr lang="it-IT" sz="1800" dirty="0" err="1">
                <a:solidFill>
                  <a:schemeClr val="bg1"/>
                </a:solidFill>
              </a:rPr>
              <a:t>given</a:t>
            </a:r>
            <a:r>
              <a:rPr lang="it-IT" sz="1800" dirty="0">
                <a:solidFill>
                  <a:schemeClr val="bg1"/>
                </a:solidFill>
              </a:rPr>
              <a:t> the </a:t>
            </a:r>
            <a:r>
              <a:rPr lang="it-IT" sz="1800" dirty="0" err="1">
                <a:solidFill>
                  <a:schemeClr val="bg1"/>
                </a:solidFill>
              </a:rPr>
              <a:t>attributes</a:t>
            </a:r>
            <a:r>
              <a:rPr lang="it-IT" sz="1800" dirty="0">
                <a:solidFill>
                  <a:schemeClr val="bg1"/>
                </a:solidFill>
              </a:rPr>
              <a:t> in the dataset </a:t>
            </a:r>
            <a:r>
              <a:rPr lang="it-IT" sz="1800" dirty="0" err="1">
                <a:solidFill>
                  <a:schemeClr val="bg1"/>
                </a:solidFill>
              </a:rPr>
              <a:t>available</a:t>
            </a:r>
            <a:r>
              <a:rPr lang="it-IT" sz="1800" dirty="0">
                <a:solidFill>
                  <a:schemeClr val="bg1"/>
                </a:solidFill>
              </a:rPr>
              <a:t> on </a:t>
            </a:r>
            <a:r>
              <a:rPr lang="it-IT" sz="1800" dirty="0" err="1">
                <a:solidFill>
                  <a:schemeClr val="bg1"/>
                </a:solidFill>
              </a:rPr>
              <a:t>Kaggle</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6193474" y="1140813"/>
            <a:ext cx="5426697" cy="45708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dataset was taken from </a:t>
            </a:r>
            <a:r>
              <a:rPr lang="en-US" sz="1400" u="sng" dirty="0"/>
              <a:t>Kaggle</a:t>
            </a:r>
            <a:r>
              <a:rPr lang="en-US" sz="1400" dirty="0"/>
              <a:t> and can be found at this </a:t>
            </a:r>
            <a:r>
              <a:rPr lang="en-US" sz="1400" dirty="0">
                <a:solidFill>
                  <a:schemeClr val="bg1"/>
                </a:solidFill>
                <a:hlinkClick r:id="rId2">
                  <a:extLst>
                    <a:ext uri="{A12FA001-AC4F-418D-AE19-62706E023703}">
                      <ahyp:hlinkClr xmlns:ahyp="http://schemas.microsoft.com/office/drawing/2018/hyperlinkcolor" val="tx"/>
                    </a:ext>
                  </a:extLst>
                </a:hlinkClick>
              </a:rPr>
              <a:t>link</a:t>
            </a:r>
            <a:r>
              <a:rPr lang="en-US" sz="1400" dirty="0"/>
              <a:t>. The dataset presented some issues that had to be solved before applying our models:</a:t>
            </a:r>
          </a:p>
          <a:p>
            <a:pPr marL="228600" indent="-228600">
              <a:buAutoNum type="arabicParenR"/>
            </a:pPr>
            <a:r>
              <a:rPr lang="en-US" sz="1400" dirty="0"/>
              <a:t>Some records contained presumably </a:t>
            </a:r>
            <a:r>
              <a:rPr lang="en-US" sz="1400" b="1" dirty="0"/>
              <a:t>wrong information </a:t>
            </a:r>
            <a:r>
              <a:rPr lang="en-US" sz="1400" dirty="0"/>
              <a:t>regarding the trip duration. (i.e. trips whose distance was 700 or more km completed in less than an hour)</a:t>
            </a:r>
          </a:p>
          <a:p>
            <a:pPr marL="228600" indent="-228600">
              <a:buAutoNum type="arabicParenR"/>
            </a:pPr>
            <a:r>
              <a:rPr lang="en-US" sz="1400" dirty="0"/>
              <a:t>Trips that presented a </a:t>
            </a:r>
            <a:r>
              <a:rPr lang="en-US" sz="1400" u="sng" dirty="0"/>
              <a:t>trip duration </a:t>
            </a:r>
            <a:r>
              <a:rPr lang="en-US" sz="1400" dirty="0"/>
              <a:t>less than </a:t>
            </a:r>
            <a:r>
              <a:rPr lang="en-US" sz="1400" u="sng" dirty="0"/>
              <a:t>10 seconds</a:t>
            </a:r>
            <a:r>
              <a:rPr lang="en-US" sz="1400" dirty="0"/>
              <a:t>. </a:t>
            </a:r>
          </a:p>
          <a:p>
            <a:pPr marL="228600" indent="-228600">
              <a:buAutoNum type="arabicParenR"/>
            </a:pPr>
            <a:r>
              <a:rPr lang="en-US" sz="1400" dirty="0" err="1"/>
              <a:t>Geopositional</a:t>
            </a:r>
            <a:r>
              <a:rPr lang="en-US" sz="1400" dirty="0"/>
              <a:t> data encoded in </a:t>
            </a:r>
            <a:r>
              <a:rPr lang="en-US" sz="1400" u="sng" dirty="0"/>
              <a:t>latitude</a:t>
            </a:r>
            <a:r>
              <a:rPr lang="en-US" sz="1400" dirty="0"/>
              <a:t> and </a:t>
            </a:r>
            <a:r>
              <a:rPr lang="en-US" sz="1400" u="sng" dirty="0"/>
              <a:t>longitude</a:t>
            </a:r>
            <a:r>
              <a:rPr lang="en-US" sz="1400" dirty="0"/>
              <a:t>. This Is not the ideal format to feed the models</a:t>
            </a:r>
          </a:p>
          <a:p>
            <a:pPr marL="228600" indent="-228600">
              <a:buAutoNum type="arabicParenR"/>
            </a:pPr>
            <a:r>
              <a:rPr lang="en-US" sz="1400" dirty="0"/>
              <a:t>Datetime attribute contained more than one information (</a:t>
            </a:r>
            <a:r>
              <a:rPr lang="en-US" sz="1400" u="sng" dirty="0"/>
              <a:t>day, time, weekday or n</a:t>
            </a:r>
            <a:r>
              <a:rPr lang="en-US" sz="1400" b="1" dirty="0"/>
              <a:t>ot</a:t>
            </a:r>
            <a:r>
              <a:rPr lang="en-US" sz="1400" dirty="0"/>
              <a:t>, </a:t>
            </a:r>
            <a:r>
              <a:rPr lang="en-US" sz="1400" dirty="0" err="1"/>
              <a:t>etc</a:t>
            </a:r>
            <a:r>
              <a:rPr lang="en-US" sz="1400" dirty="0"/>
              <a:t>)</a:t>
            </a:r>
          </a:p>
          <a:p>
            <a:pPr marL="228600" indent="-228600">
              <a:buAutoNum type="arabicParenR"/>
            </a:pPr>
            <a:r>
              <a:rPr lang="en-US" sz="1400" dirty="0"/>
              <a:t>No </a:t>
            </a:r>
            <a:r>
              <a:rPr lang="en-US" sz="1400" b="1" dirty="0"/>
              <a:t>distance</a:t>
            </a:r>
            <a:r>
              <a:rPr lang="en-US" sz="1400" dirty="0"/>
              <a:t> between the points is given. This had to be calculated.</a:t>
            </a:r>
          </a:p>
          <a:p>
            <a:pPr marL="228600" indent="-228600">
              <a:buAutoNum type="arabicParenR"/>
            </a:pPr>
            <a:r>
              <a:rPr lang="en-US" sz="1400" dirty="0"/>
              <a:t>No </a:t>
            </a:r>
            <a:r>
              <a:rPr lang="en-US" sz="1400" u="sng" dirty="0"/>
              <a:t>aggregate geographical </a:t>
            </a:r>
            <a:r>
              <a:rPr lang="en-US" sz="1400" dirty="0"/>
              <a:t>info (county/block) was given.</a:t>
            </a:r>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pic>
        <p:nvPicPr>
          <p:cNvPr id="9" name="Immagine 8">
            <a:extLst>
              <a:ext uri="{FF2B5EF4-FFF2-40B4-BE49-F238E27FC236}">
                <a16:creationId xmlns:a16="http://schemas.microsoft.com/office/drawing/2014/main" id="{60F8AC77-14B4-46FE-B207-C52B55D0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87" y="777585"/>
            <a:ext cx="4278881" cy="2394947"/>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2522CA00-EC4C-4EFF-B027-8B8B5F903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785" y="3429000"/>
            <a:ext cx="3467099" cy="2767044"/>
          </a:xfrm>
          <a:prstGeom prst="rect">
            <a:avLst/>
          </a:prstGeom>
        </p:spPr>
      </p:pic>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pic>
        <p:nvPicPr>
          <p:cNvPr id="4" name="Immagine 3">
            <a:extLst>
              <a:ext uri="{FF2B5EF4-FFF2-40B4-BE49-F238E27FC236}">
                <a16:creationId xmlns:a16="http://schemas.microsoft.com/office/drawing/2014/main" id="{75948F6D-9B09-493B-8260-E132D9889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5" y="406112"/>
            <a:ext cx="4467825" cy="2500701"/>
          </a:xfrm>
          <a:prstGeom prst="rect">
            <a:avLst/>
          </a:prstGeom>
        </p:spPr>
      </p:pic>
      <p:pic>
        <p:nvPicPr>
          <p:cNvPr id="6" name="Immagine 5">
            <a:extLst>
              <a:ext uri="{FF2B5EF4-FFF2-40B4-BE49-F238E27FC236}">
                <a16:creationId xmlns:a16="http://schemas.microsoft.com/office/drawing/2014/main" id="{4506FD1D-9EB3-4477-AF28-793B07487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627" y="3312925"/>
            <a:ext cx="3933112" cy="3138962"/>
          </a:xfrm>
          <a:prstGeom prst="rect">
            <a:avLst/>
          </a:prstGeom>
        </p:spPr>
      </p:pic>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24770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228600" indent="-228600">
              <a:buAutoNum type="arabicParenR"/>
            </a:pPr>
            <a:r>
              <a:rPr lang="en-US" sz="1400" dirty="0"/>
              <a:t>Records that contained presumably wrong information regarding the trip duration </a:t>
            </a:r>
            <a:r>
              <a:rPr lang="en-US" sz="1400" u="sng" dirty="0"/>
              <a:t>have been removed</a:t>
            </a:r>
            <a:r>
              <a:rPr lang="en-US" sz="1400" dirty="0"/>
              <a:t>.</a:t>
            </a:r>
          </a:p>
          <a:p>
            <a:pPr marL="228600" indent="-228600">
              <a:buAutoNum type="arabicParenR"/>
            </a:pPr>
            <a:r>
              <a:rPr lang="en-US" sz="1400" dirty="0"/>
              <a:t>Trips that presented a trip duration less than 10 seconds </a:t>
            </a:r>
            <a:r>
              <a:rPr lang="en-US" sz="1400" u="sng" dirty="0"/>
              <a:t>have been removed</a:t>
            </a:r>
            <a:r>
              <a:rPr lang="en-US" sz="1400" dirty="0"/>
              <a:t>. </a:t>
            </a:r>
          </a:p>
          <a:p>
            <a:pPr marL="228600" indent="-228600">
              <a:buAutoNum type="arabicParenR"/>
            </a:pPr>
            <a:r>
              <a:rPr lang="en-US" sz="1400" dirty="0" err="1"/>
              <a:t>Geopositional</a:t>
            </a:r>
            <a:r>
              <a:rPr lang="en-US" sz="1400" dirty="0"/>
              <a:t> data encoded in latitude and longitude have been converted to </a:t>
            </a:r>
            <a:r>
              <a:rPr lang="en-US" sz="1400" dirty="0" err="1"/>
              <a:t>x,y,z</a:t>
            </a:r>
            <a:r>
              <a:rPr lang="en-US" sz="1400" dirty="0"/>
              <a:t> format.</a:t>
            </a:r>
          </a:p>
          <a:p>
            <a:pPr marL="228600" indent="-228600">
              <a:buAutoNum type="arabicParenR"/>
            </a:pPr>
            <a:r>
              <a:rPr lang="en-US" sz="1400" dirty="0"/>
              <a:t>Datetime attribute has been used to extract other attributes like hour, weekday or not.</a:t>
            </a:r>
          </a:p>
          <a:p>
            <a:pPr marL="228600" indent="-228600">
              <a:buAutoNum type="arabicParenR"/>
            </a:pPr>
            <a:r>
              <a:rPr lang="en-US" sz="1400" dirty="0"/>
              <a:t>The distance between points has been calculated using the </a:t>
            </a:r>
            <a:r>
              <a:rPr lang="en-US" sz="1400" u="sng" dirty="0"/>
              <a:t>Manhattan</a:t>
            </a:r>
            <a:r>
              <a:rPr lang="en-US" sz="1400" dirty="0"/>
              <a:t> distance.</a:t>
            </a:r>
          </a:p>
          <a:p>
            <a:pPr marL="228600" indent="-228600">
              <a:buAutoNum type="arabicParenR"/>
            </a:pPr>
            <a:r>
              <a:rPr lang="en-US" sz="1400" dirty="0"/>
              <a:t>Geospatial information regarding Counties has been incorporated in our Kaggle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279692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2000" dirty="0"/>
              <a:t>Given the large number of records, it was decided to use neural networks to solve the problem of predicting the taxi trip duration. The choice of the model and the hyperparameters was made after several empirical tests.</a:t>
            </a:r>
            <a:endParaRPr sz="2000"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pic>
        <p:nvPicPr>
          <p:cNvPr id="4" name="Immagine 3">
            <a:extLst>
              <a:ext uri="{FF2B5EF4-FFF2-40B4-BE49-F238E27FC236}">
                <a16:creationId xmlns:a16="http://schemas.microsoft.com/office/drawing/2014/main" id="{DDC8828F-63A8-4E32-AE8B-280160FC5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17399" y="1930152"/>
            <a:ext cx="5445483" cy="2669563"/>
          </a:xfrm>
          <a:prstGeom prst="rect">
            <a:avLst/>
          </a:prstGeom>
        </p:spPr>
      </p:pic>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521713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 is model that resulted to be the best, in the end. It uses </a:t>
            </a:r>
            <a:r>
              <a:rPr lang="en-US" sz="1600" b="1" dirty="0"/>
              <a:t>Dense</a:t>
            </a:r>
            <a:r>
              <a:rPr lang="en-US" sz="1600" dirty="0"/>
              <a:t> layers, each with decreasing number of units and with the </a:t>
            </a:r>
            <a:r>
              <a:rPr lang="en-US" sz="1600" b="1" dirty="0" err="1"/>
              <a:t>ReLU</a:t>
            </a:r>
            <a:r>
              <a:rPr lang="en-US" sz="1600" dirty="0"/>
              <a:t> activation function, each followed by a </a:t>
            </a:r>
            <a:r>
              <a:rPr lang="en-US" sz="1600" b="1" dirty="0" err="1"/>
              <a:t>BatchNormalization</a:t>
            </a:r>
            <a:r>
              <a:rPr lang="en-US" sz="1600" dirty="0"/>
              <a:t> layer. This layer normalizes the results obtained from the previous dense layer, resulting in better and faster learning, and less overfitting.</a:t>
            </a:r>
          </a:p>
          <a:p>
            <a:r>
              <a:rPr lang="en-US" sz="1600" dirty="0"/>
              <a:t>This layers all follows a </a:t>
            </a:r>
            <a:r>
              <a:rPr lang="en-US" sz="1600" b="1" dirty="0"/>
              <a:t>Gaussian Noise</a:t>
            </a:r>
            <a:r>
              <a:rPr lang="en-US" sz="1600" dirty="0"/>
              <a:t> layer, with very small hyperparameter. This is because adding noise to an </a:t>
            </a:r>
            <a:r>
              <a:rPr lang="en-US" sz="1600" dirty="0" err="1"/>
              <a:t>underconstrained</a:t>
            </a:r>
            <a:r>
              <a:rPr lang="en-US" sz="1600" dirty="0"/>
              <a:t> neural network model can have a regularizing effect and reduce overfitting. </a:t>
            </a:r>
            <a:r>
              <a:rPr lang="it-IT" sz="1600" dirty="0"/>
              <a:t>The</a:t>
            </a:r>
            <a:r>
              <a:rPr lang="it-IT" sz="1600" b="1" dirty="0"/>
              <a:t> Learning Rate </a:t>
            </a:r>
            <a:r>
              <a:rPr lang="it-IT" sz="1600" dirty="0" err="1"/>
              <a:t>changes</a:t>
            </a:r>
            <a:r>
              <a:rPr lang="it-IT" sz="1600" dirty="0"/>
              <a:t> </a:t>
            </a:r>
            <a:r>
              <a:rPr lang="it-IT" sz="1600" dirty="0" err="1"/>
              <a:t>going</a:t>
            </a:r>
            <a:r>
              <a:rPr lang="it-IT" sz="1600" dirty="0"/>
              <a:t> </a:t>
            </a:r>
            <a:r>
              <a:rPr lang="it-IT" sz="1600" dirty="0" err="1"/>
              <a:t>forward</a:t>
            </a:r>
            <a:r>
              <a:rPr lang="it-IT" sz="1600" dirty="0"/>
              <a:t> with the </a:t>
            </a:r>
            <a:r>
              <a:rPr lang="it-IT" sz="1600" dirty="0" err="1"/>
              <a:t>epochs</a:t>
            </a:r>
            <a:r>
              <a:rPr lang="it-IT" sz="1600" dirty="0"/>
              <a:t> in </a:t>
            </a:r>
            <a:r>
              <a:rPr lang="it-IT" sz="1600" dirty="0" err="1"/>
              <a:t>order</a:t>
            </a:r>
            <a:r>
              <a:rPr lang="it-IT" sz="1600" dirty="0"/>
              <a:t> to be </a:t>
            </a:r>
            <a:r>
              <a:rPr lang="it-IT" sz="1600" dirty="0" err="1"/>
              <a:t>able</a:t>
            </a:r>
            <a:r>
              <a:rPr lang="it-IT" sz="1600" dirty="0"/>
              <a:t> to </a:t>
            </a:r>
            <a:r>
              <a:rPr lang="it-IT" sz="1600" dirty="0" err="1"/>
              <a:t>quickly</a:t>
            </a:r>
            <a:r>
              <a:rPr lang="it-IT" sz="1600" dirty="0"/>
              <a:t> </a:t>
            </a:r>
            <a:r>
              <a:rPr lang="it-IT" sz="1600" dirty="0" err="1"/>
              <a:t>find</a:t>
            </a:r>
            <a:r>
              <a:rPr lang="it-IT" sz="1600" dirty="0"/>
              <a:t> an optimum </a:t>
            </a:r>
            <a:r>
              <a:rPr lang="it-IT" sz="1600" dirty="0" err="1"/>
              <a:t>point</a:t>
            </a:r>
            <a:r>
              <a:rPr lang="it-IT" sz="1600" dirty="0"/>
              <a:t> and </a:t>
            </a:r>
            <a:r>
              <a:rPr lang="it-IT" sz="1600" dirty="0" err="1"/>
              <a:t>then</a:t>
            </a:r>
            <a:r>
              <a:rPr lang="it-IT" sz="1600" dirty="0"/>
              <a:t> </a:t>
            </a:r>
            <a:r>
              <a:rPr lang="it-IT" sz="1600" dirty="0" err="1"/>
              <a:t>move</a:t>
            </a:r>
            <a:r>
              <a:rPr lang="it-IT" sz="1600" dirty="0"/>
              <a:t> </a:t>
            </a:r>
            <a:r>
              <a:rPr lang="it-IT" sz="1600" dirty="0" err="1"/>
              <a:t>carefully</a:t>
            </a:r>
            <a:r>
              <a:rPr lang="it-IT" sz="1600" dirty="0"/>
              <a:t> in the </a:t>
            </a:r>
            <a:r>
              <a:rPr lang="it-IT" sz="1600" dirty="0" err="1"/>
              <a:t>vicinity</a:t>
            </a:r>
            <a:r>
              <a:rPr lang="it-IT" sz="1600" dirty="0"/>
              <a:t> of </a:t>
            </a:r>
            <a:r>
              <a:rPr lang="it-IT" sz="1600" dirty="0" err="1"/>
              <a:t>this</a:t>
            </a:r>
            <a:r>
              <a:rPr lang="it-IT" sz="1600" dirty="0"/>
              <a:t> </a:t>
            </a:r>
            <a:r>
              <a:rPr lang="it-IT" sz="1600" dirty="0" err="1"/>
              <a:t>point</a:t>
            </a:r>
            <a:r>
              <a:rPr lang="it-IT" sz="1600" dirty="0"/>
              <a:t> so </a:t>
            </a:r>
            <a:r>
              <a:rPr lang="it-IT" sz="1600" dirty="0" err="1"/>
              <a:t>as</a:t>
            </a:r>
            <a:r>
              <a:rPr lang="it-IT" sz="1600" dirty="0"/>
              <a:t> </a:t>
            </a:r>
            <a:r>
              <a:rPr lang="it-IT" sz="1600" dirty="0" err="1"/>
              <a:t>not</a:t>
            </a:r>
            <a:r>
              <a:rPr lang="it-IT" sz="1600" dirty="0"/>
              <a:t> to </a:t>
            </a:r>
            <a:r>
              <a:rPr lang="it-IT" sz="1600" dirty="0" err="1"/>
              <a:t>skip</a:t>
            </a:r>
            <a:r>
              <a:rPr lang="it-IT" sz="1600" dirty="0"/>
              <a:t> </a:t>
            </a:r>
            <a:r>
              <a:rPr lang="it-IT" sz="1600" dirty="0" err="1"/>
              <a:t>it</a:t>
            </a:r>
            <a:r>
              <a:rPr lang="it-IT" sz="1600" dirty="0"/>
              <a:t>. </a:t>
            </a:r>
          </a:p>
          <a:p>
            <a:endParaRPr lang="en-US" sz="1600" dirty="0"/>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406617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Best model: Model 1</a:t>
            </a:r>
            <a:endParaRPr b="1" dirty="0"/>
          </a:p>
        </p:txBody>
      </p:sp>
      <p:pic>
        <p:nvPicPr>
          <p:cNvPr id="8" name="Immagine 7" descr="Immagine che contiene tavolo&#10;&#10;Descrizione generata automaticamente">
            <a:extLst>
              <a:ext uri="{FF2B5EF4-FFF2-40B4-BE49-F238E27FC236}">
                <a16:creationId xmlns:a16="http://schemas.microsoft.com/office/drawing/2014/main" id="{AADA5F72-CC7C-4E24-ADFF-26CCC038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986" y="693751"/>
            <a:ext cx="4856845" cy="5470498"/>
          </a:xfrm>
          <a:prstGeom prst="rect">
            <a:avLst/>
          </a:prstGeom>
        </p:spPr>
      </p:pic>
    </p:spTree>
    <p:extLst>
      <p:ext uri="{BB962C8B-B14F-4D97-AF65-F5344CB8AC3E}">
        <p14:creationId xmlns:p14="http://schemas.microsoft.com/office/powerpoint/2010/main" val="36018820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75" y="1801728"/>
            <a:ext cx="8088889" cy="452063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2899232" y="934519"/>
            <a:ext cx="5884575" cy="2706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a:t>
            </a:r>
            <a:r>
              <a:rPr lang="it-IT" dirty="0"/>
              <a:t> shows the </a:t>
            </a:r>
            <a:r>
              <a:rPr lang="it-IT" dirty="0" err="1"/>
              <a:t>error</a:t>
            </a:r>
            <a:r>
              <a:rPr lang="it-IT" dirty="0"/>
              <a:t> </a:t>
            </a:r>
            <a:r>
              <a:rPr lang="it-IT" dirty="0" err="1"/>
              <a:t>divided</a:t>
            </a:r>
            <a:r>
              <a:rPr lang="it-IT" dirty="0"/>
              <a:t> by trip </a:t>
            </a:r>
            <a:r>
              <a:rPr lang="it-IT" dirty="0" err="1"/>
              <a:t>duration’s</a:t>
            </a:r>
            <a:r>
              <a:rPr lang="it-IT" dirty="0"/>
              <a:t> bin </a:t>
            </a:r>
            <a:r>
              <a:rPr lang="it-IT" dirty="0" err="1"/>
              <a:t>category</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3" name="Immagine 2">
            <a:extLst>
              <a:ext uri="{FF2B5EF4-FFF2-40B4-BE49-F238E27FC236}">
                <a16:creationId xmlns:a16="http://schemas.microsoft.com/office/drawing/2014/main" id="{F05700AF-8073-4991-B377-3DDC3E9FA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436" y="1310195"/>
            <a:ext cx="5086165" cy="5086165"/>
          </a:xfrm>
          <a:prstGeom prst="rect">
            <a:avLst/>
          </a:prstGeom>
        </p:spPr>
      </p:pic>
    </p:spTree>
    <p:extLst>
      <p:ext uri="{BB962C8B-B14F-4D97-AF65-F5344CB8AC3E}">
        <p14:creationId xmlns:p14="http://schemas.microsoft.com/office/powerpoint/2010/main" val="340975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4695" y="1801728"/>
            <a:ext cx="7713648" cy="4520635"/>
          </a:xfrm>
          <a:prstGeom prst="rect">
            <a:avLst/>
          </a:prstGeom>
        </p:spPr>
      </p:pic>
    </p:spTree>
    <p:extLst>
      <p:ext uri="{BB962C8B-B14F-4D97-AF65-F5344CB8AC3E}">
        <p14:creationId xmlns:p14="http://schemas.microsoft.com/office/powerpoint/2010/main" val="417670694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236</TotalTime>
  <Words>692</Words>
  <Application>Microsoft Macintosh PowerPoint</Application>
  <PresentationFormat>Widescreen</PresentationFormat>
  <Paragraphs>53</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c.uccheddu@campus.unimib.it</cp:lastModifiedBy>
  <cp:revision>27</cp:revision>
  <dcterms:modified xsi:type="dcterms:W3CDTF">2021-01-06T11:31:21Z</dcterms:modified>
</cp:coreProperties>
</file>