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5" r:id="rId3"/>
    <p:sldId id="302" r:id="rId4"/>
    <p:sldId id="260" r:id="rId5"/>
    <p:sldId id="301" r:id="rId6"/>
    <p:sldId id="304" r:id="rId7"/>
    <p:sldId id="261" r:id="rId8"/>
    <p:sldId id="308" r:id="rId9"/>
    <p:sldId id="306" r:id="rId10"/>
    <p:sldId id="307" r:id="rId11"/>
    <p:sldId id="299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8"/>
          <p:cNvSpPr>
            <a:spLocks noGrp="1"/>
          </p:cNvSpPr>
          <p:nvPr>
            <p:ph type="pic" sz="half" idx="13"/>
          </p:nvPr>
        </p:nvSpPr>
        <p:spPr>
          <a:xfrm>
            <a:off x="5163490" y="1346001"/>
            <a:ext cx="5107949" cy="416599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95675" y="1234168"/>
            <a:ext cx="5547225" cy="43801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/>
          <p:cNvSpPr>
            <a:spLocks noGrp="1"/>
          </p:cNvSpPr>
          <p:nvPr>
            <p:ph type="pic" sz="half" idx="13"/>
          </p:nvPr>
        </p:nvSpPr>
        <p:spPr>
          <a:xfrm>
            <a:off x="6850824" y="534011"/>
            <a:ext cx="4213818" cy="57899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eeform 8"/>
          <p:cNvSpPr>
            <a:spLocks noGrp="1"/>
          </p:cNvSpPr>
          <p:nvPr>
            <p:ph type="pic" sz="half" idx="13"/>
          </p:nvPr>
        </p:nvSpPr>
        <p:spPr>
          <a:xfrm>
            <a:off x="1416476" y="1278530"/>
            <a:ext cx="4653698" cy="43009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8"/>
          <p:cNvSpPr>
            <a:spLocks noGrp="1"/>
          </p:cNvSpPr>
          <p:nvPr>
            <p:ph type="pic" sz="half" idx="13"/>
          </p:nvPr>
        </p:nvSpPr>
        <p:spPr>
          <a:xfrm>
            <a:off x="2323674" y="2757394"/>
            <a:ext cx="7805819" cy="30839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c/nyc-taxi-trip-duration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>
            <a:extLst>
              <a:ext uri="{FF2B5EF4-FFF2-40B4-BE49-F238E27FC236}">
                <a16:creationId xmlns:a16="http://schemas.microsoft.com/office/drawing/2014/main" id="{B2DF9499-67D0-4000-B084-49613C3CDE65}"/>
              </a:ext>
            </a:extLst>
          </p:cNvPr>
          <p:cNvSpPr/>
          <p:nvPr/>
        </p:nvSpPr>
        <p:spPr>
          <a:xfrm>
            <a:off x="409200" y="303792"/>
            <a:ext cx="1436316" cy="641287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4" name="Rectangle 5"/>
          <p:cNvSpPr/>
          <p:nvPr/>
        </p:nvSpPr>
        <p:spPr>
          <a:xfrm>
            <a:off x="408876" y="2438400"/>
            <a:ext cx="11022802" cy="3052699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8" name="Group 12"/>
          <p:cNvGrpSpPr/>
          <p:nvPr/>
        </p:nvGrpSpPr>
        <p:grpSpPr>
          <a:xfrm>
            <a:off x="760322" y="2746093"/>
            <a:ext cx="5723466" cy="2392941"/>
            <a:chOff x="1" y="0"/>
            <a:chExt cx="5723465" cy="1821662"/>
          </a:xfrm>
        </p:grpSpPr>
        <p:sp>
          <p:nvSpPr>
            <p:cNvPr id="315" name="TextBox 13"/>
            <p:cNvSpPr txBox="1"/>
            <p:nvPr/>
          </p:nvSpPr>
          <p:spPr>
            <a:xfrm>
              <a:off x="1" y="0"/>
              <a:ext cx="5723465" cy="110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400" spc="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it-IT" dirty="0"/>
                <a:t>NYC TAXI TRIP DURATION</a:t>
              </a:r>
              <a:endParaRPr dirty="0"/>
            </a:p>
          </p:txBody>
        </p:sp>
        <p:sp>
          <p:nvSpPr>
            <p:cNvPr id="316" name="TextBox 14"/>
            <p:cNvSpPr txBox="1"/>
            <p:nvPr/>
          </p:nvSpPr>
          <p:spPr>
            <a:xfrm>
              <a:off x="1" y="1259345"/>
              <a:ext cx="3237422" cy="562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 spc="3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rPr lang="it-IT" dirty="0"/>
                <a:t>Christian Uccheddu - 800428</a:t>
              </a:r>
            </a:p>
            <a:p>
              <a:r>
                <a:rPr lang="it-IT" dirty="0"/>
                <a:t>Federico Luzzi - 816753</a:t>
              </a:r>
            </a:p>
            <a:p>
              <a:r>
                <a:rPr lang="it-IT" dirty="0"/>
                <a:t>Federico De Servi - 812166</a:t>
              </a:r>
              <a:endParaRPr dirty="0"/>
            </a:p>
          </p:txBody>
        </p:sp>
      </p:grp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075A91CD-070C-4E3F-AD0C-7756833F5A67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" b="4610"/>
          <a:stretch/>
        </p:blipFill>
        <p:spPr>
          <a:xfrm>
            <a:off x="6850824" y="534011"/>
            <a:ext cx="4213818" cy="5789978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12BF02D-ADFC-436A-936A-A440CC222F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0" y="418901"/>
            <a:ext cx="1064316" cy="41106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0B8EC2E-6BB5-42B6-BA23-F477DCF7882D}"/>
              </a:ext>
            </a:extLst>
          </p:cNvPr>
          <p:cNvSpPr txBox="1"/>
          <p:nvPr/>
        </p:nvSpPr>
        <p:spPr>
          <a:xfrm>
            <a:off x="6926140" y="6068843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from https://www.cityandstateny.com/articles/opinion/editors-note/rough-stretch-nyc-taxi-limousine-commission.html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406851" y="1346005"/>
            <a:ext cx="5426697" cy="60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sz="1200" dirty="0"/>
              <a:t>Lorem ipsum dolor sit </a:t>
            </a:r>
            <a:r>
              <a:rPr sz="1200" dirty="0" err="1"/>
              <a:t>amet</a:t>
            </a:r>
            <a:r>
              <a:rPr sz="1200" dirty="0"/>
              <a:t>, </a:t>
            </a:r>
            <a:r>
              <a:rPr sz="1200" dirty="0" err="1"/>
              <a:t>lacus</a:t>
            </a:r>
            <a:r>
              <a:rPr sz="1200" dirty="0"/>
              <a:t> </a:t>
            </a:r>
            <a:r>
              <a:rPr sz="1200" dirty="0" err="1"/>
              <a:t>nulla</a:t>
            </a:r>
            <a:r>
              <a:rPr sz="1200" dirty="0"/>
              <a:t> ac </a:t>
            </a:r>
            <a:r>
              <a:rPr sz="1200" dirty="0" err="1"/>
              <a:t>netus</a:t>
            </a:r>
            <a:r>
              <a:rPr sz="1200" dirty="0"/>
              <a:t> </a:t>
            </a:r>
            <a:r>
              <a:rPr sz="1200" dirty="0" err="1"/>
              <a:t>nibh</a:t>
            </a:r>
            <a:r>
              <a:rPr sz="1200" dirty="0"/>
              <a:t> </a:t>
            </a:r>
            <a:r>
              <a:rPr sz="1200" dirty="0" err="1"/>
              <a:t>aliquet</a:t>
            </a:r>
            <a:r>
              <a:rPr sz="1200" dirty="0"/>
              <a:t>, </a:t>
            </a:r>
            <a:r>
              <a:rPr sz="1200" dirty="0" err="1"/>
              <a:t>porttitor</a:t>
            </a:r>
            <a:r>
              <a:rPr sz="1200" dirty="0"/>
              <a:t> ligula </a:t>
            </a:r>
            <a:r>
              <a:rPr sz="1200" dirty="0" err="1"/>
              <a:t>justo</a:t>
            </a:r>
            <a:r>
              <a:rPr sz="1200" dirty="0"/>
              <a:t> libero </a:t>
            </a:r>
            <a:r>
              <a:rPr sz="1200" dirty="0" err="1"/>
              <a:t>vivamus</a:t>
            </a:r>
            <a:r>
              <a:rPr sz="1200" dirty="0"/>
              <a:t> </a:t>
            </a:r>
            <a:r>
              <a:rPr sz="1200" dirty="0" err="1"/>
              <a:t>porttitor</a:t>
            </a:r>
            <a:r>
              <a:rPr sz="1200" dirty="0"/>
              <a:t> dolor, </a:t>
            </a:r>
            <a:r>
              <a:rPr lang="it-IT" sz="1200" dirty="0"/>
              <a:t> Perché </a:t>
            </a:r>
            <a:r>
              <a:rPr lang="it-IT" sz="1200" dirty="0" err="1"/>
              <a:t>layer</a:t>
            </a:r>
            <a:r>
              <a:rPr lang="it-IT" sz="1200" dirty="0"/>
              <a:t>?</a:t>
            </a:r>
            <a:endParaRPr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>
          <a:xfrm>
            <a:off x="6541288" y="1346005"/>
            <a:ext cx="5107949" cy="4165990"/>
          </a:xfrm>
        </p:spPr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406850" y="579951"/>
            <a:ext cx="559167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Conclusion</a:t>
            </a:r>
            <a:endParaRPr lang="it-IT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7411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Rectangle 5"/>
          <p:cNvSpPr/>
          <p:nvPr/>
        </p:nvSpPr>
        <p:spPr>
          <a:xfrm>
            <a:off x="-142160" y="2595884"/>
            <a:ext cx="12329065" cy="275967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8" name="TextBox 4"/>
          <p:cNvSpPr txBox="1"/>
          <p:nvPr/>
        </p:nvSpPr>
        <p:spPr>
          <a:xfrm>
            <a:off x="861408" y="2745286"/>
            <a:ext cx="407107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8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sz="7200" dirty="0"/>
              <a:t>Thank You</a:t>
            </a:r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BBC6FAC9-1071-4827-841D-6ECF9760C484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1" r="25741"/>
          <a:stretch/>
        </p:blipFill>
        <p:spPr>
          <a:xfrm>
            <a:off x="6850824" y="534011"/>
            <a:ext cx="4213818" cy="5789978"/>
          </a:xfrm>
        </p:spPr>
      </p:pic>
      <p:sp>
        <p:nvSpPr>
          <p:cNvPr id="8" name="TextBox 14">
            <a:extLst>
              <a:ext uri="{FF2B5EF4-FFF2-40B4-BE49-F238E27FC236}">
                <a16:creationId xmlns:a16="http://schemas.microsoft.com/office/drawing/2014/main" id="{90908CF4-6984-45DA-BDB1-EA008A628C39}"/>
              </a:ext>
            </a:extLst>
          </p:cNvPr>
          <p:cNvSpPr txBox="1"/>
          <p:nvPr/>
        </p:nvSpPr>
        <p:spPr>
          <a:xfrm>
            <a:off x="861408" y="4108028"/>
            <a:ext cx="3237423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400" spc="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it-IT" dirty="0"/>
              <a:t>Christian Uccheddu - 800428</a:t>
            </a:r>
          </a:p>
          <a:p>
            <a:r>
              <a:rPr lang="it-IT" dirty="0"/>
              <a:t>Federico Luzzi - 816753</a:t>
            </a:r>
          </a:p>
          <a:p>
            <a:r>
              <a:rPr lang="it-IT" dirty="0"/>
              <a:t>Federico De Servi - 812166</a:t>
            </a:r>
            <a:endParaRPr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21E6D21-6ED8-4811-9A85-2E0EA21B93C3}"/>
              </a:ext>
            </a:extLst>
          </p:cNvPr>
          <p:cNvSpPr/>
          <p:nvPr/>
        </p:nvSpPr>
        <p:spPr>
          <a:xfrm>
            <a:off x="409200" y="303792"/>
            <a:ext cx="1436316" cy="641287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D17BB8F-CF92-4A63-BE04-60E0D86ADC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0" y="418901"/>
            <a:ext cx="1064316" cy="41106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FAF0DBC-7F91-48B0-8E07-8C303A29AC0F}"/>
              </a:ext>
            </a:extLst>
          </p:cNvPr>
          <p:cNvSpPr txBox="1"/>
          <p:nvPr/>
        </p:nvSpPr>
        <p:spPr>
          <a:xfrm>
            <a:off x="6885518" y="6077635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from https://fortune.com/2016/07/13/study-nyc-taxi-outperforming-uber/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immagine 7">
            <a:extLst>
              <a:ext uri="{FF2B5EF4-FFF2-40B4-BE49-F238E27FC236}">
                <a16:creationId xmlns:a16="http://schemas.microsoft.com/office/drawing/2014/main" id="{8C5A5DB1-987B-42ED-85A2-E141F23D5C0D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1" r="25741"/>
          <a:stretch/>
        </p:blipFill>
        <p:spPr>
          <a:xfrm>
            <a:off x="0" y="0"/>
            <a:ext cx="53883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D22E49-36C9-4FDD-AC98-B506103FD91C}"/>
              </a:ext>
            </a:extLst>
          </p:cNvPr>
          <p:cNvSpPr/>
          <p:nvPr/>
        </p:nvSpPr>
        <p:spPr>
          <a:xfrm flipH="1">
            <a:off x="734513" y="673210"/>
            <a:ext cx="3307019" cy="128570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142950-86D7-4CE7-B724-C21F6D3BF783}"/>
              </a:ext>
            </a:extLst>
          </p:cNvPr>
          <p:cNvSpPr/>
          <p:nvPr/>
        </p:nvSpPr>
        <p:spPr>
          <a:xfrm flipH="1">
            <a:off x="6016197" y="2429103"/>
            <a:ext cx="5631117" cy="1999793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4" name="Rectangle 5"/>
          <p:cNvSpPr txBox="1"/>
          <p:nvPr/>
        </p:nvSpPr>
        <p:spPr>
          <a:xfrm flipH="1">
            <a:off x="6473396" y="2911762"/>
            <a:ext cx="4653625" cy="864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800" dirty="0" err="1">
                <a:solidFill>
                  <a:schemeClr val="bg1"/>
                </a:solidFill>
              </a:rPr>
              <a:t>Predict</a:t>
            </a:r>
            <a:r>
              <a:rPr lang="it-IT" sz="1800" dirty="0">
                <a:solidFill>
                  <a:schemeClr val="bg1"/>
                </a:solidFill>
              </a:rPr>
              <a:t> the taxi trip duration </a:t>
            </a:r>
            <a:r>
              <a:rPr lang="it-IT" sz="1800" dirty="0" err="1">
                <a:solidFill>
                  <a:schemeClr val="bg1"/>
                </a:solidFill>
              </a:rPr>
              <a:t>given</a:t>
            </a:r>
            <a:r>
              <a:rPr lang="it-IT" sz="1800" dirty="0">
                <a:solidFill>
                  <a:schemeClr val="bg1"/>
                </a:solidFill>
              </a:rPr>
              <a:t> the </a:t>
            </a:r>
            <a:r>
              <a:rPr lang="it-IT" sz="1800" dirty="0" err="1">
                <a:solidFill>
                  <a:schemeClr val="bg1"/>
                </a:solidFill>
              </a:rPr>
              <a:t>attributes</a:t>
            </a:r>
            <a:r>
              <a:rPr lang="it-IT" sz="1800" dirty="0">
                <a:solidFill>
                  <a:schemeClr val="bg1"/>
                </a:solidFill>
              </a:rPr>
              <a:t> in the dataset </a:t>
            </a:r>
            <a:r>
              <a:rPr lang="it-IT" sz="1800" dirty="0" err="1">
                <a:solidFill>
                  <a:schemeClr val="bg1"/>
                </a:solidFill>
              </a:rPr>
              <a:t>available</a:t>
            </a:r>
            <a:r>
              <a:rPr lang="it-IT" sz="1800" dirty="0">
                <a:solidFill>
                  <a:schemeClr val="bg1"/>
                </a:solidFill>
              </a:rPr>
              <a:t> on </a:t>
            </a:r>
            <a:r>
              <a:rPr lang="it-IT" sz="1800" dirty="0" err="1">
                <a:solidFill>
                  <a:schemeClr val="bg1"/>
                </a:solidFill>
              </a:rPr>
              <a:t>Kaggle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55" name="TextBox 6"/>
          <p:cNvSpPr txBox="1"/>
          <p:nvPr/>
        </p:nvSpPr>
        <p:spPr>
          <a:xfrm flipH="1">
            <a:off x="1117734" y="900563"/>
            <a:ext cx="246798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bg1"/>
                </a:solidFill>
              </a:rPr>
              <a:t>Objective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794FF03-AD26-4C19-9362-5311D4078DB7}"/>
              </a:ext>
            </a:extLst>
          </p:cNvPr>
          <p:cNvCxnSpPr>
            <a:cxnSpLocks/>
          </p:cNvCxnSpPr>
          <p:nvPr/>
        </p:nvCxnSpPr>
        <p:spPr>
          <a:xfrm>
            <a:off x="3886200" y="1846385"/>
            <a:ext cx="2129997" cy="582718"/>
          </a:xfrm>
          <a:prstGeom prst="straightConnector1">
            <a:avLst/>
          </a:prstGeom>
          <a:ln w="57150">
            <a:solidFill>
              <a:srgbClr val="1E1E1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AE2CE8B-E006-4D41-A7A3-E0223F7629FA}"/>
              </a:ext>
            </a:extLst>
          </p:cNvPr>
          <p:cNvSpPr txBox="1"/>
          <p:nvPr/>
        </p:nvSpPr>
        <p:spPr>
          <a:xfrm>
            <a:off x="94517" y="6534835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from https://fortune.com/2016/07/13/study-nyc-taxi-outperforming-uber/</a:t>
            </a:r>
          </a:p>
        </p:txBody>
      </p:sp>
    </p:spTree>
    <p:extLst>
      <p:ext uri="{BB962C8B-B14F-4D97-AF65-F5344CB8AC3E}">
        <p14:creationId xmlns:p14="http://schemas.microsoft.com/office/powerpoint/2010/main" val="20903607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5914290" y="0"/>
            <a:ext cx="627771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6193474" y="1140813"/>
            <a:ext cx="5426697" cy="457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400" dirty="0"/>
              <a:t>The dataset was taken from Kaggle and can be found at this </a:t>
            </a:r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400" dirty="0"/>
              <a:t>. The dataset presented some issues that had to be solved before applying our models:</a:t>
            </a:r>
          </a:p>
          <a:p>
            <a:pPr marL="228600" indent="-228600">
              <a:buAutoNum type="arabicParenR"/>
            </a:pPr>
            <a:r>
              <a:rPr lang="en-US" sz="1400" dirty="0"/>
              <a:t>Some records contained presumably wrong information regarding the trip duration. (i.e. trips whose distance was 700 or more km completed in less than an hour)</a:t>
            </a:r>
          </a:p>
          <a:p>
            <a:pPr marL="228600" indent="-228600">
              <a:buAutoNum type="arabicParenR"/>
            </a:pPr>
            <a:r>
              <a:rPr lang="en-US" sz="1400" dirty="0"/>
              <a:t>Trips that presented a trip duration less than 10 seconds. </a:t>
            </a:r>
          </a:p>
          <a:p>
            <a:pPr marL="228600" indent="-228600">
              <a:buAutoNum type="arabicParenR"/>
            </a:pPr>
            <a:r>
              <a:rPr lang="en-US" sz="1400" dirty="0" err="1"/>
              <a:t>Geopositional</a:t>
            </a:r>
            <a:r>
              <a:rPr lang="en-US" sz="1400" dirty="0"/>
              <a:t> data encoded in latitude and longitude. This Is not the ideal format to feed to the models</a:t>
            </a:r>
          </a:p>
          <a:p>
            <a:pPr marL="228600" indent="-228600">
              <a:buAutoNum type="arabicParenR"/>
            </a:pPr>
            <a:r>
              <a:rPr lang="en-US" sz="1400" dirty="0"/>
              <a:t>Datetime attribute contained more than one information (day, time, weekday or not,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 marL="228600" indent="-228600">
              <a:buAutoNum type="arabicParenR"/>
            </a:pPr>
            <a:r>
              <a:rPr lang="en-US" sz="1400" dirty="0"/>
              <a:t>No distance between the points is given. This had to be calculated.</a:t>
            </a:r>
          </a:p>
          <a:p>
            <a:pPr marL="228600" indent="-228600">
              <a:buAutoNum type="arabicParenR"/>
            </a:pPr>
            <a:r>
              <a:rPr lang="en-US" sz="1400" dirty="0"/>
              <a:t>No aggregate geographical info (county/block) was given.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6193474" y="336458"/>
            <a:ext cx="306429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Original</a:t>
            </a:r>
            <a:r>
              <a:rPr lang="it-IT" dirty="0"/>
              <a:t> dataset</a:t>
            </a:r>
            <a:endParaRPr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0F8AC77-14B4-46FE-B207-C52B55D0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87" y="777585"/>
            <a:ext cx="4278881" cy="2394947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522CA00-EC4C-4EFF-B027-8B8B5F903F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85" y="3429000"/>
            <a:ext cx="3467099" cy="27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096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337797" y="336458"/>
            <a:ext cx="182197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/>
              <a:t>Solutions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5948F6D-9B09-493B-8260-E132D98899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35" y="406112"/>
            <a:ext cx="4467825" cy="250070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506FD1D-9EB3-4477-AF28-793B074879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627" y="3312925"/>
            <a:ext cx="3933112" cy="3138962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20666E64-E24F-49CA-A8DD-262D268D3F2E}"/>
              </a:ext>
            </a:extLst>
          </p:cNvPr>
          <p:cNvSpPr txBox="1"/>
          <p:nvPr/>
        </p:nvSpPr>
        <p:spPr>
          <a:xfrm>
            <a:off x="337797" y="1305149"/>
            <a:ext cx="5426697" cy="42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400" dirty="0"/>
              <a:t>The solutions that had been applied were:</a:t>
            </a:r>
          </a:p>
          <a:p>
            <a:pPr marL="228600" indent="-228600">
              <a:buAutoNum type="arabicParenR"/>
            </a:pPr>
            <a:r>
              <a:rPr lang="en-US" sz="1400" dirty="0"/>
              <a:t>Records that contained presumably wrong information regarding the trip duration </a:t>
            </a:r>
            <a:r>
              <a:rPr lang="en-US" sz="1400" u="sng" dirty="0"/>
              <a:t>have been removed</a:t>
            </a:r>
            <a:r>
              <a:rPr lang="en-US" sz="1400" dirty="0"/>
              <a:t>.</a:t>
            </a:r>
          </a:p>
          <a:p>
            <a:pPr marL="228600" indent="-228600">
              <a:buAutoNum type="arabicParenR"/>
            </a:pPr>
            <a:r>
              <a:rPr lang="en-US" sz="1400" dirty="0"/>
              <a:t>Trips that presented a trip duration less than 10 seconds </a:t>
            </a:r>
            <a:r>
              <a:rPr lang="en-US" sz="1400" u="sng" dirty="0"/>
              <a:t>have been removed</a:t>
            </a:r>
            <a:r>
              <a:rPr lang="en-US" sz="1400" dirty="0"/>
              <a:t>. </a:t>
            </a:r>
          </a:p>
          <a:p>
            <a:pPr marL="228600" indent="-228600">
              <a:buAutoNum type="arabicParenR"/>
            </a:pPr>
            <a:r>
              <a:rPr lang="en-US" sz="1400" dirty="0" err="1"/>
              <a:t>Geopositional</a:t>
            </a:r>
            <a:r>
              <a:rPr lang="en-US" sz="1400" dirty="0"/>
              <a:t> data encoded in latitude and longitude have been converted to </a:t>
            </a:r>
            <a:r>
              <a:rPr lang="en-US" sz="1400" dirty="0" err="1"/>
              <a:t>x,y,z</a:t>
            </a:r>
            <a:r>
              <a:rPr lang="en-US" sz="1400" dirty="0"/>
              <a:t> format.</a:t>
            </a:r>
          </a:p>
          <a:p>
            <a:pPr marL="228600" indent="-228600">
              <a:buAutoNum type="arabicParenR"/>
            </a:pPr>
            <a:r>
              <a:rPr lang="en-US" sz="1400" dirty="0"/>
              <a:t>Datetime attribute has been used to extract other attributes like hour, weekday or not.</a:t>
            </a:r>
          </a:p>
          <a:p>
            <a:pPr marL="228600" indent="-228600">
              <a:buAutoNum type="arabicParenR"/>
            </a:pPr>
            <a:r>
              <a:rPr lang="en-US" sz="1400" dirty="0"/>
              <a:t>The distance between points has been calculated using the </a:t>
            </a:r>
            <a:r>
              <a:rPr lang="en-US" sz="1400" u="sng" dirty="0"/>
              <a:t>Manhattan</a:t>
            </a:r>
            <a:r>
              <a:rPr lang="en-US" sz="1400" dirty="0"/>
              <a:t> distance.</a:t>
            </a:r>
          </a:p>
          <a:p>
            <a:pPr marL="228600" indent="-228600">
              <a:buAutoNum type="arabicParenR"/>
            </a:pPr>
            <a:r>
              <a:rPr lang="en-US" sz="1400" dirty="0"/>
              <a:t>Geospatial information regarding Counties has been incorporated in our Kaggle dataset.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6193474" y="1624690"/>
            <a:ext cx="5426697" cy="60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sz="1200" dirty="0"/>
              <a:t>Lorem ipsum dolor sit </a:t>
            </a:r>
            <a:r>
              <a:rPr sz="1200" dirty="0" err="1"/>
              <a:t>amet</a:t>
            </a:r>
            <a:r>
              <a:rPr sz="1200" dirty="0"/>
              <a:t>, </a:t>
            </a:r>
            <a:r>
              <a:rPr sz="1200" dirty="0" err="1"/>
              <a:t>lacus</a:t>
            </a:r>
            <a:r>
              <a:rPr sz="1200" dirty="0"/>
              <a:t> </a:t>
            </a:r>
            <a:r>
              <a:rPr sz="1200" dirty="0" err="1"/>
              <a:t>nulla</a:t>
            </a:r>
            <a:r>
              <a:rPr sz="1200" dirty="0"/>
              <a:t> ac </a:t>
            </a:r>
            <a:r>
              <a:rPr sz="1200" dirty="0" err="1"/>
              <a:t>netus</a:t>
            </a:r>
            <a:r>
              <a:rPr sz="1200" dirty="0"/>
              <a:t> </a:t>
            </a:r>
            <a:r>
              <a:rPr sz="1200" dirty="0" err="1"/>
              <a:t>nibh</a:t>
            </a:r>
            <a:r>
              <a:rPr sz="1200" dirty="0"/>
              <a:t> </a:t>
            </a:r>
            <a:r>
              <a:rPr sz="1200" dirty="0" err="1"/>
              <a:t>aliquet</a:t>
            </a:r>
            <a:r>
              <a:rPr sz="1200" dirty="0"/>
              <a:t>, </a:t>
            </a:r>
            <a:r>
              <a:rPr sz="1200" dirty="0" err="1"/>
              <a:t>porttitor</a:t>
            </a:r>
            <a:r>
              <a:rPr sz="1200" dirty="0"/>
              <a:t> ligula </a:t>
            </a:r>
            <a:r>
              <a:rPr sz="1200" dirty="0" err="1"/>
              <a:t>justo</a:t>
            </a:r>
            <a:r>
              <a:rPr sz="1200" dirty="0"/>
              <a:t> libero </a:t>
            </a:r>
            <a:r>
              <a:rPr sz="1200" dirty="0" err="1"/>
              <a:t>vivamus</a:t>
            </a:r>
            <a:r>
              <a:rPr sz="1200" dirty="0"/>
              <a:t> </a:t>
            </a:r>
            <a:r>
              <a:rPr sz="1200" dirty="0" err="1"/>
              <a:t>porttitor</a:t>
            </a:r>
            <a:r>
              <a:rPr sz="1200" dirty="0"/>
              <a:t> dolor, </a:t>
            </a:r>
            <a:r>
              <a:rPr lang="it-IT" sz="1200" dirty="0"/>
              <a:t> Perché </a:t>
            </a:r>
            <a:r>
              <a:rPr lang="it-IT" sz="1200" dirty="0" err="1"/>
              <a:t>layer</a:t>
            </a:r>
            <a:r>
              <a:rPr lang="it-IT" sz="1200" dirty="0"/>
              <a:t>?</a:t>
            </a:r>
            <a:endParaRPr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>
          <a:xfrm>
            <a:off x="406851" y="1346005"/>
            <a:ext cx="5107949" cy="4165990"/>
          </a:xfrm>
        </p:spPr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6193474" y="316182"/>
            <a:ext cx="5591675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Methodological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and </a:t>
            </a:r>
            <a:r>
              <a:rPr lang="it-IT" dirty="0" err="1"/>
              <a:t>evaluation</a:t>
            </a:r>
            <a:endParaRPr lang="it-IT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8486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1D70F6-7B6C-44AA-AA6B-77ED02BEDC86}"/>
              </a:ext>
            </a:extLst>
          </p:cNvPr>
          <p:cNvSpPr txBox="1"/>
          <p:nvPr/>
        </p:nvSpPr>
        <p:spPr>
          <a:xfrm>
            <a:off x="337797" y="1140813"/>
            <a:ext cx="5426697" cy="373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600" dirty="0"/>
              <a:t>This is model that resulted to be the best, in the end. It uses Dense layers, each with decreasing number </a:t>
            </a:r>
            <a:r>
              <a:rPr lang="en-US" sz="1600"/>
              <a:t>of units and </a:t>
            </a:r>
            <a:r>
              <a:rPr lang="en-US" sz="1600" dirty="0"/>
              <a:t>with the </a:t>
            </a:r>
            <a:r>
              <a:rPr lang="en-US" sz="1600" dirty="0" err="1"/>
              <a:t>relu</a:t>
            </a:r>
            <a:r>
              <a:rPr lang="en-US" sz="1600" dirty="0"/>
              <a:t> activation function, each followed by a </a:t>
            </a:r>
            <a:r>
              <a:rPr lang="en-US" sz="1600" dirty="0" err="1"/>
              <a:t>BatchNormalization</a:t>
            </a:r>
            <a:r>
              <a:rPr lang="en-US" sz="1600" dirty="0"/>
              <a:t> layer. This layer normalizes the results obtained from the previous dense layer, resulting in better and faster learning, and less overfitting.</a:t>
            </a:r>
          </a:p>
          <a:p>
            <a:r>
              <a:rPr lang="en-US" sz="1600" dirty="0"/>
              <a:t>This layers all follows a Gaussian Noise layer, with very small hyperparameter. This is because adding noise to an </a:t>
            </a:r>
            <a:r>
              <a:rPr lang="en-US" sz="1600" dirty="0" err="1"/>
              <a:t>underconstrained</a:t>
            </a:r>
            <a:r>
              <a:rPr lang="en-US" sz="1600" dirty="0"/>
              <a:t> neural network model can have a regularizing effect and reduce overfitting.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337797" y="336458"/>
            <a:ext cx="406617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b="1" dirty="0"/>
              <a:t>Best model: Model 1</a:t>
            </a:r>
            <a:endParaRPr b="1" dirty="0"/>
          </a:p>
        </p:txBody>
      </p:sp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ADA5F72-CC7C-4E24-ADFF-26CCC0383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86" y="693751"/>
            <a:ext cx="4856845" cy="547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820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 11"/>
          <p:cNvSpPr txBox="1"/>
          <p:nvPr/>
        </p:nvSpPr>
        <p:spPr>
          <a:xfrm>
            <a:off x="3153713" y="934519"/>
            <a:ext cx="5884575" cy="4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dirty="0"/>
              <a:t>The following </a:t>
            </a:r>
            <a:r>
              <a:rPr lang="it-IT" dirty="0" err="1"/>
              <a:t>graphs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of the model and the </a:t>
            </a:r>
            <a:r>
              <a:rPr lang="it-IT" dirty="0" err="1"/>
              <a:t>scatter</a:t>
            </a:r>
            <a:r>
              <a:rPr lang="it-IT" dirty="0"/>
              <a:t> plot of the </a:t>
            </a:r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the </a:t>
            </a:r>
            <a:r>
              <a:rPr lang="it-IT" dirty="0" err="1"/>
              <a:t>real</a:t>
            </a:r>
            <a:r>
              <a:rPr lang="it-IT" dirty="0"/>
              <a:t> duration</a:t>
            </a:r>
            <a:r>
              <a:rPr dirty="0"/>
              <a:t>.</a:t>
            </a:r>
          </a:p>
        </p:txBody>
      </p:sp>
      <p:sp>
        <p:nvSpPr>
          <p:cNvPr id="347" name="TextBox 12"/>
          <p:cNvSpPr txBox="1"/>
          <p:nvPr/>
        </p:nvSpPr>
        <p:spPr>
          <a:xfrm>
            <a:off x="5123697" y="288188"/>
            <a:ext cx="143564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Results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193568-147D-41B9-BB58-2B63B7BDD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75" y="1801728"/>
            <a:ext cx="8088889" cy="45206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 11"/>
          <p:cNvSpPr txBox="1"/>
          <p:nvPr/>
        </p:nvSpPr>
        <p:spPr>
          <a:xfrm>
            <a:off x="3153713" y="934519"/>
            <a:ext cx="5884575" cy="4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dirty="0"/>
              <a:t>The following </a:t>
            </a:r>
            <a:r>
              <a:rPr lang="it-IT" dirty="0" err="1"/>
              <a:t>graphs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of the model and the </a:t>
            </a:r>
            <a:r>
              <a:rPr lang="it-IT" dirty="0" err="1"/>
              <a:t>scatter</a:t>
            </a:r>
            <a:r>
              <a:rPr lang="it-IT" dirty="0"/>
              <a:t> plot of the </a:t>
            </a:r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the </a:t>
            </a:r>
            <a:r>
              <a:rPr lang="it-IT" dirty="0" err="1"/>
              <a:t>real</a:t>
            </a:r>
            <a:r>
              <a:rPr lang="it-IT" dirty="0"/>
              <a:t> duration</a:t>
            </a:r>
            <a:r>
              <a:rPr dirty="0"/>
              <a:t>.</a:t>
            </a:r>
          </a:p>
        </p:txBody>
      </p:sp>
      <p:sp>
        <p:nvSpPr>
          <p:cNvPr id="347" name="TextBox 12"/>
          <p:cNvSpPr txBox="1"/>
          <p:nvPr/>
        </p:nvSpPr>
        <p:spPr>
          <a:xfrm>
            <a:off x="5123697" y="288188"/>
            <a:ext cx="143564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Results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193568-147D-41B9-BB58-2B63B7BDD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4695" y="1801728"/>
            <a:ext cx="7713648" cy="45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069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 11"/>
          <p:cNvSpPr txBox="1"/>
          <p:nvPr/>
        </p:nvSpPr>
        <p:spPr>
          <a:xfrm>
            <a:off x="3153713" y="934519"/>
            <a:ext cx="5884575" cy="270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dirty="0"/>
              <a:t>The following </a:t>
            </a:r>
            <a:r>
              <a:rPr lang="it-IT" dirty="0" err="1"/>
              <a:t>graphs</a:t>
            </a:r>
            <a:r>
              <a:rPr lang="it-IT" dirty="0"/>
              <a:t> </a:t>
            </a:r>
            <a:r>
              <a:rPr lang="it-IT" dirty="0" err="1"/>
              <a:t>visualize</a:t>
            </a:r>
            <a:r>
              <a:rPr lang="it-IT" dirty="0"/>
              <a:t> the </a:t>
            </a:r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out top N models</a:t>
            </a:r>
            <a:r>
              <a:rPr dirty="0"/>
              <a:t>.</a:t>
            </a:r>
          </a:p>
        </p:txBody>
      </p:sp>
      <p:sp>
        <p:nvSpPr>
          <p:cNvPr id="347" name="TextBox 12"/>
          <p:cNvSpPr txBox="1"/>
          <p:nvPr/>
        </p:nvSpPr>
        <p:spPr>
          <a:xfrm>
            <a:off x="4922121" y="288188"/>
            <a:ext cx="234775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Comparison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9C839D-B355-4D3F-9DA4-592C8D04B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294" y="1580850"/>
            <a:ext cx="8034223" cy="46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810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535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Lato Regular</vt:lpstr>
      <vt:lpstr>Montserrat</vt:lpstr>
      <vt:lpstr>Montserrat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DeServi</dc:creator>
  <cp:lastModifiedBy>Federico</cp:lastModifiedBy>
  <cp:revision>21</cp:revision>
  <dcterms:modified xsi:type="dcterms:W3CDTF">2020-12-30T19:53:38Z</dcterms:modified>
</cp:coreProperties>
</file>