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5" r:id="rId3"/>
    <p:sldId id="302" r:id="rId4"/>
    <p:sldId id="260" r:id="rId5"/>
    <p:sldId id="301" r:id="rId6"/>
    <p:sldId id="304" r:id="rId7"/>
    <p:sldId id="261" r:id="rId8"/>
    <p:sldId id="306" r:id="rId9"/>
    <p:sldId id="307" r:id="rId10"/>
    <p:sldId id="299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74"/>
  </p:normalViewPr>
  <p:slideViewPr>
    <p:cSldViewPr snapToGrid="0" snapToObjects="1">
      <p:cViewPr varScale="1">
        <p:scale>
          <a:sx n="105" d="100"/>
          <a:sy n="105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8"/>
          <p:cNvSpPr>
            <a:spLocks noGrp="1"/>
          </p:cNvSpPr>
          <p:nvPr>
            <p:ph type="pic" sz="half" idx="13"/>
          </p:nvPr>
        </p:nvSpPr>
        <p:spPr>
          <a:xfrm>
            <a:off x="5163490" y="1346001"/>
            <a:ext cx="5107949" cy="416599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495675" y="1234168"/>
            <a:ext cx="5547225" cy="438013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/>
          <p:cNvSpPr>
            <a:spLocks noGrp="1"/>
          </p:cNvSpPr>
          <p:nvPr>
            <p:ph type="pic" sz="half" idx="13"/>
          </p:nvPr>
        </p:nvSpPr>
        <p:spPr>
          <a:xfrm>
            <a:off x="6850824" y="534011"/>
            <a:ext cx="4213818" cy="578997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8"/>
          <p:cNvSpPr>
            <a:spLocks noGrp="1"/>
          </p:cNvSpPr>
          <p:nvPr>
            <p:ph type="pic" sz="half" idx="13"/>
          </p:nvPr>
        </p:nvSpPr>
        <p:spPr>
          <a:xfrm>
            <a:off x="1416476" y="1278530"/>
            <a:ext cx="4653698" cy="43009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Freeform 8"/>
          <p:cNvSpPr>
            <a:spLocks noGrp="1"/>
          </p:cNvSpPr>
          <p:nvPr>
            <p:ph type="pic" sz="half" idx="13"/>
          </p:nvPr>
        </p:nvSpPr>
        <p:spPr>
          <a:xfrm>
            <a:off x="2323674" y="2757394"/>
            <a:ext cx="7805819" cy="308390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nyc-taxi-trip-duration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5">
            <a:extLst>
              <a:ext uri="{FF2B5EF4-FFF2-40B4-BE49-F238E27FC236}">
                <a16:creationId xmlns:a16="http://schemas.microsoft.com/office/drawing/2014/main" id="{B2DF9499-67D0-4000-B084-49613C3CDE65}"/>
              </a:ext>
            </a:extLst>
          </p:cNvPr>
          <p:cNvSpPr/>
          <p:nvPr/>
        </p:nvSpPr>
        <p:spPr>
          <a:xfrm>
            <a:off x="409200" y="303792"/>
            <a:ext cx="1436316" cy="641287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4" name="Rectangle 5"/>
          <p:cNvSpPr/>
          <p:nvPr/>
        </p:nvSpPr>
        <p:spPr>
          <a:xfrm>
            <a:off x="408876" y="2438400"/>
            <a:ext cx="11022802" cy="3052699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8" name="Group 12"/>
          <p:cNvGrpSpPr/>
          <p:nvPr/>
        </p:nvGrpSpPr>
        <p:grpSpPr>
          <a:xfrm>
            <a:off x="760322" y="2746093"/>
            <a:ext cx="5723466" cy="2392941"/>
            <a:chOff x="1" y="0"/>
            <a:chExt cx="5723465" cy="1821662"/>
          </a:xfrm>
        </p:grpSpPr>
        <p:sp>
          <p:nvSpPr>
            <p:cNvPr id="315" name="TextBox 13"/>
            <p:cNvSpPr txBox="1"/>
            <p:nvPr/>
          </p:nvSpPr>
          <p:spPr>
            <a:xfrm>
              <a:off x="1" y="0"/>
              <a:ext cx="5723465" cy="1101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4400" spc="30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defRPr>
              </a:lvl1pPr>
            </a:lstStyle>
            <a:p>
              <a:r>
                <a:rPr lang="it-IT" dirty="0"/>
                <a:t>NYC TAXI TRIP DURATION</a:t>
              </a:r>
              <a:endParaRPr dirty="0"/>
            </a:p>
          </p:txBody>
        </p:sp>
        <p:sp>
          <p:nvSpPr>
            <p:cNvPr id="316" name="TextBox 14"/>
            <p:cNvSpPr txBox="1"/>
            <p:nvPr/>
          </p:nvSpPr>
          <p:spPr>
            <a:xfrm>
              <a:off x="1" y="1259345"/>
              <a:ext cx="3237422" cy="5623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400" spc="3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r>
                <a:rPr lang="it-IT" dirty="0"/>
                <a:t>Christian Uccheddu - 800428</a:t>
              </a:r>
            </a:p>
            <a:p>
              <a:r>
                <a:rPr lang="it-IT" dirty="0"/>
                <a:t>Federico Luzzi - 816753</a:t>
              </a:r>
            </a:p>
            <a:p>
              <a:r>
                <a:rPr lang="it-IT" dirty="0"/>
                <a:t>Federico De Servi - 812166</a:t>
              </a:r>
              <a:endParaRPr dirty="0"/>
            </a:p>
          </p:txBody>
        </p:sp>
      </p:grpSp>
      <p:pic>
        <p:nvPicPr>
          <p:cNvPr id="8" name="Segnaposto immagine 7">
            <a:extLst>
              <a:ext uri="{FF2B5EF4-FFF2-40B4-BE49-F238E27FC236}">
                <a16:creationId xmlns:a16="http://schemas.microsoft.com/office/drawing/2014/main" id="{075A91CD-070C-4E3F-AD0C-7756833F5A67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0" b="4610"/>
          <a:stretch/>
        </p:blipFill>
        <p:spPr>
          <a:xfrm>
            <a:off x="6850824" y="534011"/>
            <a:ext cx="4213818" cy="5789978"/>
          </a:xfr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12BF02D-ADFC-436A-936A-A440CC222F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418901"/>
            <a:ext cx="1064316" cy="41106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0B8EC2E-6BB5-42B6-BA23-F477DCF7882D}"/>
              </a:ext>
            </a:extLst>
          </p:cNvPr>
          <p:cNvSpPr txBox="1"/>
          <p:nvPr/>
        </p:nvSpPr>
        <p:spPr>
          <a:xfrm>
            <a:off x="6926140" y="6068843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https://www.cityandstateny.com/articles/opinion/editors-note/rough-stretch-nyc-taxi-limousine-commission.html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Rectangle 5"/>
          <p:cNvSpPr/>
          <p:nvPr/>
        </p:nvSpPr>
        <p:spPr>
          <a:xfrm>
            <a:off x="-142160" y="2595884"/>
            <a:ext cx="12329065" cy="275967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98" name="TextBox 4"/>
          <p:cNvSpPr txBox="1"/>
          <p:nvPr/>
        </p:nvSpPr>
        <p:spPr>
          <a:xfrm>
            <a:off x="861408" y="2745286"/>
            <a:ext cx="4071076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8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sz="7200" dirty="0"/>
              <a:t>Thank You</a:t>
            </a:r>
          </a:p>
        </p:txBody>
      </p:sp>
      <p:pic>
        <p:nvPicPr>
          <p:cNvPr id="4" name="Segnaposto immagine 3">
            <a:extLst>
              <a:ext uri="{FF2B5EF4-FFF2-40B4-BE49-F238E27FC236}">
                <a16:creationId xmlns:a16="http://schemas.microsoft.com/office/drawing/2014/main" id="{BBC6FAC9-1071-4827-841D-6ECF9760C484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r="25741"/>
          <a:stretch/>
        </p:blipFill>
        <p:spPr>
          <a:xfrm>
            <a:off x="6850824" y="534011"/>
            <a:ext cx="4213818" cy="5789978"/>
          </a:xfrm>
        </p:spPr>
      </p:pic>
      <p:sp>
        <p:nvSpPr>
          <p:cNvPr id="8" name="TextBox 14">
            <a:extLst>
              <a:ext uri="{FF2B5EF4-FFF2-40B4-BE49-F238E27FC236}">
                <a16:creationId xmlns:a16="http://schemas.microsoft.com/office/drawing/2014/main" id="{90908CF4-6984-45DA-BDB1-EA008A628C39}"/>
              </a:ext>
            </a:extLst>
          </p:cNvPr>
          <p:cNvSpPr txBox="1"/>
          <p:nvPr/>
        </p:nvSpPr>
        <p:spPr>
          <a:xfrm>
            <a:off x="861408" y="4108028"/>
            <a:ext cx="3237423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400" spc="3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it-IT" dirty="0"/>
              <a:t>Christian Uccheddu - 800428</a:t>
            </a:r>
          </a:p>
          <a:p>
            <a:r>
              <a:rPr lang="it-IT" dirty="0"/>
              <a:t>Federico Luzzi - 816753</a:t>
            </a:r>
          </a:p>
          <a:p>
            <a:r>
              <a:rPr lang="it-IT" dirty="0"/>
              <a:t>Federico De Servi - 812166</a:t>
            </a:r>
            <a:endParaRPr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21E6D21-6ED8-4811-9A85-2E0EA21B93C3}"/>
              </a:ext>
            </a:extLst>
          </p:cNvPr>
          <p:cNvSpPr/>
          <p:nvPr/>
        </p:nvSpPr>
        <p:spPr>
          <a:xfrm>
            <a:off x="409200" y="303792"/>
            <a:ext cx="1436316" cy="641287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D17BB8F-CF92-4A63-BE04-60E0D86ADC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0" y="418901"/>
            <a:ext cx="1064316" cy="41106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AF0DBC-7F91-48B0-8E07-8C303A29AC0F}"/>
              </a:ext>
            </a:extLst>
          </p:cNvPr>
          <p:cNvSpPr txBox="1"/>
          <p:nvPr/>
        </p:nvSpPr>
        <p:spPr>
          <a:xfrm>
            <a:off x="6885518" y="60776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https://fortune.com/2016/07/13/study-nyc-taxi-outperforming-uber/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egnaposto immagine 7">
            <a:extLst>
              <a:ext uri="{FF2B5EF4-FFF2-40B4-BE49-F238E27FC236}">
                <a16:creationId xmlns:a16="http://schemas.microsoft.com/office/drawing/2014/main" id="{8C5A5DB1-987B-42ED-85A2-E141F23D5C0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41" r="25741"/>
          <a:stretch/>
        </p:blipFill>
        <p:spPr>
          <a:xfrm>
            <a:off x="0" y="0"/>
            <a:ext cx="5388300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D22E49-36C9-4FDD-AC98-B506103FD91C}"/>
              </a:ext>
            </a:extLst>
          </p:cNvPr>
          <p:cNvSpPr/>
          <p:nvPr/>
        </p:nvSpPr>
        <p:spPr>
          <a:xfrm flipH="1">
            <a:off x="734513" y="673210"/>
            <a:ext cx="3307019" cy="1285701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r>
              <a:rPr lang="it-IT" dirty="0"/>
              <a:t>   </a:t>
            </a:r>
            <a:endParaRPr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142950-86D7-4CE7-B724-C21F6D3BF783}"/>
              </a:ext>
            </a:extLst>
          </p:cNvPr>
          <p:cNvSpPr/>
          <p:nvPr/>
        </p:nvSpPr>
        <p:spPr>
          <a:xfrm flipH="1">
            <a:off x="6016197" y="2429103"/>
            <a:ext cx="5631117" cy="1999793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4" name="Rectangle 5"/>
          <p:cNvSpPr txBox="1"/>
          <p:nvPr/>
        </p:nvSpPr>
        <p:spPr>
          <a:xfrm flipH="1">
            <a:off x="6473396" y="2911762"/>
            <a:ext cx="4653625" cy="864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sz="1800" dirty="0" err="1">
                <a:solidFill>
                  <a:schemeClr val="bg1"/>
                </a:solidFill>
              </a:rPr>
              <a:t>Predict</a:t>
            </a:r>
            <a:r>
              <a:rPr lang="it-IT" sz="1800" dirty="0">
                <a:solidFill>
                  <a:schemeClr val="bg1"/>
                </a:solidFill>
              </a:rPr>
              <a:t> the taxi trip duration </a:t>
            </a:r>
            <a:r>
              <a:rPr lang="it-IT" sz="1800" dirty="0" err="1">
                <a:solidFill>
                  <a:schemeClr val="bg1"/>
                </a:solidFill>
              </a:rPr>
              <a:t>given</a:t>
            </a:r>
            <a:r>
              <a:rPr lang="it-IT" sz="1800" dirty="0">
                <a:solidFill>
                  <a:schemeClr val="bg1"/>
                </a:solidFill>
              </a:rPr>
              <a:t> the </a:t>
            </a:r>
            <a:r>
              <a:rPr lang="it-IT" sz="1800" dirty="0" err="1">
                <a:solidFill>
                  <a:schemeClr val="bg1"/>
                </a:solidFill>
              </a:rPr>
              <a:t>attributes</a:t>
            </a:r>
            <a:r>
              <a:rPr lang="it-IT" sz="1800" dirty="0">
                <a:solidFill>
                  <a:schemeClr val="bg1"/>
                </a:solidFill>
              </a:rPr>
              <a:t> in the dataset </a:t>
            </a:r>
            <a:r>
              <a:rPr lang="it-IT" sz="1800" dirty="0" err="1">
                <a:solidFill>
                  <a:schemeClr val="bg1"/>
                </a:solidFill>
              </a:rPr>
              <a:t>available</a:t>
            </a:r>
            <a:r>
              <a:rPr lang="it-IT" sz="1800" dirty="0">
                <a:solidFill>
                  <a:schemeClr val="bg1"/>
                </a:solidFill>
              </a:rPr>
              <a:t> on </a:t>
            </a:r>
            <a:r>
              <a:rPr lang="it-IT" sz="1800" dirty="0" err="1">
                <a:solidFill>
                  <a:schemeClr val="bg1"/>
                </a:solidFill>
              </a:rPr>
              <a:t>Kaggle</a:t>
            </a:r>
            <a:endParaRPr sz="1800" dirty="0">
              <a:solidFill>
                <a:schemeClr val="bg1"/>
              </a:solidFill>
            </a:endParaRPr>
          </a:p>
        </p:txBody>
      </p:sp>
      <p:sp>
        <p:nvSpPr>
          <p:cNvPr id="355" name="TextBox 6"/>
          <p:cNvSpPr txBox="1"/>
          <p:nvPr/>
        </p:nvSpPr>
        <p:spPr>
          <a:xfrm flipH="1">
            <a:off x="1117734" y="900563"/>
            <a:ext cx="246798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>
                <a:solidFill>
                  <a:srgbClr val="1E1E1E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>
                <a:solidFill>
                  <a:schemeClr val="bg1"/>
                </a:solidFill>
              </a:rPr>
              <a:t>Objective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794FF03-AD26-4C19-9362-5311D4078DB7}"/>
              </a:ext>
            </a:extLst>
          </p:cNvPr>
          <p:cNvCxnSpPr>
            <a:cxnSpLocks/>
          </p:cNvCxnSpPr>
          <p:nvPr/>
        </p:nvCxnSpPr>
        <p:spPr>
          <a:xfrm>
            <a:off x="3886200" y="1846385"/>
            <a:ext cx="2129997" cy="582718"/>
          </a:xfrm>
          <a:prstGeom prst="straightConnector1">
            <a:avLst/>
          </a:prstGeom>
          <a:ln w="57150">
            <a:solidFill>
              <a:srgbClr val="1E1E1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AE2CE8B-E006-4D41-A7A3-E0223F7629FA}"/>
              </a:ext>
            </a:extLst>
          </p:cNvPr>
          <p:cNvSpPr txBox="1"/>
          <p:nvPr/>
        </p:nvSpPr>
        <p:spPr>
          <a:xfrm>
            <a:off x="94517" y="6534835"/>
            <a:ext cx="6097464" cy="1692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it-IT" sz="500" dirty="0">
                <a:solidFill>
                  <a:schemeClr val="bg1">
                    <a:lumMod val="75000"/>
                  </a:schemeClr>
                </a:solidFill>
              </a:rPr>
              <a:t>Image from https://fortune.com/2016/07/13/study-nyc-taxi-outperforming-uber/</a:t>
            </a:r>
          </a:p>
        </p:txBody>
      </p:sp>
    </p:spTree>
    <p:extLst>
      <p:ext uri="{BB962C8B-B14F-4D97-AF65-F5344CB8AC3E}">
        <p14:creationId xmlns:p14="http://schemas.microsoft.com/office/powerpoint/2010/main" val="20903607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5914290" y="0"/>
            <a:ext cx="627771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6193474" y="1140813"/>
            <a:ext cx="5426697" cy="4570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dataset was taken from Kaggle and can be found at this </a:t>
            </a:r>
            <a:r>
              <a:rPr lang="en-US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1400" dirty="0"/>
              <a:t>. The dataset presented some issues that had to be solved before applying our models:</a:t>
            </a:r>
          </a:p>
          <a:p>
            <a:pPr marL="228600" indent="-228600">
              <a:buAutoNum type="arabicParenR"/>
            </a:pPr>
            <a:r>
              <a:rPr lang="en-US" sz="1400" dirty="0"/>
              <a:t>Some records contained presumably wrong information regarding the trip duration. (i.e. trips whose distance was 700 or more km completed in less than an hour)</a:t>
            </a:r>
          </a:p>
          <a:p>
            <a:pPr marL="228600" indent="-228600">
              <a:buAutoNum type="arabicParenR"/>
            </a:pPr>
            <a:r>
              <a:rPr lang="en-US" sz="1400" dirty="0"/>
              <a:t>Trips that presented a trip duration less than 10 seconds.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Geopositional</a:t>
            </a:r>
            <a:r>
              <a:rPr lang="en-US" sz="1400" dirty="0"/>
              <a:t> data encoded in latitude and longitude. This Is not the ideal format to feed to the models</a:t>
            </a:r>
          </a:p>
          <a:p>
            <a:pPr marL="228600" indent="-228600">
              <a:buAutoNum type="arabicParenR"/>
            </a:pPr>
            <a:r>
              <a:rPr lang="en-US" sz="1400" dirty="0"/>
              <a:t>Datetime attribute contained more than one information (day, time, weekday or not,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pPr marL="228600" indent="-228600">
              <a:buAutoNum type="arabicParenR"/>
            </a:pPr>
            <a:r>
              <a:rPr lang="en-US" sz="1400" dirty="0"/>
              <a:t>No distance between the points is given. This had to be calculated.</a:t>
            </a:r>
          </a:p>
          <a:p>
            <a:pPr marL="228600" indent="-228600">
              <a:buAutoNum type="arabicParenR"/>
            </a:pPr>
            <a:r>
              <a:rPr lang="en-US" sz="1400" dirty="0"/>
              <a:t>No aggregate geographical info (county/block) was given.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6193474" y="336458"/>
            <a:ext cx="306429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Original</a:t>
            </a:r>
            <a:r>
              <a:rPr lang="it-IT" dirty="0"/>
              <a:t> dataset</a:t>
            </a:r>
            <a:endParaRPr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0F8AC77-14B4-46FE-B207-C52B55D0D4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87" y="777585"/>
            <a:ext cx="4278881" cy="2394947"/>
          </a:xfrm>
          <a:prstGeom prst="rect">
            <a:avLst/>
          </a:prstGeom>
        </p:spPr>
      </p:pic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22CA00-EC4C-4EFF-B027-8B8B5F903F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85" y="3429000"/>
            <a:ext cx="3467099" cy="276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96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182197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Solutions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5948F6D-9B09-493B-8260-E132D9889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35" y="406112"/>
            <a:ext cx="4467825" cy="25007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506FD1D-9EB3-4477-AF28-793B074879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627" y="3312925"/>
            <a:ext cx="3933112" cy="3138962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0666E64-E24F-49CA-A8DD-262D268D3F2E}"/>
              </a:ext>
            </a:extLst>
          </p:cNvPr>
          <p:cNvSpPr txBox="1"/>
          <p:nvPr/>
        </p:nvSpPr>
        <p:spPr>
          <a:xfrm>
            <a:off x="337797" y="1305149"/>
            <a:ext cx="5426697" cy="42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US" sz="1400" dirty="0"/>
              <a:t>The solutions that had been applied were:</a:t>
            </a:r>
          </a:p>
          <a:p>
            <a:pPr marL="228600" indent="-228600">
              <a:buAutoNum type="arabicParenR"/>
            </a:pPr>
            <a:r>
              <a:rPr lang="en-US" sz="1400" dirty="0"/>
              <a:t>Records that contained presumably wrong information regarding the trip duration </a:t>
            </a:r>
            <a:r>
              <a:rPr lang="en-US" sz="1400" u="sng" dirty="0"/>
              <a:t>have been removed</a:t>
            </a:r>
            <a:r>
              <a:rPr lang="en-US" sz="1400" dirty="0"/>
              <a:t>.</a:t>
            </a:r>
          </a:p>
          <a:p>
            <a:pPr marL="228600" indent="-228600">
              <a:buAutoNum type="arabicParenR"/>
            </a:pPr>
            <a:r>
              <a:rPr lang="en-US" sz="1400" dirty="0"/>
              <a:t>Trips that presented a trip duration less than 10 seconds </a:t>
            </a:r>
            <a:r>
              <a:rPr lang="en-US" sz="1400" u="sng" dirty="0"/>
              <a:t>have been removed</a:t>
            </a:r>
            <a:r>
              <a:rPr lang="en-US" sz="1400" dirty="0"/>
              <a:t>. </a:t>
            </a:r>
          </a:p>
          <a:p>
            <a:pPr marL="228600" indent="-228600">
              <a:buAutoNum type="arabicParenR"/>
            </a:pPr>
            <a:r>
              <a:rPr lang="en-US" sz="1400" dirty="0" err="1"/>
              <a:t>Geopositional</a:t>
            </a:r>
            <a:r>
              <a:rPr lang="en-US" sz="1400" dirty="0"/>
              <a:t> data encoded in latitude and longitude have been converted to </a:t>
            </a:r>
            <a:r>
              <a:rPr lang="en-US" sz="1400" dirty="0" err="1"/>
              <a:t>x,y,z</a:t>
            </a:r>
            <a:r>
              <a:rPr lang="en-US" sz="1400" dirty="0"/>
              <a:t> format.</a:t>
            </a:r>
          </a:p>
          <a:p>
            <a:pPr marL="228600" indent="-228600">
              <a:buAutoNum type="arabicParenR"/>
            </a:pPr>
            <a:r>
              <a:rPr lang="en-US" sz="1400" dirty="0"/>
              <a:t>Datetime attribute has been used to extract other attributes like hour, weekday or not.</a:t>
            </a:r>
          </a:p>
          <a:p>
            <a:pPr marL="228600" indent="-228600">
              <a:buAutoNum type="arabicParenR"/>
            </a:pPr>
            <a:r>
              <a:rPr lang="en-US" sz="1400" dirty="0"/>
              <a:t>The distance between points has been calculated using the </a:t>
            </a:r>
            <a:r>
              <a:rPr lang="en-US" sz="1400" u="sng" dirty="0"/>
              <a:t>Manhattan</a:t>
            </a:r>
            <a:r>
              <a:rPr lang="en-US" sz="1400" dirty="0"/>
              <a:t> distance.</a:t>
            </a:r>
          </a:p>
          <a:p>
            <a:pPr marL="228600" indent="-228600">
              <a:buAutoNum type="arabicParenR"/>
            </a:pPr>
            <a:r>
              <a:rPr lang="en-US" sz="1400" dirty="0"/>
              <a:t>Geospatial information regarding Counties has been incorporated in our Kaggle dataset.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6193474" y="1624690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  <a:r>
              <a:rPr lang="it-IT" sz="1200" dirty="0"/>
              <a:t> Perché </a:t>
            </a:r>
            <a:r>
              <a:rPr lang="it-IT" sz="1200" dirty="0" err="1"/>
              <a:t>layer</a:t>
            </a:r>
            <a:r>
              <a:rPr lang="it-IT" sz="1200" dirty="0"/>
              <a:t>?</a:t>
            </a:r>
            <a:endParaRPr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>
          <a:xfrm>
            <a:off x="406851" y="1346005"/>
            <a:ext cx="5107949" cy="4165990"/>
          </a:xfrm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6193474" y="316182"/>
            <a:ext cx="5591675" cy="175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Methodological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and </a:t>
            </a:r>
            <a:r>
              <a:rPr lang="it-IT" dirty="0" err="1"/>
              <a:t>evaluation</a:t>
            </a:r>
            <a:endParaRPr lang="it-IT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8486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ectangle 5"/>
          <p:cNvSpPr/>
          <p:nvPr/>
        </p:nvSpPr>
        <p:spPr>
          <a:xfrm>
            <a:off x="1" y="0"/>
            <a:ext cx="6240886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D70F6-7B6C-44AA-AA6B-77ED02BEDC86}"/>
              </a:ext>
            </a:extLst>
          </p:cNvPr>
          <p:cNvSpPr txBox="1"/>
          <p:nvPr/>
        </p:nvSpPr>
        <p:spPr>
          <a:xfrm>
            <a:off x="337797" y="1140813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C768714-9359-4798-9B60-BE4421470C89}"/>
              </a:ext>
            </a:extLst>
          </p:cNvPr>
          <p:cNvSpPr txBox="1"/>
          <p:nvPr/>
        </p:nvSpPr>
        <p:spPr>
          <a:xfrm>
            <a:off x="337797" y="336458"/>
            <a:ext cx="220188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/>
              <a:t>Best 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8820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4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</a:t>
            </a:r>
            <a:r>
              <a:rPr lang="it-IT" dirty="0"/>
              <a:t> the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of the model and the </a:t>
            </a:r>
            <a:r>
              <a:rPr lang="it-IT" dirty="0" err="1"/>
              <a:t>scatter</a:t>
            </a:r>
            <a:r>
              <a:rPr lang="it-IT" dirty="0"/>
              <a:t> plot of the </a:t>
            </a:r>
            <a:r>
              <a:rPr lang="it-IT" dirty="0" err="1"/>
              <a:t>prediction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the </a:t>
            </a:r>
            <a:r>
              <a:rPr lang="it-IT" dirty="0" err="1"/>
              <a:t>real</a:t>
            </a:r>
            <a:r>
              <a:rPr lang="it-IT" dirty="0"/>
              <a:t> duration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5123697" y="288188"/>
            <a:ext cx="143564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Results</a:t>
            </a:r>
            <a:endParaRPr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Rectangle 11"/>
          <p:cNvSpPr txBox="1"/>
          <p:nvPr/>
        </p:nvSpPr>
        <p:spPr>
          <a:xfrm>
            <a:off x="3153713" y="934519"/>
            <a:ext cx="5884575" cy="270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150000"/>
              </a:lnSpc>
              <a:defRPr sz="900">
                <a:solidFill>
                  <a:srgbClr val="A7A7A7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it-IT" dirty="0"/>
              <a:t>The following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visualize</a:t>
            </a:r>
            <a:r>
              <a:rPr lang="it-IT" dirty="0"/>
              <a:t> the </a:t>
            </a:r>
            <a:r>
              <a:rPr lang="it-IT" dirty="0" err="1"/>
              <a:t>comparison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out top N models</a:t>
            </a:r>
            <a:r>
              <a:rPr dirty="0"/>
              <a:t>.</a:t>
            </a:r>
          </a:p>
        </p:txBody>
      </p:sp>
      <p:sp>
        <p:nvSpPr>
          <p:cNvPr id="347" name="TextBox 12"/>
          <p:cNvSpPr txBox="1"/>
          <p:nvPr/>
        </p:nvSpPr>
        <p:spPr>
          <a:xfrm>
            <a:off x="4922121" y="288188"/>
            <a:ext cx="23477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Comparison</a:t>
            </a:r>
            <a:endParaRPr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/>
      </p:sp>
    </p:spTree>
    <p:extLst>
      <p:ext uri="{BB962C8B-B14F-4D97-AF65-F5344CB8AC3E}">
        <p14:creationId xmlns:p14="http://schemas.microsoft.com/office/powerpoint/2010/main" val="13963810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1E1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1" name="Rectangle 2"/>
          <p:cNvSpPr txBox="1"/>
          <p:nvPr/>
        </p:nvSpPr>
        <p:spPr>
          <a:xfrm>
            <a:off x="406851" y="1346005"/>
            <a:ext cx="5426697" cy="607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just">
              <a:lnSpc>
                <a:spcPct val="150000"/>
              </a:lnSpc>
              <a:defRPr sz="900">
                <a:solidFill>
                  <a:srgbClr val="FFFFF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sz="1200" dirty="0"/>
              <a:t>Lorem ipsum dolor sit </a:t>
            </a:r>
            <a:r>
              <a:rPr sz="1200" dirty="0" err="1"/>
              <a:t>amet</a:t>
            </a:r>
            <a:r>
              <a:rPr sz="1200" dirty="0"/>
              <a:t>, </a:t>
            </a:r>
            <a:r>
              <a:rPr sz="1200" dirty="0" err="1"/>
              <a:t>lacus</a:t>
            </a:r>
            <a:r>
              <a:rPr sz="1200" dirty="0"/>
              <a:t> </a:t>
            </a:r>
            <a:r>
              <a:rPr sz="1200" dirty="0" err="1"/>
              <a:t>nulla</a:t>
            </a:r>
            <a:r>
              <a:rPr sz="1200" dirty="0"/>
              <a:t> ac </a:t>
            </a:r>
            <a:r>
              <a:rPr sz="1200" dirty="0" err="1"/>
              <a:t>netus</a:t>
            </a:r>
            <a:r>
              <a:rPr sz="1200" dirty="0"/>
              <a:t> </a:t>
            </a:r>
            <a:r>
              <a:rPr sz="1200" dirty="0" err="1"/>
              <a:t>nibh</a:t>
            </a:r>
            <a:r>
              <a:rPr sz="1200" dirty="0"/>
              <a:t> </a:t>
            </a:r>
            <a:r>
              <a:rPr sz="1200" dirty="0" err="1"/>
              <a:t>aliquet</a:t>
            </a:r>
            <a:r>
              <a:rPr sz="1200" dirty="0"/>
              <a:t>, </a:t>
            </a:r>
            <a:r>
              <a:rPr sz="1200" dirty="0" err="1"/>
              <a:t>porttitor</a:t>
            </a:r>
            <a:r>
              <a:rPr sz="1200" dirty="0"/>
              <a:t> ligula </a:t>
            </a:r>
            <a:r>
              <a:rPr sz="1200" dirty="0" err="1"/>
              <a:t>justo</a:t>
            </a:r>
            <a:r>
              <a:rPr sz="1200" dirty="0"/>
              <a:t> libero </a:t>
            </a:r>
            <a:r>
              <a:rPr sz="1200" dirty="0" err="1"/>
              <a:t>vivamus</a:t>
            </a:r>
            <a:r>
              <a:rPr sz="1200" dirty="0"/>
              <a:t> </a:t>
            </a:r>
            <a:r>
              <a:rPr sz="1200" dirty="0" err="1"/>
              <a:t>porttitor</a:t>
            </a:r>
            <a:r>
              <a:rPr sz="1200" dirty="0"/>
              <a:t> dolor, </a:t>
            </a:r>
            <a:r>
              <a:rPr lang="it-IT" sz="1200" dirty="0"/>
              <a:t> Perché </a:t>
            </a:r>
            <a:r>
              <a:rPr lang="it-IT" sz="1200" dirty="0" err="1"/>
              <a:t>layer</a:t>
            </a:r>
            <a:r>
              <a:rPr lang="it-IT" sz="1200" dirty="0"/>
              <a:t>?</a:t>
            </a:r>
            <a:endParaRPr sz="1200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half" idx="13"/>
          </p:nvPr>
        </p:nvSpPr>
        <p:spPr>
          <a:xfrm>
            <a:off x="6541288" y="1346005"/>
            <a:ext cx="5107949" cy="4165990"/>
          </a:xfrm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D7E1F90-7546-4231-8DCD-7A9B5FD8F7D6}"/>
              </a:ext>
            </a:extLst>
          </p:cNvPr>
          <p:cNvSpPr txBox="1"/>
          <p:nvPr/>
        </p:nvSpPr>
        <p:spPr>
          <a:xfrm>
            <a:off x="406850" y="579951"/>
            <a:ext cx="55916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lang="it-IT" dirty="0" err="1"/>
              <a:t>Conclusion</a:t>
            </a:r>
            <a:endParaRPr lang="it-IT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47411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434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 Regular</vt:lpstr>
      <vt:lpstr>Montserrat</vt:lpstr>
      <vt:lpstr>Montserrat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DeServi</dc:creator>
  <cp:lastModifiedBy>Federico</cp:lastModifiedBy>
  <cp:revision>18</cp:revision>
  <dcterms:modified xsi:type="dcterms:W3CDTF">2020-12-30T12:31:55Z</dcterms:modified>
</cp:coreProperties>
</file>