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305" r:id="rId3"/>
    <p:sldId id="302" r:id="rId4"/>
    <p:sldId id="260" r:id="rId5"/>
    <p:sldId id="301" r:id="rId6"/>
    <p:sldId id="304" r:id="rId7"/>
    <p:sldId id="261" r:id="rId8"/>
    <p:sldId id="309" r:id="rId9"/>
    <p:sldId id="308" r:id="rId10"/>
    <p:sldId id="306" r:id="rId11"/>
    <p:sldId id="307" r:id="rId12"/>
    <p:sldId id="299"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674"/>
  </p:normalViewPr>
  <p:slideViewPr>
    <p:cSldViewPr snapToGrid="0" snapToObjects="1">
      <p:cViewPr varScale="1">
        <p:scale>
          <a:sx n="109" d="100"/>
          <a:sy n="109"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0" name="Shape 310"/>
          <p:cNvSpPr>
            <a:spLocks noGrp="1" noRot="1" noChangeAspect="1"/>
          </p:cNvSpPr>
          <p:nvPr>
            <p:ph type="sldImg"/>
          </p:nvPr>
        </p:nvSpPr>
        <p:spPr>
          <a:xfrm>
            <a:off x="1143000" y="685800"/>
            <a:ext cx="4572000" cy="3429000"/>
          </a:xfrm>
          <a:prstGeom prst="rect">
            <a:avLst/>
          </a:prstGeom>
        </p:spPr>
        <p:txBody>
          <a:bodyPr/>
          <a:lstStyle/>
          <a:p>
            <a:endParaRPr/>
          </a:p>
        </p:txBody>
      </p:sp>
      <p:sp>
        <p:nvSpPr>
          <p:cNvPr id="311" name="Shape 31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Custom Layout">
    <p:spTree>
      <p:nvGrpSpPr>
        <p:cNvPr id="1" name=""/>
        <p:cNvGrpSpPr/>
        <p:nvPr/>
      </p:nvGrpSpPr>
      <p:grpSpPr>
        <a:xfrm>
          <a:off x="0" y="0"/>
          <a:ext cx="0" cy="0"/>
          <a:chOff x="0" y="0"/>
          <a:chExt cx="0" cy="0"/>
        </a:xfrm>
      </p:grpSpPr>
      <p:sp>
        <p:nvSpPr>
          <p:cNvPr id="265" name="Freeform 8"/>
          <p:cNvSpPr>
            <a:spLocks noGrp="1"/>
          </p:cNvSpPr>
          <p:nvPr>
            <p:ph type="pic" sz="half" idx="13"/>
          </p:nvPr>
        </p:nvSpPr>
        <p:spPr>
          <a:xfrm>
            <a:off x="5163490" y="1346001"/>
            <a:ext cx="5107949" cy="4165990"/>
          </a:xfrm>
          <a:prstGeom prst="rect">
            <a:avLst/>
          </a:prstGeom>
        </p:spPr>
        <p:txBody>
          <a:bodyPr lIns="91439" rIns="91439">
            <a:noAutofit/>
          </a:bodyPr>
          <a:lstStyle/>
          <a:p>
            <a:endParaRPr/>
          </a:p>
        </p:txBody>
      </p:sp>
      <p:sp>
        <p:nvSpPr>
          <p:cNvPr id="266"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273"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274"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275" name="Text Placeholder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276"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283"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284" name="Picture Placeholder 2"/>
          <p:cNvSpPr>
            <a:spLocks noGrp="1"/>
          </p:cNvSpPr>
          <p:nvPr>
            <p:ph type="pic" sz="half" idx="13"/>
          </p:nvPr>
        </p:nvSpPr>
        <p:spPr>
          <a:xfrm>
            <a:off x="5495675" y="1234168"/>
            <a:ext cx="5547225" cy="4380139"/>
          </a:xfrm>
          <a:prstGeom prst="rect">
            <a:avLst/>
          </a:prstGeom>
        </p:spPr>
        <p:txBody>
          <a:bodyPr lIns="91439" rIns="91439">
            <a:noAutofit/>
          </a:bodyPr>
          <a:lstStyle/>
          <a:p>
            <a:endParaRPr/>
          </a:p>
        </p:txBody>
      </p:sp>
      <p:sp>
        <p:nvSpPr>
          <p:cNvPr id="285"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286"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293"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294" name="Body Level One…"/>
          <p:cNvSpPr txBox="1">
            <a:spLocks noGrp="1"/>
          </p:cNvSpPr>
          <p:nvPr>
            <p:ph type="body" idx="1"/>
          </p:nvPr>
        </p:nvSpPr>
        <p:spPr>
          <a:xfrm>
            <a:off x="838200" y="1825625"/>
            <a:ext cx="10515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95"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302" name="Title Text"/>
          <p:cNvSpPr txBox="1">
            <a:spLocks noGrp="1"/>
          </p:cNvSpPr>
          <p:nvPr>
            <p:ph type="title"/>
          </p:nvPr>
        </p:nvSpPr>
        <p:spPr>
          <a:xfrm>
            <a:off x="8724900" y="365125"/>
            <a:ext cx="2628900" cy="5811838"/>
          </a:xfrm>
          <a:prstGeom prst="rect">
            <a:avLst/>
          </a:prstGeom>
        </p:spPr>
        <p:txBody>
          <a:bodyPr/>
          <a:lstStyle/>
          <a:p>
            <a:r>
              <a:t>Title Text</a:t>
            </a:r>
          </a:p>
        </p:txBody>
      </p:sp>
      <p:sp>
        <p:nvSpPr>
          <p:cNvPr id="303" name="Body Level One…"/>
          <p:cNvSpPr txBox="1">
            <a:spLocks noGrp="1"/>
          </p:cNvSpPr>
          <p:nvPr>
            <p:ph type="body" idx="1"/>
          </p:nvPr>
        </p:nvSpPr>
        <p:spPr>
          <a:xfrm>
            <a:off x="838200" y="365125"/>
            <a:ext cx="7734300"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4"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20" name="Picture Placeholder 6"/>
          <p:cNvSpPr>
            <a:spLocks noGrp="1"/>
          </p:cNvSpPr>
          <p:nvPr>
            <p:ph type="pic" sz="half" idx="13"/>
          </p:nvPr>
        </p:nvSpPr>
        <p:spPr>
          <a:xfrm>
            <a:off x="6850824" y="534011"/>
            <a:ext cx="4213818" cy="5789978"/>
          </a:xfrm>
          <a:prstGeom prst="rect">
            <a:avLst/>
          </a:prstGeom>
        </p:spPr>
        <p:txBody>
          <a:bodyPr lIns="91439" rIns="91439">
            <a:noAutofit/>
          </a:bodyPr>
          <a:lstStyle/>
          <a:p>
            <a:endParaRP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8"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29" name="Body Level One…"/>
          <p:cNvSpPr txBox="1">
            <a:spLocks noGrp="1"/>
          </p:cNvSpPr>
          <p:nvPr>
            <p:ph type="body" idx="1"/>
          </p:nvPr>
        </p:nvSpPr>
        <p:spPr>
          <a:xfrm>
            <a:off x="838200" y="1825625"/>
            <a:ext cx="10515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7"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8"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9"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6"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47"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8"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5"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6"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7"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8"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5"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66" name="Slide Number"/>
          <p:cNvSpPr txBox="1">
            <a:spLocks noGrp="1"/>
          </p:cNvSpPr>
          <p:nvPr>
            <p:ph type="sldNum" sz="quarter" idx="2"/>
          </p:nvPr>
        </p:nvSpPr>
        <p:spPr>
          <a:xfrm>
            <a:off x="11095176" y="6414760"/>
            <a:ext cx="258624" cy="248305"/>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3_Custom Layout">
    <p:spTree>
      <p:nvGrpSpPr>
        <p:cNvPr id="1" name=""/>
        <p:cNvGrpSpPr/>
        <p:nvPr/>
      </p:nvGrpSpPr>
      <p:grpSpPr>
        <a:xfrm>
          <a:off x="0" y="0"/>
          <a:ext cx="0" cy="0"/>
          <a:chOff x="0" y="0"/>
          <a:chExt cx="0" cy="0"/>
        </a:xfrm>
      </p:grpSpPr>
      <p:sp>
        <p:nvSpPr>
          <p:cNvPr id="249" name="Freeform 8"/>
          <p:cNvSpPr>
            <a:spLocks noGrp="1"/>
          </p:cNvSpPr>
          <p:nvPr>
            <p:ph type="pic" sz="half" idx="13"/>
          </p:nvPr>
        </p:nvSpPr>
        <p:spPr>
          <a:xfrm>
            <a:off x="1416476" y="1278530"/>
            <a:ext cx="4653698" cy="4300940"/>
          </a:xfrm>
          <a:prstGeom prst="rect">
            <a:avLst/>
          </a:prstGeom>
        </p:spPr>
        <p:txBody>
          <a:bodyPr lIns="91439" rIns="91439">
            <a:noAutofit/>
          </a:bodyPr>
          <a:lstStyle/>
          <a:p>
            <a:endParaRPr/>
          </a:p>
        </p:txBody>
      </p:sp>
      <p:sp>
        <p:nvSpPr>
          <p:cNvPr id="250"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2_Custom Layout">
    <p:spTree>
      <p:nvGrpSpPr>
        <p:cNvPr id="1" name=""/>
        <p:cNvGrpSpPr/>
        <p:nvPr/>
      </p:nvGrpSpPr>
      <p:grpSpPr>
        <a:xfrm>
          <a:off x="0" y="0"/>
          <a:ext cx="0" cy="0"/>
          <a:chOff x="0" y="0"/>
          <a:chExt cx="0" cy="0"/>
        </a:xfrm>
      </p:grpSpPr>
      <p:sp>
        <p:nvSpPr>
          <p:cNvPr id="257" name="Freeform 8"/>
          <p:cNvSpPr>
            <a:spLocks noGrp="1"/>
          </p:cNvSpPr>
          <p:nvPr>
            <p:ph type="pic" sz="half" idx="13"/>
          </p:nvPr>
        </p:nvSpPr>
        <p:spPr>
          <a:xfrm>
            <a:off x="2323674" y="2757394"/>
            <a:ext cx="7805819" cy="3083906"/>
          </a:xfrm>
          <a:prstGeom prst="rect">
            <a:avLst/>
          </a:prstGeom>
        </p:spPr>
        <p:txBody>
          <a:bodyPr lIns="91439" rIns="91439">
            <a:noAutofit/>
          </a:bodyPr>
          <a:lstStyle/>
          <a:p>
            <a:endParaRPr/>
          </a:p>
        </p:txBody>
      </p:sp>
      <p:sp>
        <p:nvSpPr>
          <p:cNvPr id="258"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7"/>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76" r:id="rId8"/>
    <p:sldLayoutId id="2147483677" r:id="rId9"/>
    <p:sldLayoutId id="2147483678" r:id="rId10"/>
    <p:sldLayoutId id="2147483679" r:id="rId11"/>
    <p:sldLayoutId id="2147483680" r:id="rId12"/>
    <p:sldLayoutId id="2147483681" r:id="rId13"/>
    <p:sldLayoutId id="2147483682" r:id="rId14"/>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kaggle.com/c/nyc-taxi-trip-duration" TargetMode="Externa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16" name="Rectangle 5">
            <a:extLst>
              <a:ext uri="{FF2B5EF4-FFF2-40B4-BE49-F238E27FC236}">
                <a16:creationId xmlns:a16="http://schemas.microsoft.com/office/drawing/2014/main" id="{B2DF9499-67D0-4000-B084-49613C3CDE65}"/>
              </a:ext>
            </a:extLst>
          </p:cNvPr>
          <p:cNvSpPr/>
          <p:nvPr/>
        </p:nvSpPr>
        <p:spPr>
          <a:xfrm>
            <a:off x="409200" y="303792"/>
            <a:ext cx="1436316" cy="641287"/>
          </a:xfrm>
          <a:prstGeom prst="rect">
            <a:avLst/>
          </a:prstGeom>
          <a:solidFill>
            <a:srgbClr val="1E1E1E"/>
          </a:solidFill>
          <a:ln w="12700">
            <a:miter lim="400000"/>
          </a:ln>
        </p:spPr>
        <p:txBody>
          <a:bodyPr lIns="45719" rIns="45719"/>
          <a:lstStyle/>
          <a:p>
            <a:endParaRPr/>
          </a:p>
        </p:txBody>
      </p:sp>
      <p:sp>
        <p:nvSpPr>
          <p:cNvPr id="314" name="Rectangle 5"/>
          <p:cNvSpPr/>
          <p:nvPr/>
        </p:nvSpPr>
        <p:spPr>
          <a:xfrm>
            <a:off x="408876" y="2438400"/>
            <a:ext cx="11022802" cy="3052699"/>
          </a:xfrm>
          <a:prstGeom prst="rect">
            <a:avLst/>
          </a:prstGeom>
          <a:solidFill>
            <a:srgbClr val="1E1E1E"/>
          </a:solidFill>
          <a:ln w="12700">
            <a:miter lim="400000"/>
          </a:ln>
        </p:spPr>
        <p:txBody>
          <a:bodyPr lIns="45719" rIns="45719"/>
          <a:lstStyle/>
          <a:p>
            <a:endParaRPr/>
          </a:p>
        </p:txBody>
      </p:sp>
      <p:grpSp>
        <p:nvGrpSpPr>
          <p:cNvPr id="318" name="Group 12"/>
          <p:cNvGrpSpPr/>
          <p:nvPr/>
        </p:nvGrpSpPr>
        <p:grpSpPr>
          <a:xfrm>
            <a:off x="760322" y="2746093"/>
            <a:ext cx="5723466" cy="2392941"/>
            <a:chOff x="1" y="0"/>
            <a:chExt cx="5723465" cy="1821662"/>
          </a:xfrm>
        </p:grpSpPr>
        <p:sp>
          <p:nvSpPr>
            <p:cNvPr id="315" name="TextBox 13"/>
            <p:cNvSpPr txBox="1"/>
            <p:nvPr/>
          </p:nvSpPr>
          <p:spPr>
            <a:xfrm>
              <a:off x="1" y="0"/>
              <a:ext cx="5723465" cy="110120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45719" tIns="45719" rIns="45719" bIns="45719" numCol="1" anchor="t">
              <a:spAutoFit/>
            </a:bodyPr>
            <a:lstStyle>
              <a:lvl1pPr>
                <a:defRPr sz="4400" spc="300">
                  <a:solidFill>
                    <a:srgbClr val="FFFFFF"/>
                  </a:solidFill>
                  <a:latin typeface="Montserrat Bold"/>
                  <a:ea typeface="Montserrat Bold"/>
                  <a:cs typeface="Montserrat Bold"/>
                  <a:sym typeface="Montserrat Bold"/>
                </a:defRPr>
              </a:lvl1pPr>
            </a:lstStyle>
            <a:p>
              <a:r>
                <a:rPr lang="it-IT" dirty="0"/>
                <a:t>NYC TAXI TRIP DURATION</a:t>
              </a:r>
              <a:endParaRPr dirty="0"/>
            </a:p>
          </p:txBody>
        </p:sp>
        <p:sp>
          <p:nvSpPr>
            <p:cNvPr id="316" name="TextBox 14"/>
            <p:cNvSpPr txBox="1"/>
            <p:nvPr/>
          </p:nvSpPr>
          <p:spPr>
            <a:xfrm>
              <a:off x="1" y="1259345"/>
              <a:ext cx="3237422" cy="56231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1400" spc="300">
                  <a:solidFill>
                    <a:srgbClr val="FFFFFF"/>
                  </a:solidFill>
                  <a:latin typeface="Montserrat"/>
                  <a:ea typeface="Montserrat"/>
                  <a:cs typeface="Montserrat"/>
                  <a:sym typeface="Montserrat"/>
                </a:defRPr>
              </a:lvl1pPr>
            </a:lstStyle>
            <a:p>
              <a:r>
                <a:rPr lang="it-IT" dirty="0"/>
                <a:t>Christian Uccheddu - 800428</a:t>
              </a:r>
            </a:p>
            <a:p>
              <a:r>
                <a:rPr lang="it-IT" dirty="0"/>
                <a:t>Federico Luzzi - 816753</a:t>
              </a:r>
            </a:p>
            <a:p>
              <a:r>
                <a:rPr lang="it-IT" dirty="0"/>
                <a:t>Federico De Servi - 812166</a:t>
              </a:r>
              <a:endParaRPr dirty="0"/>
            </a:p>
          </p:txBody>
        </p:sp>
      </p:grpSp>
      <p:pic>
        <p:nvPicPr>
          <p:cNvPr id="8" name="Segnaposto immagine 7">
            <a:extLst>
              <a:ext uri="{FF2B5EF4-FFF2-40B4-BE49-F238E27FC236}">
                <a16:creationId xmlns:a16="http://schemas.microsoft.com/office/drawing/2014/main" id="{075A91CD-070C-4E3F-AD0C-7756833F5A67}"/>
              </a:ext>
            </a:extLst>
          </p:cNvPr>
          <p:cNvPicPr>
            <a:picLocks noGrp="1" noChangeAspect="1"/>
          </p:cNvPicPr>
          <p:nvPr>
            <p:ph type="pic" sz="half" idx="13"/>
          </p:nvPr>
        </p:nvPicPr>
        <p:blipFill>
          <a:blip r:embed="rId2">
            <a:extLst>
              <a:ext uri="{28A0092B-C50C-407E-A947-70E740481C1C}">
                <a14:useLocalDpi xmlns:a14="http://schemas.microsoft.com/office/drawing/2010/main" val="0"/>
              </a:ext>
            </a:extLst>
          </a:blip>
          <a:srcRect t="4610" b="4610"/>
          <a:stretch/>
        </p:blipFill>
        <p:spPr>
          <a:xfrm>
            <a:off x="6850824" y="534011"/>
            <a:ext cx="4213818" cy="5789978"/>
          </a:xfrm>
        </p:spPr>
      </p:pic>
      <p:pic>
        <p:nvPicPr>
          <p:cNvPr id="10" name="Immagine 9">
            <a:extLst>
              <a:ext uri="{FF2B5EF4-FFF2-40B4-BE49-F238E27FC236}">
                <a16:creationId xmlns:a16="http://schemas.microsoft.com/office/drawing/2014/main" id="{712BF02D-ADFC-436A-936A-A440CC222F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5200" y="418901"/>
            <a:ext cx="1064316" cy="411068"/>
          </a:xfrm>
          <a:prstGeom prst="rect">
            <a:avLst/>
          </a:prstGeom>
        </p:spPr>
      </p:pic>
      <p:sp>
        <p:nvSpPr>
          <p:cNvPr id="17" name="CasellaDiTesto 16">
            <a:extLst>
              <a:ext uri="{FF2B5EF4-FFF2-40B4-BE49-F238E27FC236}">
                <a16:creationId xmlns:a16="http://schemas.microsoft.com/office/drawing/2014/main" id="{D0B8EC2E-6BB5-42B6-BA23-F477DCF7882D}"/>
              </a:ext>
            </a:extLst>
          </p:cNvPr>
          <p:cNvSpPr txBox="1"/>
          <p:nvPr/>
        </p:nvSpPr>
        <p:spPr>
          <a:xfrm>
            <a:off x="6926140" y="6068843"/>
            <a:ext cx="609746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it-IT" sz="500" dirty="0">
                <a:solidFill>
                  <a:schemeClr val="bg1">
                    <a:lumMod val="75000"/>
                  </a:schemeClr>
                </a:solidFill>
              </a:rPr>
              <a:t>Image from https://www.cityandstateny.com/articles/opinion/editors-note/rough-stretch-nyc-taxi-limousine-commission.html</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Rectangle 11"/>
          <p:cNvSpPr txBox="1"/>
          <p:nvPr/>
        </p:nvSpPr>
        <p:spPr>
          <a:xfrm>
            <a:off x="3153713" y="934519"/>
            <a:ext cx="5884575" cy="27065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50000"/>
              </a:lnSpc>
              <a:defRPr sz="900">
                <a:solidFill>
                  <a:srgbClr val="A7A7A7"/>
                </a:solidFill>
                <a:latin typeface="Lato Regular"/>
                <a:ea typeface="Lato Regular"/>
                <a:cs typeface="Lato Regular"/>
                <a:sym typeface="Lato Regular"/>
              </a:defRPr>
            </a:lvl1pPr>
          </a:lstStyle>
          <a:p>
            <a:r>
              <a:rPr lang="it-IT" dirty="0"/>
              <a:t>The following </a:t>
            </a:r>
            <a:r>
              <a:rPr lang="it-IT" dirty="0" err="1"/>
              <a:t>graphs</a:t>
            </a:r>
            <a:r>
              <a:rPr lang="it-IT" dirty="0"/>
              <a:t> </a:t>
            </a:r>
            <a:r>
              <a:rPr lang="it-IT" dirty="0" err="1"/>
              <a:t>visualize</a:t>
            </a:r>
            <a:r>
              <a:rPr lang="it-IT" dirty="0"/>
              <a:t> the </a:t>
            </a:r>
            <a:r>
              <a:rPr lang="it-IT" dirty="0" err="1"/>
              <a:t>comparison</a:t>
            </a:r>
            <a:r>
              <a:rPr lang="it-IT" dirty="0"/>
              <a:t> </a:t>
            </a:r>
            <a:r>
              <a:rPr lang="it-IT" dirty="0" err="1"/>
              <a:t>between</a:t>
            </a:r>
            <a:r>
              <a:rPr lang="it-IT" dirty="0"/>
              <a:t> out top N models</a:t>
            </a:r>
            <a:r>
              <a:rPr dirty="0"/>
              <a:t>.</a:t>
            </a:r>
          </a:p>
        </p:txBody>
      </p:sp>
      <p:sp>
        <p:nvSpPr>
          <p:cNvPr id="347" name="TextBox 12"/>
          <p:cNvSpPr txBox="1"/>
          <p:nvPr/>
        </p:nvSpPr>
        <p:spPr>
          <a:xfrm>
            <a:off x="4922121" y="288188"/>
            <a:ext cx="2347757"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latin typeface="Montserrat Bold"/>
                <a:ea typeface="Montserrat Bold"/>
                <a:cs typeface="Montserrat Bold"/>
                <a:sym typeface="Montserrat Bold"/>
              </a:defRPr>
            </a:lvl1pPr>
          </a:lstStyle>
          <a:p>
            <a:r>
              <a:rPr lang="it-IT" dirty="0" err="1"/>
              <a:t>Comparison</a:t>
            </a:r>
            <a:endParaRPr dirty="0"/>
          </a:p>
        </p:txBody>
      </p:sp>
      <p:pic>
        <p:nvPicPr>
          <p:cNvPr id="4" name="Immagine 3">
            <a:extLst>
              <a:ext uri="{FF2B5EF4-FFF2-40B4-BE49-F238E27FC236}">
                <a16:creationId xmlns:a16="http://schemas.microsoft.com/office/drawing/2014/main" id="{419C839D-B355-4D3F-9DA4-592C8D04B9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1294" y="1580850"/>
            <a:ext cx="8034223" cy="4620693"/>
          </a:xfrm>
          <a:prstGeom prst="rect">
            <a:avLst/>
          </a:prstGeom>
        </p:spPr>
      </p:pic>
    </p:spTree>
    <p:extLst>
      <p:ext uri="{BB962C8B-B14F-4D97-AF65-F5344CB8AC3E}">
        <p14:creationId xmlns:p14="http://schemas.microsoft.com/office/powerpoint/2010/main" val="139638108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Rectangle 5"/>
          <p:cNvSpPr/>
          <p:nvPr/>
        </p:nvSpPr>
        <p:spPr>
          <a:xfrm>
            <a:off x="0" y="0"/>
            <a:ext cx="12192000" cy="6858000"/>
          </a:xfrm>
          <a:prstGeom prst="rect">
            <a:avLst/>
          </a:prstGeom>
          <a:solidFill>
            <a:srgbClr val="1E1E1E"/>
          </a:solidFill>
          <a:ln w="12700">
            <a:miter lim="400000"/>
          </a:ln>
        </p:spPr>
        <p:txBody>
          <a:bodyPr lIns="45719" rIns="45719"/>
          <a:lstStyle/>
          <a:p>
            <a:endParaRPr/>
          </a:p>
        </p:txBody>
      </p:sp>
      <p:sp>
        <p:nvSpPr>
          <p:cNvPr id="331" name="Rectangle 2"/>
          <p:cNvSpPr txBox="1"/>
          <p:nvPr/>
        </p:nvSpPr>
        <p:spPr>
          <a:xfrm>
            <a:off x="406851" y="1346005"/>
            <a:ext cx="5426697" cy="607089"/>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just">
              <a:lnSpc>
                <a:spcPct val="150000"/>
              </a:lnSpc>
              <a:defRPr sz="900">
                <a:solidFill>
                  <a:srgbClr val="FFFFFF"/>
                </a:solidFill>
                <a:latin typeface="Lato Regular"/>
                <a:ea typeface="Lato Regular"/>
                <a:cs typeface="Lato Regular"/>
                <a:sym typeface="Lato Regular"/>
              </a:defRPr>
            </a:lvl1pPr>
          </a:lstStyle>
          <a:p>
            <a:r>
              <a:rPr sz="1200" dirty="0"/>
              <a:t>Lorem ipsum dolor sit </a:t>
            </a:r>
            <a:r>
              <a:rPr sz="1200" dirty="0" err="1"/>
              <a:t>amet</a:t>
            </a:r>
            <a:r>
              <a:rPr sz="1200" dirty="0"/>
              <a:t>, </a:t>
            </a:r>
            <a:r>
              <a:rPr sz="1200" dirty="0" err="1"/>
              <a:t>lacus</a:t>
            </a:r>
            <a:r>
              <a:rPr sz="1200" dirty="0"/>
              <a:t> </a:t>
            </a:r>
            <a:r>
              <a:rPr sz="1200" dirty="0" err="1"/>
              <a:t>nulla</a:t>
            </a:r>
            <a:r>
              <a:rPr sz="1200" dirty="0"/>
              <a:t> ac </a:t>
            </a:r>
            <a:r>
              <a:rPr sz="1200" dirty="0" err="1"/>
              <a:t>netus</a:t>
            </a:r>
            <a:r>
              <a:rPr sz="1200" dirty="0"/>
              <a:t> </a:t>
            </a:r>
            <a:r>
              <a:rPr sz="1200" dirty="0" err="1"/>
              <a:t>nibh</a:t>
            </a:r>
            <a:r>
              <a:rPr sz="1200" dirty="0"/>
              <a:t> </a:t>
            </a:r>
            <a:r>
              <a:rPr sz="1200" dirty="0" err="1"/>
              <a:t>aliquet</a:t>
            </a:r>
            <a:r>
              <a:rPr sz="1200" dirty="0"/>
              <a:t>, </a:t>
            </a:r>
            <a:r>
              <a:rPr sz="1200" dirty="0" err="1"/>
              <a:t>porttitor</a:t>
            </a:r>
            <a:r>
              <a:rPr sz="1200" dirty="0"/>
              <a:t> ligula </a:t>
            </a:r>
            <a:r>
              <a:rPr sz="1200" dirty="0" err="1"/>
              <a:t>justo</a:t>
            </a:r>
            <a:r>
              <a:rPr sz="1200" dirty="0"/>
              <a:t> libero </a:t>
            </a:r>
            <a:r>
              <a:rPr sz="1200" dirty="0" err="1"/>
              <a:t>vivamus</a:t>
            </a:r>
            <a:r>
              <a:rPr sz="1200" dirty="0"/>
              <a:t> </a:t>
            </a:r>
            <a:r>
              <a:rPr sz="1200" dirty="0" err="1"/>
              <a:t>porttitor</a:t>
            </a:r>
            <a:r>
              <a:rPr sz="1200" dirty="0"/>
              <a:t> dolor, </a:t>
            </a:r>
            <a:r>
              <a:rPr lang="it-IT" sz="1200" dirty="0"/>
              <a:t> Perché </a:t>
            </a:r>
            <a:r>
              <a:rPr lang="it-IT" sz="1200" dirty="0" err="1"/>
              <a:t>layer</a:t>
            </a:r>
            <a:r>
              <a:rPr lang="it-IT" sz="1200" dirty="0"/>
              <a:t>?</a:t>
            </a:r>
            <a:endParaRPr sz="1200" dirty="0"/>
          </a:p>
        </p:txBody>
      </p:sp>
      <p:sp>
        <p:nvSpPr>
          <p:cNvPr id="2" name="Picture Placeholder 1"/>
          <p:cNvSpPr>
            <a:spLocks noGrp="1"/>
          </p:cNvSpPr>
          <p:nvPr>
            <p:ph type="pic" sz="half" idx="13"/>
          </p:nvPr>
        </p:nvSpPr>
        <p:spPr>
          <a:xfrm>
            <a:off x="6541288" y="1346005"/>
            <a:ext cx="5107949" cy="4165990"/>
          </a:xfrm>
        </p:spPr>
      </p:sp>
      <p:sp>
        <p:nvSpPr>
          <p:cNvPr id="8" name="TextBox 5">
            <a:extLst>
              <a:ext uri="{FF2B5EF4-FFF2-40B4-BE49-F238E27FC236}">
                <a16:creationId xmlns:a16="http://schemas.microsoft.com/office/drawing/2014/main" id="{2D7E1F90-7546-4231-8DCD-7A9B5FD8F7D6}"/>
              </a:ext>
            </a:extLst>
          </p:cNvPr>
          <p:cNvSpPr txBox="1"/>
          <p:nvPr/>
        </p:nvSpPr>
        <p:spPr>
          <a:xfrm>
            <a:off x="406850" y="579951"/>
            <a:ext cx="5591675" cy="1200329"/>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sz="3600">
                <a:solidFill>
                  <a:srgbClr val="FFFFFF"/>
                </a:solidFill>
                <a:latin typeface="Montserrat Bold"/>
                <a:ea typeface="Montserrat Bold"/>
                <a:cs typeface="Montserrat Bold"/>
                <a:sym typeface="Montserrat Bold"/>
              </a:defRPr>
            </a:lvl1pPr>
          </a:lstStyle>
          <a:p>
            <a:r>
              <a:rPr lang="it-IT" dirty="0" err="1"/>
              <a:t>Conclusion</a:t>
            </a:r>
            <a:endParaRPr lang="it-IT" dirty="0"/>
          </a:p>
          <a:p>
            <a:endParaRPr dirty="0"/>
          </a:p>
        </p:txBody>
      </p:sp>
    </p:spTree>
    <p:extLst>
      <p:ext uri="{BB962C8B-B14F-4D97-AF65-F5344CB8AC3E}">
        <p14:creationId xmlns:p14="http://schemas.microsoft.com/office/powerpoint/2010/main" val="110474115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7" name="Rectangle 5"/>
          <p:cNvSpPr/>
          <p:nvPr/>
        </p:nvSpPr>
        <p:spPr>
          <a:xfrm>
            <a:off x="-142160" y="2595884"/>
            <a:ext cx="12329065" cy="2759671"/>
          </a:xfrm>
          <a:prstGeom prst="rect">
            <a:avLst/>
          </a:prstGeom>
          <a:solidFill>
            <a:srgbClr val="1E1E1E"/>
          </a:solidFill>
          <a:ln w="12700">
            <a:miter lim="400000"/>
          </a:ln>
        </p:spPr>
        <p:txBody>
          <a:bodyPr lIns="45719" rIns="45719"/>
          <a:lstStyle/>
          <a:p>
            <a:endParaRPr/>
          </a:p>
        </p:txBody>
      </p:sp>
      <p:sp>
        <p:nvSpPr>
          <p:cNvPr id="698" name="TextBox 4"/>
          <p:cNvSpPr txBox="1"/>
          <p:nvPr/>
        </p:nvSpPr>
        <p:spPr>
          <a:xfrm>
            <a:off x="861408" y="2745286"/>
            <a:ext cx="4071076" cy="1200329"/>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sz="8700">
                <a:solidFill>
                  <a:srgbClr val="FFFFFF"/>
                </a:solidFill>
                <a:latin typeface="Montserrat Bold"/>
                <a:ea typeface="Montserrat Bold"/>
                <a:cs typeface="Montserrat Bold"/>
                <a:sym typeface="Montserrat Bold"/>
              </a:defRPr>
            </a:lvl1pPr>
          </a:lstStyle>
          <a:p>
            <a:r>
              <a:rPr sz="7200" dirty="0"/>
              <a:t>Thank You</a:t>
            </a:r>
          </a:p>
        </p:txBody>
      </p:sp>
      <p:pic>
        <p:nvPicPr>
          <p:cNvPr id="4" name="Segnaposto immagine 3">
            <a:extLst>
              <a:ext uri="{FF2B5EF4-FFF2-40B4-BE49-F238E27FC236}">
                <a16:creationId xmlns:a16="http://schemas.microsoft.com/office/drawing/2014/main" id="{BBC6FAC9-1071-4827-841D-6ECF9760C484}"/>
              </a:ext>
            </a:extLst>
          </p:cNvPr>
          <p:cNvPicPr>
            <a:picLocks noGrp="1" noChangeAspect="1"/>
          </p:cNvPicPr>
          <p:nvPr>
            <p:ph type="pic" sz="half" idx="13"/>
          </p:nvPr>
        </p:nvPicPr>
        <p:blipFill>
          <a:blip r:embed="rId2">
            <a:extLst>
              <a:ext uri="{28A0092B-C50C-407E-A947-70E740481C1C}">
                <a14:useLocalDpi xmlns:a14="http://schemas.microsoft.com/office/drawing/2010/main" val="0"/>
              </a:ext>
            </a:extLst>
          </a:blip>
          <a:srcRect l="25741" r="25741"/>
          <a:stretch/>
        </p:blipFill>
        <p:spPr>
          <a:xfrm>
            <a:off x="6850824" y="534011"/>
            <a:ext cx="4213818" cy="5789978"/>
          </a:xfrm>
        </p:spPr>
      </p:pic>
      <p:sp>
        <p:nvSpPr>
          <p:cNvPr id="8" name="TextBox 14">
            <a:extLst>
              <a:ext uri="{FF2B5EF4-FFF2-40B4-BE49-F238E27FC236}">
                <a16:creationId xmlns:a16="http://schemas.microsoft.com/office/drawing/2014/main" id="{90908CF4-6984-45DA-BDB1-EA008A628C39}"/>
              </a:ext>
            </a:extLst>
          </p:cNvPr>
          <p:cNvSpPr txBox="1"/>
          <p:nvPr/>
        </p:nvSpPr>
        <p:spPr>
          <a:xfrm>
            <a:off x="861408" y="4108028"/>
            <a:ext cx="3237423" cy="73866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45719" tIns="45719" rIns="45719" bIns="45719" numCol="1" anchor="t">
            <a:spAutoFit/>
          </a:bodyPr>
          <a:lstStyle>
            <a:lvl1pPr>
              <a:defRPr sz="1400" spc="300">
                <a:solidFill>
                  <a:srgbClr val="FFFFFF"/>
                </a:solidFill>
                <a:latin typeface="Montserrat"/>
                <a:ea typeface="Montserrat"/>
                <a:cs typeface="Montserrat"/>
                <a:sym typeface="Montserrat"/>
              </a:defRPr>
            </a:lvl1pPr>
          </a:lstStyle>
          <a:p>
            <a:r>
              <a:rPr lang="it-IT" dirty="0"/>
              <a:t>Christian Uccheddu - 800428</a:t>
            </a:r>
          </a:p>
          <a:p>
            <a:r>
              <a:rPr lang="it-IT" dirty="0"/>
              <a:t>Federico Luzzi - 816753</a:t>
            </a:r>
          </a:p>
          <a:p>
            <a:r>
              <a:rPr lang="it-IT" dirty="0"/>
              <a:t>Federico De Servi - 812166</a:t>
            </a:r>
            <a:endParaRPr dirty="0"/>
          </a:p>
        </p:txBody>
      </p:sp>
      <p:sp>
        <p:nvSpPr>
          <p:cNvPr id="11" name="Rectangle 5">
            <a:extLst>
              <a:ext uri="{FF2B5EF4-FFF2-40B4-BE49-F238E27FC236}">
                <a16:creationId xmlns:a16="http://schemas.microsoft.com/office/drawing/2014/main" id="{E21E6D21-6ED8-4811-9A85-2E0EA21B93C3}"/>
              </a:ext>
            </a:extLst>
          </p:cNvPr>
          <p:cNvSpPr/>
          <p:nvPr/>
        </p:nvSpPr>
        <p:spPr>
          <a:xfrm>
            <a:off x="409200" y="303792"/>
            <a:ext cx="1436316" cy="641287"/>
          </a:xfrm>
          <a:prstGeom prst="rect">
            <a:avLst/>
          </a:prstGeom>
          <a:solidFill>
            <a:srgbClr val="1E1E1E"/>
          </a:solidFill>
          <a:ln w="12700">
            <a:miter lim="400000"/>
          </a:ln>
        </p:spPr>
        <p:txBody>
          <a:bodyPr lIns="45719" rIns="45719"/>
          <a:lstStyle/>
          <a:p>
            <a:endParaRPr/>
          </a:p>
        </p:txBody>
      </p:sp>
      <p:pic>
        <p:nvPicPr>
          <p:cNvPr id="12" name="Immagine 11">
            <a:extLst>
              <a:ext uri="{FF2B5EF4-FFF2-40B4-BE49-F238E27FC236}">
                <a16:creationId xmlns:a16="http://schemas.microsoft.com/office/drawing/2014/main" id="{FD17BB8F-CF92-4A63-BE04-60E0D86ADC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5200" y="418901"/>
            <a:ext cx="1064316" cy="411068"/>
          </a:xfrm>
          <a:prstGeom prst="rect">
            <a:avLst/>
          </a:prstGeom>
        </p:spPr>
      </p:pic>
      <p:sp>
        <p:nvSpPr>
          <p:cNvPr id="13" name="CasellaDiTesto 12">
            <a:extLst>
              <a:ext uri="{FF2B5EF4-FFF2-40B4-BE49-F238E27FC236}">
                <a16:creationId xmlns:a16="http://schemas.microsoft.com/office/drawing/2014/main" id="{AFAF0DBC-7F91-48B0-8E07-8C303A29AC0F}"/>
              </a:ext>
            </a:extLst>
          </p:cNvPr>
          <p:cNvSpPr txBox="1"/>
          <p:nvPr/>
        </p:nvSpPr>
        <p:spPr>
          <a:xfrm>
            <a:off x="6885518" y="6077635"/>
            <a:ext cx="609746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it-IT" sz="500" dirty="0">
                <a:solidFill>
                  <a:schemeClr val="bg1">
                    <a:lumMod val="75000"/>
                  </a:schemeClr>
                </a:solidFill>
              </a:rPr>
              <a:t>Image from https://fortune.com/2016/07/13/study-nyc-taxi-outperforming-uber/</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egnaposto immagine 7">
            <a:extLst>
              <a:ext uri="{FF2B5EF4-FFF2-40B4-BE49-F238E27FC236}">
                <a16:creationId xmlns:a16="http://schemas.microsoft.com/office/drawing/2014/main" id="{8C5A5DB1-987B-42ED-85A2-E141F23D5C0D}"/>
              </a:ext>
            </a:extLst>
          </p:cNvPr>
          <p:cNvPicPr>
            <a:picLocks noGrp="1" noChangeAspect="1"/>
          </p:cNvPicPr>
          <p:nvPr>
            <p:ph type="pic" sz="half" idx="13"/>
          </p:nvPr>
        </p:nvPicPr>
        <p:blipFill>
          <a:blip r:embed="rId2">
            <a:extLst>
              <a:ext uri="{28A0092B-C50C-407E-A947-70E740481C1C}">
                <a14:useLocalDpi xmlns:a14="http://schemas.microsoft.com/office/drawing/2010/main" val="0"/>
              </a:ext>
            </a:extLst>
          </a:blip>
          <a:srcRect l="25741" r="25741"/>
          <a:stretch/>
        </p:blipFill>
        <p:spPr>
          <a:xfrm>
            <a:off x="0" y="0"/>
            <a:ext cx="5388300" cy="6858000"/>
          </a:xfrm>
        </p:spPr>
      </p:pic>
      <p:sp>
        <p:nvSpPr>
          <p:cNvPr id="6" name="Rectangle 5">
            <a:extLst>
              <a:ext uri="{FF2B5EF4-FFF2-40B4-BE49-F238E27FC236}">
                <a16:creationId xmlns:a16="http://schemas.microsoft.com/office/drawing/2014/main" id="{28D22E49-36C9-4FDD-AC98-B506103FD91C}"/>
              </a:ext>
            </a:extLst>
          </p:cNvPr>
          <p:cNvSpPr/>
          <p:nvPr/>
        </p:nvSpPr>
        <p:spPr>
          <a:xfrm flipH="1">
            <a:off x="734513" y="673210"/>
            <a:ext cx="3307019" cy="1285701"/>
          </a:xfrm>
          <a:prstGeom prst="rect">
            <a:avLst/>
          </a:prstGeom>
          <a:solidFill>
            <a:srgbClr val="1E1E1E"/>
          </a:solidFill>
          <a:ln w="12700">
            <a:miter lim="400000"/>
          </a:ln>
        </p:spPr>
        <p:txBody>
          <a:bodyPr lIns="45719" rIns="45719"/>
          <a:lstStyle/>
          <a:p>
            <a:r>
              <a:rPr lang="it-IT" dirty="0"/>
              <a:t>   </a:t>
            </a:r>
            <a:endParaRPr dirty="0"/>
          </a:p>
        </p:txBody>
      </p:sp>
      <p:sp>
        <p:nvSpPr>
          <p:cNvPr id="5" name="Rectangle 5">
            <a:extLst>
              <a:ext uri="{FF2B5EF4-FFF2-40B4-BE49-F238E27FC236}">
                <a16:creationId xmlns:a16="http://schemas.microsoft.com/office/drawing/2014/main" id="{DD142950-86D7-4CE7-B724-C21F6D3BF783}"/>
              </a:ext>
            </a:extLst>
          </p:cNvPr>
          <p:cNvSpPr/>
          <p:nvPr/>
        </p:nvSpPr>
        <p:spPr>
          <a:xfrm flipH="1">
            <a:off x="6016197" y="2429103"/>
            <a:ext cx="5631117" cy="1999793"/>
          </a:xfrm>
          <a:prstGeom prst="rect">
            <a:avLst/>
          </a:prstGeom>
          <a:solidFill>
            <a:srgbClr val="1E1E1E"/>
          </a:solidFill>
          <a:ln w="12700">
            <a:miter lim="400000"/>
          </a:ln>
        </p:spPr>
        <p:txBody>
          <a:bodyPr lIns="45719" rIns="45719"/>
          <a:lstStyle/>
          <a:p>
            <a:endParaRPr/>
          </a:p>
        </p:txBody>
      </p:sp>
      <p:sp>
        <p:nvSpPr>
          <p:cNvPr id="354" name="Rectangle 5"/>
          <p:cNvSpPr txBox="1"/>
          <p:nvPr/>
        </p:nvSpPr>
        <p:spPr>
          <a:xfrm flipH="1">
            <a:off x="6473396" y="2911762"/>
            <a:ext cx="4653625" cy="864467"/>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just">
              <a:lnSpc>
                <a:spcPct val="150000"/>
              </a:lnSpc>
              <a:defRPr sz="900">
                <a:solidFill>
                  <a:srgbClr val="808080"/>
                </a:solidFill>
                <a:latin typeface="Lato Regular"/>
                <a:ea typeface="Lato Regular"/>
                <a:cs typeface="Lato Regular"/>
                <a:sym typeface="Lato Regular"/>
              </a:defRPr>
            </a:lvl1pPr>
          </a:lstStyle>
          <a:p>
            <a:r>
              <a:rPr lang="it-IT" sz="1800" dirty="0" err="1">
                <a:solidFill>
                  <a:schemeClr val="bg1"/>
                </a:solidFill>
              </a:rPr>
              <a:t>Predict</a:t>
            </a:r>
            <a:r>
              <a:rPr lang="it-IT" sz="1800" dirty="0">
                <a:solidFill>
                  <a:schemeClr val="bg1"/>
                </a:solidFill>
              </a:rPr>
              <a:t> the taxi trip duration </a:t>
            </a:r>
            <a:r>
              <a:rPr lang="it-IT" sz="1800" dirty="0" err="1">
                <a:solidFill>
                  <a:schemeClr val="bg1"/>
                </a:solidFill>
              </a:rPr>
              <a:t>given</a:t>
            </a:r>
            <a:r>
              <a:rPr lang="it-IT" sz="1800" dirty="0">
                <a:solidFill>
                  <a:schemeClr val="bg1"/>
                </a:solidFill>
              </a:rPr>
              <a:t> the </a:t>
            </a:r>
            <a:r>
              <a:rPr lang="it-IT" sz="1800" dirty="0" err="1">
                <a:solidFill>
                  <a:schemeClr val="bg1"/>
                </a:solidFill>
              </a:rPr>
              <a:t>attributes</a:t>
            </a:r>
            <a:r>
              <a:rPr lang="it-IT" sz="1800" dirty="0">
                <a:solidFill>
                  <a:schemeClr val="bg1"/>
                </a:solidFill>
              </a:rPr>
              <a:t> in the dataset </a:t>
            </a:r>
            <a:r>
              <a:rPr lang="it-IT" sz="1800" dirty="0" err="1">
                <a:solidFill>
                  <a:schemeClr val="bg1"/>
                </a:solidFill>
              </a:rPr>
              <a:t>available</a:t>
            </a:r>
            <a:r>
              <a:rPr lang="it-IT" sz="1800" dirty="0">
                <a:solidFill>
                  <a:schemeClr val="bg1"/>
                </a:solidFill>
              </a:rPr>
              <a:t> on </a:t>
            </a:r>
            <a:r>
              <a:rPr lang="it-IT" sz="1800" dirty="0" err="1">
                <a:solidFill>
                  <a:schemeClr val="bg1"/>
                </a:solidFill>
              </a:rPr>
              <a:t>Kaggle</a:t>
            </a:r>
            <a:endParaRPr sz="1800" dirty="0">
              <a:solidFill>
                <a:schemeClr val="bg1"/>
              </a:solidFill>
            </a:endParaRPr>
          </a:p>
        </p:txBody>
      </p:sp>
      <p:sp>
        <p:nvSpPr>
          <p:cNvPr id="355" name="TextBox 6"/>
          <p:cNvSpPr txBox="1"/>
          <p:nvPr/>
        </p:nvSpPr>
        <p:spPr>
          <a:xfrm flipH="1">
            <a:off x="1117734" y="900563"/>
            <a:ext cx="2467981" cy="83099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4800">
                <a:solidFill>
                  <a:srgbClr val="1E1E1E"/>
                </a:solidFill>
                <a:latin typeface="Montserrat Bold"/>
                <a:ea typeface="Montserrat Bold"/>
                <a:cs typeface="Montserrat Bold"/>
                <a:sym typeface="Montserrat Bold"/>
              </a:defRPr>
            </a:lvl1pPr>
          </a:lstStyle>
          <a:p>
            <a:r>
              <a:rPr lang="it-IT" dirty="0" err="1">
                <a:solidFill>
                  <a:schemeClr val="bg1"/>
                </a:solidFill>
              </a:rPr>
              <a:t>Objective</a:t>
            </a:r>
            <a:endParaRPr dirty="0">
              <a:solidFill>
                <a:schemeClr val="bg1"/>
              </a:solidFill>
            </a:endParaRPr>
          </a:p>
        </p:txBody>
      </p:sp>
      <p:cxnSp>
        <p:nvCxnSpPr>
          <p:cNvPr id="4" name="Connettore 2 3">
            <a:extLst>
              <a:ext uri="{FF2B5EF4-FFF2-40B4-BE49-F238E27FC236}">
                <a16:creationId xmlns:a16="http://schemas.microsoft.com/office/drawing/2014/main" id="{9794FF03-AD26-4C19-9362-5311D4078DB7}"/>
              </a:ext>
            </a:extLst>
          </p:cNvPr>
          <p:cNvCxnSpPr>
            <a:cxnSpLocks/>
          </p:cNvCxnSpPr>
          <p:nvPr/>
        </p:nvCxnSpPr>
        <p:spPr>
          <a:xfrm>
            <a:off x="3886200" y="1846385"/>
            <a:ext cx="2129997" cy="582718"/>
          </a:xfrm>
          <a:prstGeom prst="straightConnector1">
            <a:avLst/>
          </a:prstGeom>
          <a:ln w="57150">
            <a:solidFill>
              <a:srgbClr val="1E1E1E"/>
            </a:solidFill>
            <a:tailEnd type="triangle"/>
          </a:ln>
        </p:spPr>
        <p:style>
          <a:lnRef idx="1">
            <a:schemeClr val="dk1"/>
          </a:lnRef>
          <a:fillRef idx="0">
            <a:schemeClr val="dk1"/>
          </a:fillRef>
          <a:effectRef idx="0">
            <a:schemeClr val="dk1"/>
          </a:effectRef>
          <a:fontRef idx="minor">
            <a:schemeClr val="tx1"/>
          </a:fontRef>
        </p:style>
      </p:cxnSp>
      <p:sp>
        <p:nvSpPr>
          <p:cNvPr id="17" name="CasellaDiTesto 16">
            <a:extLst>
              <a:ext uri="{FF2B5EF4-FFF2-40B4-BE49-F238E27FC236}">
                <a16:creationId xmlns:a16="http://schemas.microsoft.com/office/drawing/2014/main" id="{1AE2CE8B-E006-4D41-A7A3-E0223F7629FA}"/>
              </a:ext>
            </a:extLst>
          </p:cNvPr>
          <p:cNvSpPr txBox="1"/>
          <p:nvPr/>
        </p:nvSpPr>
        <p:spPr>
          <a:xfrm>
            <a:off x="94517" y="6534835"/>
            <a:ext cx="609746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it-IT" sz="500" dirty="0">
                <a:solidFill>
                  <a:schemeClr val="bg1">
                    <a:lumMod val="75000"/>
                  </a:schemeClr>
                </a:solidFill>
              </a:rPr>
              <a:t>Image from https://fortune.com/2016/07/13/study-nyc-taxi-outperforming-uber/</a:t>
            </a:r>
          </a:p>
        </p:txBody>
      </p:sp>
    </p:spTree>
    <p:extLst>
      <p:ext uri="{BB962C8B-B14F-4D97-AF65-F5344CB8AC3E}">
        <p14:creationId xmlns:p14="http://schemas.microsoft.com/office/powerpoint/2010/main" val="209036075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Rectangle 5"/>
          <p:cNvSpPr/>
          <p:nvPr/>
        </p:nvSpPr>
        <p:spPr>
          <a:xfrm>
            <a:off x="5914290" y="0"/>
            <a:ext cx="6277710" cy="6858000"/>
          </a:xfrm>
          <a:prstGeom prst="rect">
            <a:avLst/>
          </a:prstGeom>
          <a:solidFill>
            <a:srgbClr val="1E1E1E"/>
          </a:solidFill>
          <a:ln w="12700">
            <a:miter lim="400000"/>
          </a:ln>
        </p:spPr>
        <p:txBody>
          <a:bodyPr lIns="45719" rIns="45719"/>
          <a:lstStyle/>
          <a:p>
            <a:endParaRPr/>
          </a:p>
        </p:txBody>
      </p:sp>
      <p:sp>
        <p:nvSpPr>
          <p:cNvPr id="331" name="Rectangle 2"/>
          <p:cNvSpPr txBox="1"/>
          <p:nvPr/>
        </p:nvSpPr>
        <p:spPr>
          <a:xfrm>
            <a:off x="6193474" y="1140813"/>
            <a:ext cx="5426697" cy="4570867"/>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just">
              <a:lnSpc>
                <a:spcPct val="150000"/>
              </a:lnSpc>
              <a:defRPr sz="900">
                <a:solidFill>
                  <a:srgbClr val="FFFFFF"/>
                </a:solidFill>
                <a:latin typeface="Lato Regular"/>
                <a:ea typeface="Lato Regular"/>
                <a:cs typeface="Lato Regular"/>
                <a:sym typeface="Lato Regular"/>
              </a:defRPr>
            </a:lvl1pPr>
          </a:lstStyle>
          <a:p>
            <a:r>
              <a:rPr lang="en-US" sz="1400" dirty="0"/>
              <a:t>The dataset was taken from Kaggle and can be found at this </a:t>
            </a:r>
            <a:r>
              <a:rPr lang="en-US" sz="1400" dirty="0">
                <a:solidFill>
                  <a:schemeClr val="bg1"/>
                </a:solidFill>
                <a:hlinkClick r:id="rId2">
                  <a:extLst>
                    <a:ext uri="{A12FA001-AC4F-418D-AE19-62706E023703}">
                      <ahyp:hlinkClr xmlns:ahyp="http://schemas.microsoft.com/office/drawing/2018/hyperlinkcolor" val="tx"/>
                    </a:ext>
                  </a:extLst>
                </a:hlinkClick>
              </a:rPr>
              <a:t>link</a:t>
            </a:r>
            <a:r>
              <a:rPr lang="en-US" sz="1400" dirty="0"/>
              <a:t>. The dataset presented some issues that had to be solved before applying our models:</a:t>
            </a:r>
          </a:p>
          <a:p>
            <a:pPr marL="228600" indent="-228600">
              <a:buAutoNum type="arabicParenR"/>
            </a:pPr>
            <a:r>
              <a:rPr lang="en-US" sz="1400" dirty="0"/>
              <a:t>Some records contained presumably wrong information regarding the trip duration. (i.e. trips whose distance was 700 or more km completed in less than an hour)</a:t>
            </a:r>
          </a:p>
          <a:p>
            <a:pPr marL="228600" indent="-228600">
              <a:buAutoNum type="arabicParenR"/>
            </a:pPr>
            <a:r>
              <a:rPr lang="en-US" sz="1400" dirty="0"/>
              <a:t>Trips that presented a trip duration less than 10 seconds. </a:t>
            </a:r>
          </a:p>
          <a:p>
            <a:pPr marL="228600" indent="-228600">
              <a:buAutoNum type="arabicParenR"/>
            </a:pPr>
            <a:r>
              <a:rPr lang="en-US" sz="1400" dirty="0" err="1"/>
              <a:t>Geopositional</a:t>
            </a:r>
            <a:r>
              <a:rPr lang="en-US" sz="1400" dirty="0"/>
              <a:t> data encoded in latitude and longitude. This Is not the ideal format to feed to the models</a:t>
            </a:r>
          </a:p>
          <a:p>
            <a:pPr marL="228600" indent="-228600">
              <a:buAutoNum type="arabicParenR"/>
            </a:pPr>
            <a:r>
              <a:rPr lang="en-US" sz="1400" dirty="0"/>
              <a:t>Datetime attribute contained more than one information (day, time, weekday or not, </a:t>
            </a:r>
            <a:r>
              <a:rPr lang="en-US" sz="1400" dirty="0" err="1"/>
              <a:t>etc</a:t>
            </a:r>
            <a:r>
              <a:rPr lang="en-US" sz="1400" dirty="0"/>
              <a:t>)</a:t>
            </a:r>
          </a:p>
          <a:p>
            <a:pPr marL="228600" indent="-228600">
              <a:buAutoNum type="arabicParenR"/>
            </a:pPr>
            <a:r>
              <a:rPr lang="en-US" sz="1400" dirty="0"/>
              <a:t>No distance between the points is given. This had to be calculated.</a:t>
            </a:r>
          </a:p>
          <a:p>
            <a:pPr marL="228600" indent="-228600">
              <a:buAutoNum type="arabicParenR"/>
            </a:pPr>
            <a:r>
              <a:rPr lang="en-US" sz="1400" dirty="0"/>
              <a:t>No aggregate geographical info (county/block) was given.</a:t>
            </a:r>
          </a:p>
        </p:txBody>
      </p:sp>
      <p:sp>
        <p:nvSpPr>
          <p:cNvPr id="8" name="TextBox 5">
            <a:extLst>
              <a:ext uri="{FF2B5EF4-FFF2-40B4-BE49-F238E27FC236}">
                <a16:creationId xmlns:a16="http://schemas.microsoft.com/office/drawing/2014/main" id="{2D7E1F90-7546-4231-8DCD-7A9B5FD8F7D6}"/>
              </a:ext>
            </a:extLst>
          </p:cNvPr>
          <p:cNvSpPr txBox="1"/>
          <p:nvPr/>
        </p:nvSpPr>
        <p:spPr>
          <a:xfrm>
            <a:off x="6193474" y="336458"/>
            <a:ext cx="3064298"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a:solidFill>
                  <a:srgbClr val="FFFFFF"/>
                </a:solidFill>
                <a:latin typeface="Montserrat Bold"/>
                <a:ea typeface="Montserrat Bold"/>
                <a:cs typeface="Montserrat Bold"/>
                <a:sym typeface="Montserrat Bold"/>
              </a:defRPr>
            </a:lvl1pPr>
          </a:lstStyle>
          <a:p>
            <a:r>
              <a:rPr lang="it-IT" dirty="0" err="1"/>
              <a:t>Original</a:t>
            </a:r>
            <a:r>
              <a:rPr lang="it-IT" dirty="0"/>
              <a:t> dataset</a:t>
            </a:r>
            <a:endParaRPr dirty="0"/>
          </a:p>
        </p:txBody>
      </p:sp>
      <p:pic>
        <p:nvPicPr>
          <p:cNvPr id="9" name="Immagine 8">
            <a:extLst>
              <a:ext uri="{FF2B5EF4-FFF2-40B4-BE49-F238E27FC236}">
                <a16:creationId xmlns:a16="http://schemas.microsoft.com/office/drawing/2014/main" id="{60F8AC77-14B4-46FE-B207-C52B55D0D4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4787" y="777585"/>
            <a:ext cx="4278881" cy="2394947"/>
          </a:xfrm>
          <a:prstGeom prst="rect">
            <a:avLst/>
          </a:prstGeom>
        </p:spPr>
      </p:pic>
      <p:pic>
        <p:nvPicPr>
          <p:cNvPr id="3" name="Immagine 2" descr="Immagine che contiene testo&#10;&#10;Descrizione generata automaticamente">
            <a:extLst>
              <a:ext uri="{FF2B5EF4-FFF2-40B4-BE49-F238E27FC236}">
                <a16:creationId xmlns:a16="http://schemas.microsoft.com/office/drawing/2014/main" id="{2522CA00-EC4C-4EFF-B027-8B8B5F903F2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6785" y="3429000"/>
            <a:ext cx="3467099" cy="2767044"/>
          </a:xfrm>
          <a:prstGeom prst="rect">
            <a:avLst/>
          </a:prstGeom>
        </p:spPr>
      </p:pic>
    </p:spTree>
    <p:extLst>
      <p:ext uri="{BB962C8B-B14F-4D97-AF65-F5344CB8AC3E}">
        <p14:creationId xmlns:p14="http://schemas.microsoft.com/office/powerpoint/2010/main" val="285910965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8" name="Rectangle 5"/>
          <p:cNvSpPr/>
          <p:nvPr/>
        </p:nvSpPr>
        <p:spPr>
          <a:xfrm>
            <a:off x="1" y="0"/>
            <a:ext cx="6240886" cy="6858000"/>
          </a:xfrm>
          <a:prstGeom prst="rect">
            <a:avLst/>
          </a:prstGeom>
          <a:solidFill>
            <a:srgbClr val="1E1E1E"/>
          </a:solidFill>
          <a:ln w="12700">
            <a:miter lim="400000"/>
          </a:ln>
        </p:spPr>
        <p:txBody>
          <a:bodyPr lIns="45719" rIns="45719"/>
          <a:lstStyle/>
          <a:p>
            <a:endParaRPr/>
          </a:p>
        </p:txBody>
      </p:sp>
      <p:sp>
        <p:nvSpPr>
          <p:cNvPr id="10" name="TextBox 5">
            <a:extLst>
              <a:ext uri="{FF2B5EF4-FFF2-40B4-BE49-F238E27FC236}">
                <a16:creationId xmlns:a16="http://schemas.microsoft.com/office/drawing/2014/main" id="{1C768714-9359-4798-9B60-BE4421470C89}"/>
              </a:ext>
            </a:extLst>
          </p:cNvPr>
          <p:cNvSpPr txBox="1"/>
          <p:nvPr/>
        </p:nvSpPr>
        <p:spPr>
          <a:xfrm>
            <a:off x="337797" y="336458"/>
            <a:ext cx="1821972"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a:solidFill>
                  <a:srgbClr val="FFFFFF"/>
                </a:solidFill>
                <a:latin typeface="Montserrat Bold"/>
                <a:ea typeface="Montserrat Bold"/>
                <a:cs typeface="Montserrat Bold"/>
                <a:sym typeface="Montserrat Bold"/>
              </a:defRPr>
            </a:lvl1pPr>
          </a:lstStyle>
          <a:p>
            <a:r>
              <a:rPr lang="it-IT" dirty="0"/>
              <a:t>Solutions</a:t>
            </a:r>
            <a:endParaRPr dirty="0"/>
          </a:p>
        </p:txBody>
      </p:sp>
      <p:pic>
        <p:nvPicPr>
          <p:cNvPr id="4" name="Immagine 3">
            <a:extLst>
              <a:ext uri="{FF2B5EF4-FFF2-40B4-BE49-F238E27FC236}">
                <a16:creationId xmlns:a16="http://schemas.microsoft.com/office/drawing/2014/main" id="{75948F6D-9B09-493B-8260-E132D98899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9635" y="406112"/>
            <a:ext cx="4467825" cy="2500701"/>
          </a:xfrm>
          <a:prstGeom prst="rect">
            <a:avLst/>
          </a:prstGeom>
        </p:spPr>
      </p:pic>
      <p:pic>
        <p:nvPicPr>
          <p:cNvPr id="6" name="Immagine 5">
            <a:extLst>
              <a:ext uri="{FF2B5EF4-FFF2-40B4-BE49-F238E27FC236}">
                <a16:creationId xmlns:a16="http://schemas.microsoft.com/office/drawing/2014/main" id="{4506FD1D-9EB3-4477-AF28-793B074879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8627" y="3312925"/>
            <a:ext cx="3933112" cy="3138962"/>
          </a:xfrm>
          <a:prstGeom prst="rect">
            <a:avLst/>
          </a:prstGeom>
        </p:spPr>
      </p:pic>
      <p:sp>
        <p:nvSpPr>
          <p:cNvPr id="15" name="Rectangle 2">
            <a:extLst>
              <a:ext uri="{FF2B5EF4-FFF2-40B4-BE49-F238E27FC236}">
                <a16:creationId xmlns:a16="http://schemas.microsoft.com/office/drawing/2014/main" id="{20666E64-E24F-49CA-A8DD-262D268D3F2E}"/>
              </a:ext>
            </a:extLst>
          </p:cNvPr>
          <p:cNvSpPr txBox="1"/>
          <p:nvPr/>
        </p:nvSpPr>
        <p:spPr>
          <a:xfrm>
            <a:off x="337797" y="1305149"/>
            <a:ext cx="5426697" cy="4247701"/>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just">
              <a:lnSpc>
                <a:spcPct val="150000"/>
              </a:lnSpc>
              <a:defRPr sz="900">
                <a:solidFill>
                  <a:srgbClr val="FFFFFF"/>
                </a:solidFill>
                <a:latin typeface="Lato Regular"/>
                <a:ea typeface="Lato Regular"/>
                <a:cs typeface="Lato Regular"/>
                <a:sym typeface="Lato Regular"/>
              </a:defRPr>
            </a:lvl1pPr>
          </a:lstStyle>
          <a:p>
            <a:r>
              <a:rPr lang="en-US" sz="1400" dirty="0"/>
              <a:t>The solutions that had been applied were:</a:t>
            </a:r>
          </a:p>
          <a:p>
            <a:pPr marL="228600" indent="-228600">
              <a:buAutoNum type="arabicParenR"/>
            </a:pPr>
            <a:r>
              <a:rPr lang="en-US" sz="1400" dirty="0"/>
              <a:t>Records that contained presumably wrong information regarding the trip duration </a:t>
            </a:r>
            <a:r>
              <a:rPr lang="en-US" sz="1400" u="sng" dirty="0"/>
              <a:t>have been removed</a:t>
            </a:r>
            <a:r>
              <a:rPr lang="en-US" sz="1400" dirty="0"/>
              <a:t>.</a:t>
            </a:r>
          </a:p>
          <a:p>
            <a:pPr marL="228600" indent="-228600">
              <a:buAutoNum type="arabicParenR"/>
            </a:pPr>
            <a:r>
              <a:rPr lang="en-US" sz="1400" dirty="0"/>
              <a:t>Trips that presented a trip duration less than 10 seconds </a:t>
            </a:r>
            <a:r>
              <a:rPr lang="en-US" sz="1400" u="sng" dirty="0"/>
              <a:t>have been removed</a:t>
            </a:r>
            <a:r>
              <a:rPr lang="en-US" sz="1400" dirty="0"/>
              <a:t>. </a:t>
            </a:r>
          </a:p>
          <a:p>
            <a:pPr marL="228600" indent="-228600">
              <a:buAutoNum type="arabicParenR"/>
            </a:pPr>
            <a:r>
              <a:rPr lang="en-US" sz="1400" dirty="0" err="1"/>
              <a:t>Geopositional</a:t>
            </a:r>
            <a:r>
              <a:rPr lang="en-US" sz="1400" dirty="0"/>
              <a:t> data encoded in latitude and longitude have been converted to </a:t>
            </a:r>
            <a:r>
              <a:rPr lang="en-US" sz="1400" dirty="0" err="1"/>
              <a:t>x,y,z</a:t>
            </a:r>
            <a:r>
              <a:rPr lang="en-US" sz="1400" dirty="0"/>
              <a:t> format.</a:t>
            </a:r>
          </a:p>
          <a:p>
            <a:pPr marL="228600" indent="-228600">
              <a:buAutoNum type="arabicParenR"/>
            </a:pPr>
            <a:r>
              <a:rPr lang="en-US" sz="1400" dirty="0"/>
              <a:t>Datetime attribute has been used to extract other attributes like hour, weekday or not.</a:t>
            </a:r>
          </a:p>
          <a:p>
            <a:pPr marL="228600" indent="-228600">
              <a:buAutoNum type="arabicParenR"/>
            </a:pPr>
            <a:r>
              <a:rPr lang="en-US" sz="1400" dirty="0"/>
              <a:t>The distance between points has been calculated using the </a:t>
            </a:r>
            <a:r>
              <a:rPr lang="en-US" sz="1400" u="sng" dirty="0"/>
              <a:t>Manhattan</a:t>
            </a:r>
            <a:r>
              <a:rPr lang="en-US" sz="1400" dirty="0"/>
              <a:t> distance.</a:t>
            </a:r>
          </a:p>
          <a:p>
            <a:pPr marL="228600" indent="-228600">
              <a:buAutoNum type="arabicParenR"/>
            </a:pPr>
            <a:r>
              <a:rPr lang="en-US" sz="1400" dirty="0"/>
              <a:t>Geospatial information regarding Counties has been incorporated in our Kaggle dataset.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Rectangle 5"/>
          <p:cNvSpPr/>
          <p:nvPr/>
        </p:nvSpPr>
        <p:spPr>
          <a:xfrm>
            <a:off x="0" y="0"/>
            <a:ext cx="12192000" cy="6858000"/>
          </a:xfrm>
          <a:prstGeom prst="rect">
            <a:avLst/>
          </a:prstGeom>
          <a:solidFill>
            <a:srgbClr val="1E1E1E"/>
          </a:solidFill>
          <a:ln w="12700">
            <a:miter lim="400000"/>
          </a:ln>
        </p:spPr>
        <p:txBody>
          <a:bodyPr lIns="45719" rIns="45719"/>
          <a:lstStyle/>
          <a:p>
            <a:endParaRPr/>
          </a:p>
        </p:txBody>
      </p:sp>
      <p:sp>
        <p:nvSpPr>
          <p:cNvPr id="331" name="Rectangle 2"/>
          <p:cNvSpPr txBox="1"/>
          <p:nvPr/>
        </p:nvSpPr>
        <p:spPr>
          <a:xfrm>
            <a:off x="359926" y="1805592"/>
            <a:ext cx="5286894" cy="2796920"/>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just">
              <a:lnSpc>
                <a:spcPct val="150000"/>
              </a:lnSpc>
              <a:defRPr sz="900">
                <a:solidFill>
                  <a:srgbClr val="FFFFFF"/>
                </a:solidFill>
                <a:latin typeface="Lato Regular"/>
                <a:ea typeface="Lato Regular"/>
                <a:cs typeface="Lato Regular"/>
                <a:sym typeface="Lato Regular"/>
              </a:defRPr>
            </a:lvl1pPr>
          </a:lstStyle>
          <a:p>
            <a:r>
              <a:rPr lang="en-US" sz="2000" dirty="0"/>
              <a:t>Given the large number of records, it was decided to use neural networks to solve the problem of predicting the taxi trip duration. The choice of the model and the hyperparameters was made after several empirical tests.</a:t>
            </a:r>
            <a:endParaRPr sz="2000" dirty="0"/>
          </a:p>
        </p:txBody>
      </p:sp>
      <p:sp>
        <p:nvSpPr>
          <p:cNvPr id="8" name="TextBox 5">
            <a:extLst>
              <a:ext uri="{FF2B5EF4-FFF2-40B4-BE49-F238E27FC236}">
                <a16:creationId xmlns:a16="http://schemas.microsoft.com/office/drawing/2014/main" id="{2D7E1F90-7546-4231-8DCD-7A9B5FD8F7D6}"/>
              </a:ext>
            </a:extLst>
          </p:cNvPr>
          <p:cNvSpPr txBox="1"/>
          <p:nvPr/>
        </p:nvSpPr>
        <p:spPr>
          <a:xfrm>
            <a:off x="359926" y="316182"/>
            <a:ext cx="5591675" cy="1754326"/>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defRPr sz="3600">
                <a:solidFill>
                  <a:srgbClr val="FFFFFF"/>
                </a:solidFill>
                <a:latin typeface="Montserrat Bold"/>
                <a:ea typeface="Montserrat Bold"/>
                <a:cs typeface="Montserrat Bold"/>
                <a:sym typeface="Montserrat Bold"/>
              </a:defRPr>
            </a:lvl1pPr>
          </a:lstStyle>
          <a:p>
            <a:r>
              <a:rPr lang="it-IT" dirty="0" err="1"/>
              <a:t>Methodological</a:t>
            </a:r>
            <a:r>
              <a:rPr lang="it-IT" dirty="0"/>
              <a:t> </a:t>
            </a:r>
            <a:r>
              <a:rPr lang="it-IT" dirty="0" err="1"/>
              <a:t>approach</a:t>
            </a:r>
            <a:r>
              <a:rPr lang="it-IT" dirty="0"/>
              <a:t> and </a:t>
            </a:r>
            <a:r>
              <a:rPr lang="it-IT" dirty="0" err="1"/>
              <a:t>evaluation</a:t>
            </a:r>
            <a:endParaRPr lang="it-IT" dirty="0"/>
          </a:p>
          <a:p>
            <a:endParaRPr dirty="0"/>
          </a:p>
        </p:txBody>
      </p:sp>
      <p:pic>
        <p:nvPicPr>
          <p:cNvPr id="4" name="Immagine 3">
            <a:extLst>
              <a:ext uri="{FF2B5EF4-FFF2-40B4-BE49-F238E27FC236}">
                <a16:creationId xmlns:a16="http://schemas.microsoft.com/office/drawing/2014/main" id="{DDC8828F-63A8-4E32-AE8B-280160FC50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6317399" y="1930152"/>
            <a:ext cx="5445483" cy="2669563"/>
          </a:xfrm>
          <a:prstGeom prst="rect">
            <a:avLst/>
          </a:prstGeom>
        </p:spPr>
      </p:pic>
    </p:spTree>
    <p:extLst>
      <p:ext uri="{BB962C8B-B14F-4D97-AF65-F5344CB8AC3E}">
        <p14:creationId xmlns:p14="http://schemas.microsoft.com/office/powerpoint/2010/main" val="48784863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Rectangle 5"/>
          <p:cNvSpPr/>
          <p:nvPr/>
        </p:nvSpPr>
        <p:spPr>
          <a:xfrm>
            <a:off x="1" y="0"/>
            <a:ext cx="6240886" cy="6858000"/>
          </a:xfrm>
          <a:prstGeom prst="rect">
            <a:avLst/>
          </a:prstGeom>
          <a:solidFill>
            <a:srgbClr val="1E1E1E"/>
          </a:solidFill>
          <a:ln w="12700">
            <a:miter lim="400000"/>
          </a:ln>
        </p:spPr>
        <p:txBody>
          <a:bodyPr lIns="45719" rIns="45719"/>
          <a:lstStyle/>
          <a:p>
            <a:endParaRPr/>
          </a:p>
        </p:txBody>
      </p:sp>
      <p:sp>
        <p:nvSpPr>
          <p:cNvPr id="9" name="Rectangle 2">
            <a:extLst>
              <a:ext uri="{FF2B5EF4-FFF2-40B4-BE49-F238E27FC236}">
                <a16:creationId xmlns:a16="http://schemas.microsoft.com/office/drawing/2014/main" id="{9A1D70F6-7B6C-44AA-AA6B-77ED02BEDC86}"/>
              </a:ext>
            </a:extLst>
          </p:cNvPr>
          <p:cNvSpPr txBox="1"/>
          <p:nvPr/>
        </p:nvSpPr>
        <p:spPr>
          <a:xfrm>
            <a:off x="337797" y="1140813"/>
            <a:ext cx="5426697" cy="3733330"/>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lvl1pPr algn="just">
              <a:lnSpc>
                <a:spcPct val="150000"/>
              </a:lnSpc>
              <a:defRPr sz="900">
                <a:solidFill>
                  <a:srgbClr val="FFFFFF"/>
                </a:solidFill>
                <a:latin typeface="Lato Regular"/>
                <a:ea typeface="Lato Regular"/>
                <a:cs typeface="Lato Regular"/>
                <a:sym typeface="Lato Regular"/>
              </a:defRPr>
            </a:lvl1pPr>
          </a:lstStyle>
          <a:p>
            <a:r>
              <a:rPr lang="en-US" sz="1600" dirty="0"/>
              <a:t>This is model that resulted to be the best, in the end. It uses Dense layers, each with decreasing number </a:t>
            </a:r>
            <a:r>
              <a:rPr lang="en-US" sz="1600"/>
              <a:t>of units and </a:t>
            </a:r>
            <a:r>
              <a:rPr lang="en-US" sz="1600" dirty="0"/>
              <a:t>with the </a:t>
            </a:r>
            <a:r>
              <a:rPr lang="en-US" sz="1600" dirty="0" err="1"/>
              <a:t>relu</a:t>
            </a:r>
            <a:r>
              <a:rPr lang="en-US" sz="1600" dirty="0"/>
              <a:t> activation function, each followed by a </a:t>
            </a:r>
            <a:r>
              <a:rPr lang="en-US" sz="1600" dirty="0" err="1"/>
              <a:t>BatchNormalization</a:t>
            </a:r>
            <a:r>
              <a:rPr lang="en-US" sz="1600" dirty="0"/>
              <a:t> layer. This layer normalizes the results obtained from the previous dense layer, resulting in better and faster learning, and less overfitting.</a:t>
            </a:r>
          </a:p>
          <a:p>
            <a:r>
              <a:rPr lang="en-US" sz="1600" dirty="0"/>
              <a:t>This layers all follows a Gaussian Noise layer, with very small hyperparameter. This is because adding noise to an </a:t>
            </a:r>
            <a:r>
              <a:rPr lang="en-US" sz="1600" dirty="0" err="1"/>
              <a:t>underconstrained</a:t>
            </a:r>
            <a:r>
              <a:rPr lang="en-US" sz="1600" dirty="0"/>
              <a:t> neural network model can have a regularizing effect and reduce overfitting.</a:t>
            </a:r>
          </a:p>
        </p:txBody>
      </p:sp>
      <p:sp>
        <p:nvSpPr>
          <p:cNvPr id="10" name="TextBox 5">
            <a:extLst>
              <a:ext uri="{FF2B5EF4-FFF2-40B4-BE49-F238E27FC236}">
                <a16:creationId xmlns:a16="http://schemas.microsoft.com/office/drawing/2014/main" id="{1C768714-9359-4798-9B60-BE4421470C89}"/>
              </a:ext>
            </a:extLst>
          </p:cNvPr>
          <p:cNvSpPr txBox="1"/>
          <p:nvPr/>
        </p:nvSpPr>
        <p:spPr>
          <a:xfrm>
            <a:off x="337797" y="336458"/>
            <a:ext cx="4066176"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a:solidFill>
                  <a:srgbClr val="FFFFFF"/>
                </a:solidFill>
                <a:latin typeface="Montserrat Bold"/>
                <a:ea typeface="Montserrat Bold"/>
                <a:cs typeface="Montserrat Bold"/>
                <a:sym typeface="Montserrat Bold"/>
              </a:defRPr>
            </a:lvl1pPr>
          </a:lstStyle>
          <a:p>
            <a:r>
              <a:rPr lang="it-IT" b="1" dirty="0"/>
              <a:t>Best model: Model 1</a:t>
            </a:r>
            <a:endParaRPr b="1" dirty="0"/>
          </a:p>
        </p:txBody>
      </p:sp>
      <p:pic>
        <p:nvPicPr>
          <p:cNvPr id="8" name="Immagine 7" descr="Immagine che contiene tavolo&#10;&#10;Descrizione generata automaticamente">
            <a:extLst>
              <a:ext uri="{FF2B5EF4-FFF2-40B4-BE49-F238E27FC236}">
                <a16:creationId xmlns:a16="http://schemas.microsoft.com/office/drawing/2014/main" id="{AADA5F72-CC7C-4E24-ADFF-26CCC0383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1986" y="693751"/>
            <a:ext cx="4856845" cy="5470498"/>
          </a:xfrm>
          <a:prstGeom prst="rect">
            <a:avLst/>
          </a:prstGeom>
        </p:spPr>
      </p:pic>
    </p:spTree>
    <p:extLst>
      <p:ext uri="{BB962C8B-B14F-4D97-AF65-F5344CB8AC3E}">
        <p14:creationId xmlns:p14="http://schemas.microsoft.com/office/powerpoint/2010/main" val="360188205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Rectangle 11"/>
          <p:cNvSpPr txBox="1"/>
          <p:nvPr/>
        </p:nvSpPr>
        <p:spPr>
          <a:xfrm>
            <a:off x="3153713" y="934519"/>
            <a:ext cx="5884575" cy="47840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900">
                <a:solidFill>
                  <a:srgbClr val="A7A7A7"/>
                </a:solidFill>
                <a:latin typeface="Lato Regular"/>
                <a:ea typeface="Lato Regular"/>
                <a:cs typeface="Lato Regular"/>
                <a:sym typeface="Lato Regular"/>
              </a:defRPr>
            </a:lvl1pPr>
          </a:lstStyle>
          <a:p>
            <a:r>
              <a:rPr lang="it-IT" dirty="0"/>
              <a:t>The following </a:t>
            </a:r>
            <a:r>
              <a:rPr lang="it-IT" dirty="0" err="1"/>
              <a:t>graphs</a:t>
            </a:r>
            <a:r>
              <a:rPr lang="it-IT" dirty="0"/>
              <a:t> </a:t>
            </a:r>
            <a:r>
              <a:rPr lang="it-IT" dirty="0" err="1"/>
              <a:t>represent</a:t>
            </a:r>
            <a:r>
              <a:rPr lang="it-IT" dirty="0"/>
              <a:t> the </a:t>
            </a:r>
            <a:r>
              <a:rPr lang="it-IT" dirty="0" err="1"/>
              <a:t>loss</a:t>
            </a:r>
            <a:r>
              <a:rPr lang="it-IT" dirty="0"/>
              <a:t> </a:t>
            </a:r>
            <a:r>
              <a:rPr lang="it-IT" dirty="0" err="1"/>
              <a:t>function</a:t>
            </a:r>
            <a:r>
              <a:rPr lang="it-IT" dirty="0"/>
              <a:t> of the model and the </a:t>
            </a:r>
            <a:r>
              <a:rPr lang="it-IT" dirty="0" err="1"/>
              <a:t>scatter</a:t>
            </a:r>
            <a:r>
              <a:rPr lang="it-IT" dirty="0"/>
              <a:t> plot of the </a:t>
            </a:r>
            <a:r>
              <a:rPr lang="it-IT" dirty="0" err="1"/>
              <a:t>prediction</a:t>
            </a:r>
            <a:r>
              <a:rPr lang="it-IT" dirty="0"/>
              <a:t> </a:t>
            </a:r>
            <a:r>
              <a:rPr lang="it-IT" dirty="0" err="1"/>
              <a:t>against</a:t>
            </a:r>
            <a:r>
              <a:rPr lang="it-IT" dirty="0"/>
              <a:t> the </a:t>
            </a:r>
            <a:r>
              <a:rPr lang="it-IT" dirty="0" err="1"/>
              <a:t>real</a:t>
            </a:r>
            <a:r>
              <a:rPr lang="it-IT" dirty="0"/>
              <a:t> duration</a:t>
            </a:r>
            <a:r>
              <a:rPr dirty="0"/>
              <a:t>.</a:t>
            </a:r>
          </a:p>
        </p:txBody>
      </p:sp>
      <p:sp>
        <p:nvSpPr>
          <p:cNvPr id="347" name="TextBox 12"/>
          <p:cNvSpPr txBox="1"/>
          <p:nvPr/>
        </p:nvSpPr>
        <p:spPr>
          <a:xfrm>
            <a:off x="5123697" y="288188"/>
            <a:ext cx="1435647"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a:latin typeface="Montserrat Bold"/>
                <a:ea typeface="Montserrat Bold"/>
                <a:cs typeface="Montserrat Bold"/>
                <a:sym typeface="Montserrat Bold"/>
              </a:defRPr>
            </a:lvl1pPr>
          </a:lstStyle>
          <a:p>
            <a:r>
              <a:rPr lang="it-IT" dirty="0" err="1"/>
              <a:t>Results</a:t>
            </a:r>
            <a:endParaRPr dirty="0"/>
          </a:p>
        </p:txBody>
      </p:sp>
      <p:pic>
        <p:nvPicPr>
          <p:cNvPr id="4" name="Immagine 3">
            <a:extLst>
              <a:ext uri="{FF2B5EF4-FFF2-40B4-BE49-F238E27FC236}">
                <a16:creationId xmlns:a16="http://schemas.microsoft.com/office/drawing/2014/main" id="{F0193568-147D-41B9-BB58-2B63B7BDD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7075" y="1801728"/>
            <a:ext cx="8088889" cy="4520635"/>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Rectangle 11"/>
          <p:cNvSpPr txBox="1"/>
          <p:nvPr/>
        </p:nvSpPr>
        <p:spPr>
          <a:xfrm>
            <a:off x="2899232" y="934519"/>
            <a:ext cx="5884575" cy="27065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900">
                <a:solidFill>
                  <a:srgbClr val="A7A7A7"/>
                </a:solidFill>
                <a:latin typeface="Lato Regular"/>
                <a:ea typeface="Lato Regular"/>
                <a:cs typeface="Lato Regular"/>
                <a:sym typeface="Lato Regular"/>
              </a:defRPr>
            </a:lvl1pPr>
          </a:lstStyle>
          <a:p>
            <a:r>
              <a:rPr lang="it-IT" dirty="0"/>
              <a:t>The following </a:t>
            </a:r>
            <a:r>
              <a:rPr lang="it-IT" dirty="0" err="1"/>
              <a:t>graph</a:t>
            </a:r>
            <a:r>
              <a:rPr lang="it-IT" dirty="0"/>
              <a:t> shows the </a:t>
            </a:r>
            <a:r>
              <a:rPr lang="it-IT" dirty="0" err="1"/>
              <a:t>error</a:t>
            </a:r>
            <a:r>
              <a:rPr lang="it-IT" dirty="0"/>
              <a:t> </a:t>
            </a:r>
            <a:r>
              <a:rPr lang="it-IT" dirty="0" err="1"/>
              <a:t>divided</a:t>
            </a:r>
            <a:r>
              <a:rPr lang="it-IT" dirty="0"/>
              <a:t> by trip </a:t>
            </a:r>
            <a:r>
              <a:rPr lang="it-IT" dirty="0" err="1"/>
              <a:t>duration’s</a:t>
            </a:r>
            <a:r>
              <a:rPr lang="it-IT" dirty="0"/>
              <a:t> bin </a:t>
            </a:r>
            <a:r>
              <a:rPr lang="it-IT" dirty="0" err="1"/>
              <a:t>category</a:t>
            </a:r>
            <a:endParaRPr dirty="0"/>
          </a:p>
        </p:txBody>
      </p:sp>
      <p:sp>
        <p:nvSpPr>
          <p:cNvPr id="347" name="TextBox 12"/>
          <p:cNvSpPr txBox="1"/>
          <p:nvPr/>
        </p:nvSpPr>
        <p:spPr>
          <a:xfrm>
            <a:off x="5123697" y="288188"/>
            <a:ext cx="1435647"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a:latin typeface="Montserrat Bold"/>
                <a:ea typeface="Montserrat Bold"/>
                <a:cs typeface="Montserrat Bold"/>
                <a:sym typeface="Montserrat Bold"/>
              </a:defRPr>
            </a:lvl1pPr>
          </a:lstStyle>
          <a:p>
            <a:r>
              <a:rPr lang="it-IT" dirty="0" err="1"/>
              <a:t>Results</a:t>
            </a:r>
            <a:endParaRPr dirty="0"/>
          </a:p>
        </p:txBody>
      </p:sp>
      <p:pic>
        <p:nvPicPr>
          <p:cNvPr id="4" name="Immagine 3">
            <a:extLst>
              <a:ext uri="{FF2B5EF4-FFF2-40B4-BE49-F238E27FC236}">
                <a16:creationId xmlns:a16="http://schemas.microsoft.com/office/drawing/2014/main" id="{F0193568-147D-41B9-BB58-2B63B7BDDB4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3321294" y="1412920"/>
            <a:ext cx="5048983" cy="5048983"/>
          </a:xfrm>
          <a:prstGeom prst="rect">
            <a:avLst/>
          </a:prstGeom>
        </p:spPr>
      </p:pic>
    </p:spTree>
    <p:extLst>
      <p:ext uri="{BB962C8B-B14F-4D97-AF65-F5344CB8AC3E}">
        <p14:creationId xmlns:p14="http://schemas.microsoft.com/office/powerpoint/2010/main" val="340975132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Rectangle 11"/>
          <p:cNvSpPr txBox="1"/>
          <p:nvPr/>
        </p:nvSpPr>
        <p:spPr>
          <a:xfrm>
            <a:off x="3153713" y="934519"/>
            <a:ext cx="5884575" cy="47840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ctr">
              <a:lnSpc>
                <a:spcPct val="150000"/>
              </a:lnSpc>
              <a:defRPr sz="900">
                <a:solidFill>
                  <a:srgbClr val="A7A7A7"/>
                </a:solidFill>
                <a:latin typeface="Lato Regular"/>
                <a:ea typeface="Lato Regular"/>
                <a:cs typeface="Lato Regular"/>
                <a:sym typeface="Lato Regular"/>
              </a:defRPr>
            </a:lvl1pPr>
          </a:lstStyle>
          <a:p>
            <a:r>
              <a:rPr lang="it-IT" dirty="0"/>
              <a:t>The following </a:t>
            </a:r>
            <a:r>
              <a:rPr lang="it-IT" dirty="0" err="1"/>
              <a:t>graphs</a:t>
            </a:r>
            <a:r>
              <a:rPr lang="it-IT" dirty="0"/>
              <a:t> </a:t>
            </a:r>
            <a:r>
              <a:rPr lang="it-IT" dirty="0" err="1"/>
              <a:t>represent</a:t>
            </a:r>
            <a:r>
              <a:rPr lang="it-IT" dirty="0"/>
              <a:t> the </a:t>
            </a:r>
            <a:r>
              <a:rPr lang="it-IT" dirty="0" err="1"/>
              <a:t>loss</a:t>
            </a:r>
            <a:r>
              <a:rPr lang="it-IT" dirty="0"/>
              <a:t> </a:t>
            </a:r>
            <a:r>
              <a:rPr lang="it-IT" dirty="0" err="1"/>
              <a:t>function</a:t>
            </a:r>
            <a:r>
              <a:rPr lang="it-IT" dirty="0"/>
              <a:t> of the model and the </a:t>
            </a:r>
            <a:r>
              <a:rPr lang="it-IT" dirty="0" err="1"/>
              <a:t>scatter</a:t>
            </a:r>
            <a:r>
              <a:rPr lang="it-IT" dirty="0"/>
              <a:t> plot of the </a:t>
            </a:r>
            <a:r>
              <a:rPr lang="it-IT" dirty="0" err="1"/>
              <a:t>prediction</a:t>
            </a:r>
            <a:r>
              <a:rPr lang="it-IT" dirty="0"/>
              <a:t> </a:t>
            </a:r>
            <a:r>
              <a:rPr lang="it-IT" dirty="0" err="1"/>
              <a:t>against</a:t>
            </a:r>
            <a:r>
              <a:rPr lang="it-IT" dirty="0"/>
              <a:t> the </a:t>
            </a:r>
            <a:r>
              <a:rPr lang="it-IT" dirty="0" err="1"/>
              <a:t>real</a:t>
            </a:r>
            <a:r>
              <a:rPr lang="it-IT" dirty="0"/>
              <a:t> duration</a:t>
            </a:r>
            <a:r>
              <a:rPr dirty="0"/>
              <a:t>.</a:t>
            </a:r>
          </a:p>
        </p:txBody>
      </p:sp>
      <p:sp>
        <p:nvSpPr>
          <p:cNvPr id="347" name="TextBox 12"/>
          <p:cNvSpPr txBox="1"/>
          <p:nvPr/>
        </p:nvSpPr>
        <p:spPr>
          <a:xfrm>
            <a:off x="5123697" y="288188"/>
            <a:ext cx="1435647"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3600">
                <a:latin typeface="Montserrat Bold"/>
                <a:ea typeface="Montserrat Bold"/>
                <a:cs typeface="Montserrat Bold"/>
                <a:sym typeface="Montserrat Bold"/>
              </a:defRPr>
            </a:lvl1pPr>
          </a:lstStyle>
          <a:p>
            <a:r>
              <a:rPr lang="it-IT" dirty="0" err="1"/>
              <a:t>Results</a:t>
            </a:r>
            <a:endParaRPr dirty="0"/>
          </a:p>
        </p:txBody>
      </p:sp>
      <p:pic>
        <p:nvPicPr>
          <p:cNvPr id="4" name="Immagine 3">
            <a:extLst>
              <a:ext uri="{FF2B5EF4-FFF2-40B4-BE49-F238E27FC236}">
                <a16:creationId xmlns:a16="http://schemas.microsoft.com/office/drawing/2014/main" id="{F0193568-147D-41B9-BB58-2B63B7BDDB4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84695" y="1801728"/>
            <a:ext cx="7713648" cy="4520635"/>
          </a:xfrm>
          <a:prstGeom prst="rect">
            <a:avLst/>
          </a:prstGeom>
        </p:spPr>
      </p:pic>
    </p:spTree>
    <p:extLst>
      <p:ext uri="{BB962C8B-B14F-4D97-AF65-F5344CB8AC3E}">
        <p14:creationId xmlns:p14="http://schemas.microsoft.com/office/powerpoint/2010/main" val="4176706947"/>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201</TotalTime>
  <Words>564</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12</vt:i4>
      </vt:variant>
    </vt:vector>
  </HeadingPairs>
  <TitlesOfParts>
    <vt:vector size="19" baseType="lpstr">
      <vt:lpstr>Arial</vt:lpstr>
      <vt:lpstr>Calibri</vt:lpstr>
      <vt:lpstr>Calibri Light</vt:lpstr>
      <vt:lpstr>Lato Regular</vt:lpstr>
      <vt:lpstr>Montserrat</vt:lpstr>
      <vt:lpstr>Montserrat Bold</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Federico DeServi</dc:creator>
  <cp:lastModifiedBy>Federico</cp:lastModifiedBy>
  <cp:revision>23</cp:revision>
  <dcterms:modified xsi:type="dcterms:W3CDTF">2020-12-31T10:23:19Z</dcterms:modified>
</cp:coreProperties>
</file>