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0" r:id="rId2"/>
    <p:sldId id="261" r:id="rId3"/>
    <p:sldId id="263" r:id="rId4"/>
    <p:sldId id="262" r:id="rId5"/>
    <p:sldId id="268" r:id="rId6"/>
    <p:sldId id="264" r:id="rId7"/>
    <p:sldId id="269" r:id="rId8"/>
    <p:sldId id="270" r:id="rId9"/>
    <p:sldId id="271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Le" initials="EL" lastIdx="1" clrIdx="0">
    <p:extLst>
      <p:ext uri="{19B8F6BF-5375-455C-9EA6-DF929625EA0E}">
        <p15:presenceInfo xmlns:p15="http://schemas.microsoft.com/office/powerpoint/2012/main" userId="7e871e055ebb6a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920"/>
    <a:srgbClr val="4A789A"/>
    <a:srgbClr val="497697"/>
    <a:srgbClr val="4B799C"/>
    <a:srgbClr val="4C7EA1"/>
    <a:srgbClr val="375674"/>
    <a:srgbClr val="446D8D"/>
    <a:srgbClr val="334F6C"/>
    <a:srgbClr val="4E82A5"/>
    <a:srgbClr val="3B5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62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kishor1210/emergency-vs-nonemergency-vehicle-classific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D5AD83-7957-4B2E-85F6-C30A55581113}"/>
              </a:ext>
            </a:extLst>
          </p:cNvPr>
          <p:cNvSpPr txBox="1"/>
          <p:nvPr/>
        </p:nvSpPr>
        <p:spPr>
          <a:xfrm>
            <a:off x="285289" y="209881"/>
            <a:ext cx="7251583" cy="2123658"/>
          </a:xfrm>
          <a:prstGeom prst="rect">
            <a:avLst/>
          </a:prstGeom>
          <a:gradFill flip="none" rotWithShape="1">
            <a:gsLst>
              <a:gs pos="13000">
                <a:srgbClr val="314C69"/>
              </a:gs>
              <a:gs pos="44000">
                <a:srgbClr val="416685"/>
              </a:gs>
              <a:gs pos="84000">
                <a:srgbClr val="4E81A4">
                  <a:alpha val="44000"/>
                </a:srgbClr>
              </a:gs>
              <a:gs pos="66000">
                <a:srgbClr val="4A789A"/>
              </a:gs>
              <a:gs pos="100000">
                <a:srgbClr val="5189AE"/>
              </a:gs>
            </a:gsLst>
            <a:path path="circle">
              <a:fillToRect t="100000" r="100000"/>
            </a:path>
            <a:tileRect l="-100000" b="-100000"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it-IT" sz="6600" b="1" spc="-15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Signal &amp; </a:t>
            </a:r>
          </a:p>
          <a:p>
            <a:r>
              <a:rPr lang="it-IT" sz="6600" b="1" spc="-15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Management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FE578C-B3F9-488B-9621-96D25AF2E7AF}"/>
              </a:ext>
            </a:extLst>
          </p:cNvPr>
          <p:cNvSpPr txBox="1"/>
          <p:nvPr/>
        </p:nvSpPr>
        <p:spPr>
          <a:xfrm>
            <a:off x="7729798" y="209881"/>
            <a:ext cx="4738537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Peracchi Marco 800578</a:t>
            </a:r>
          </a:p>
          <a:p>
            <a:r>
              <a:rPr lang="it-IT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Uccheddu Christian 800428</a:t>
            </a:r>
          </a:p>
        </p:txBody>
      </p:sp>
    </p:spTree>
    <p:extLst>
      <p:ext uri="{BB962C8B-B14F-4D97-AF65-F5344CB8AC3E}">
        <p14:creationId xmlns:p14="http://schemas.microsoft.com/office/powerpoint/2010/main" val="21411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44DC02-3055-44FF-A055-498AC97AEE41}"/>
              </a:ext>
            </a:extLst>
          </p:cNvPr>
          <p:cNvSpPr txBox="1"/>
          <p:nvPr/>
        </p:nvSpPr>
        <p:spPr>
          <a:xfrm>
            <a:off x="654139" y="1209740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Classification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83B427-DCA5-4A5C-AF9C-7D620961D128}"/>
              </a:ext>
            </a:extLst>
          </p:cNvPr>
          <p:cNvSpPr txBox="1"/>
          <p:nvPr/>
        </p:nvSpPr>
        <p:spPr>
          <a:xfrm>
            <a:off x="654136" y="2966981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E6519F-C34F-4F78-8675-13EA0B2046D3}"/>
              </a:ext>
            </a:extLst>
          </p:cNvPr>
          <p:cNvSpPr txBox="1"/>
          <p:nvPr/>
        </p:nvSpPr>
        <p:spPr>
          <a:xfrm>
            <a:off x="654139" y="4724222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Retrieval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89B3BD-8D8F-4ED2-AE6D-EEF8EECF8700}"/>
              </a:ext>
            </a:extLst>
          </p:cNvPr>
          <p:cNvSpPr txBox="1"/>
          <p:nvPr/>
        </p:nvSpPr>
        <p:spPr>
          <a:xfrm>
            <a:off x="8903854" y="94139"/>
            <a:ext cx="319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BB005A0-A8CD-4716-8657-F38CC88245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695919" y="1871460"/>
            <a:ext cx="1328663" cy="0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F0891F-7152-43C3-B493-84374E44E8E8}"/>
              </a:ext>
            </a:extLst>
          </p:cNvPr>
          <p:cNvSpPr txBox="1"/>
          <p:nvPr/>
        </p:nvSpPr>
        <p:spPr>
          <a:xfrm>
            <a:off x="5249681" y="1473199"/>
            <a:ext cx="471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/>
              <a:t>Condizioni ambientali </a:t>
            </a:r>
            <a:r>
              <a:rPr lang="it-IT" sz="2400" b="1" dirty="0">
                <a:solidFill>
                  <a:srgbClr val="E88920"/>
                </a:solidFill>
              </a:rPr>
              <a:t>favorevoli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>
                <a:solidFill>
                  <a:srgbClr val="E88920"/>
                </a:solidFill>
              </a:rPr>
              <a:t>Stesse</a:t>
            </a:r>
            <a:r>
              <a:rPr lang="it-IT" sz="2400" b="1" dirty="0"/>
              <a:t> persone</a:t>
            </a:r>
          </a:p>
          <a:p>
            <a:pPr marL="457200" indent="-457200">
              <a:buFont typeface="+mj-lt"/>
              <a:buAutoNum type="arabicPeriod"/>
            </a:pPr>
            <a:endParaRPr lang="it-IT" sz="24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037C6A-CB4F-485A-A056-7E51F0F363B6}"/>
              </a:ext>
            </a:extLst>
          </p:cNvPr>
          <p:cNvSpPr txBox="1"/>
          <p:nvPr/>
        </p:nvSpPr>
        <p:spPr>
          <a:xfrm>
            <a:off x="5249681" y="3221653"/>
            <a:ext cx="5650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/>
              <a:t>Veicoli con </a:t>
            </a:r>
            <a:r>
              <a:rPr lang="it-IT" sz="2400" b="1" dirty="0">
                <a:solidFill>
                  <a:srgbClr val="E88920"/>
                </a:solidFill>
              </a:rPr>
              <a:t>scritte</a:t>
            </a:r>
            <a:r>
              <a:rPr lang="it-IT" sz="2400" b="1" dirty="0"/>
              <a:t> evidenti e </a:t>
            </a:r>
            <a:r>
              <a:rPr lang="it-IT" sz="2400" b="1" dirty="0">
                <a:solidFill>
                  <a:srgbClr val="E88920"/>
                </a:solidFill>
              </a:rPr>
              <a:t>pubblicità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/>
              <a:t>Condizioni </a:t>
            </a:r>
            <a:r>
              <a:rPr lang="it-IT" sz="2400" b="1" dirty="0">
                <a:solidFill>
                  <a:srgbClr val="E88920"/>
                </a:solidFill>
              </a:rPr>
              <a:t>ideali </a:t>
            </a:r>
            <a:r>
              <a:rPr lang="it-IT" sz="2400" b="1" dirty="0"/>
              <a:t>della foto</a:t>
            </a:r>
          </a:p>
          <a:p>
            <a:pPr marL="457200" indent="-457200">
              <a:buFont typeface="+mj-lt"/>
              <a:buAutoNum type="arabicPeriod"/>
            </a:pPr>
            <a:endParaRPr lang="it-IT" sz="2400" b="1" dirty="0"/>
          </a:p>
          <a:p>
            <a:pPr marL="457200" indent="-457200">
              <a:buFont typeface="+mj-lt"/>
              <a:buAutoNum type="arabicPeriod"/>
            </a:pPr>
            <a:endParaRPr lang="it-IT" sz="2400" b="1" dirty="0">
              <a:solidFill>
                <a:srgbClr val="E8892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03B345-F07B-4432-83ED-67163285019A}"/>
              </a:ext>
            </a:extLst>
          </p:cNvPr>
          <p:cNvSpPr txBox="1"/>
          <p:nvPr/>
        </p:nvSpPr>
        <p:spPr>
          <a:xfrm>
            <a:off x="5249681" y="5108605"/>
            <a:ext cx="580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/>
              <a:t>Impossibile definire label più </a:t>
            </a:r>
            <a:r>
              <a:rPr lang="it-IT" sz="2400" b="1" dirty="0">
                <a:solidFill>
                  <a:srgbClr val="E88920"/>
                </a:solidFill>
              </a:rPr>
              <a:t>specifiche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509D6C8-82D7-470C-B26E-3E899B1A980A}"/>
              </a:ext>
            </a:extLst>
          </p:cNvPr>
          <p:cNvCxnSpPr>
            <a:cxnSpLocks/>
          </p:cNvCxnSpPr>
          <p:nvPr/>
        </p:nvCxnSpPr>
        <p:spPr>
          <a:xfrm>
            <a:off x="3695916" y="3621751"/>
            <a:ext cx="1328663" cy="0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D81DAC-9238-4A25-9103-FC5D66399C99}"/>
              </a:ext>
            </a:extLst>
          </p:cNvPr>
          <p:cNvCxnSpPr>
            <a:cxnSpLocks/>
          </p:cNvCxnSpPr>
          <p:nvPr/>
        </p:nvCxnSpPr>
        <p:spPr>
          <a:xfrm>
            <a:off x="3695916" y="5435405"/>
            <a:ext cx="1328663" cy="0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1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44DC02-3055-44FF-A055-498AC97AEE41}"/>
              </a:ext>
            </a:extLst>
          </p:cNvPr>
          <p:cNvSpPr txBox="1"/>
          <p:nvPr/>
        </p:nvSpPr>
        <p:spPr>
          <a:xfrm>
            <a:off x="653144" y="1794622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Classification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83B427-DCA5-4A5C-AF9C-7D620961D128}"/>
              </a:ext>
            </a:extLst>
          </p:cNvPr>
          <p:cNvSpPr txBox="1"/>
          <p:nvPr/>
        </p:nvSpPr>
        <p:spPr>
          <a:xfrm>
            <a:off x="4575111" y="1795787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E6519F-C34F-4F78-8675-13EA0B2046D3}"/>
              </a:ext>
            </a:extLst>
          </p:cNvPr>
          <p:cNvSpPr txBox="1"/>
          <p:nvPr/>
        </p:nvSpPr>
        <p:spPr>
          <a:xfrm>
            <a:off x="8497078" y="1769740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Retrieval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89B3BD-8D8F-4ED2-AE6D-EEF8EECF8700}"/>
              </a:ext>
            </a:extLst>
          </p:cNvPr>
          <p:cNvSpPr txBox="1"/>
          <p:nvPr/>
        </p:nvSpPr>
        <p:spPr>
          <a:xfrm>
            <a:off x="3694924" y="236516"/>
            <a:ext cx="4812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BB005A0-A8CD-4716-8657-F38CC882458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74034" y="3118061"/>
            <a:ext cx="995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582EE0A-C64B-45F6-B15A-0A463A5C6B2B}"/>
              </a:ext>
            </a:extLst>
          </p:cNvPr>
          <p:cNvCxnSpPr>
            <a:cxnSpLocks/>
          </p:cNvCxnSpPr>
          <p:nvPr/>
        </p:nvCxnSpPr>
        <p:spPr>
          <a:xfrm>
            <a:off x="10016973" y="3093179"/>
            <a:ext cx="0" cy="1358749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53EB808-384B-42A5-8A25-E66928191F8D}"/>
              </a:ext>
            </a:extLst>
          </p:cNvPr>
          <p:cNvCxnSpPr>
            <a:cxnSpLocks/>
          </p:cNvCxnSpPr>
          <p:nvPr/>
        </p:nvCxnSpPr>
        <p:spPr>
          <a:xfrm>
            <a:off x="6164143" y="3118061"/>
            <a:ext cx="0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F0891F-7152-43C3-B493-84374E44E8E8}"/>
              </a:ext>
            </a:extLst>
          </p:cNvPr>
          <p:cNvSpPr txBox="1"/>
          <p:nvPr/>
        </p:nvSpPr>
        <p:spPr>
          <a:xfrm>
            <a:off x="534065" y="4626403"/>
            <a:ext cx="352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Riconoscimento di un testo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Letto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Improvvisato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037C6A-CB4F-485A-A056-7E51F0F363B6}"/>
              </a:ext>
            </a:extLst>
          </p:cNvPr>
          <p:cNvSpPr txBox="1"/>
          <p:nvPr/>
        </p:nvSpPr>
        <p:spPr>
          <a:xfrm>
            <a:off x="4757657" y="4636147"/>
            <a:ext cx="304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Riconoscimento di un </a:t>
            </a:r>
            <a:r>
              <a:rPr lang="it-IT" sz="2400" b="1" dirty="0">
                <a:solidFill>
                  <a:srgbClr val="E88920"/>
                </a:solidFill>
              </a:rPr>
              <a:t>veicolo di soccorso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03B345-F07B-4432-83ED-67163285019A}"/>
              </a:ext>
            </a:extLst>
          </p:cNvPr>
          <p:cNvSpPr txBox="1"/>
          <p:nvPr/>
        </p:nvSpPr>
        <p:spPr>
          <a:xfrm>
            <a:off x="8497078" y="4626403"/>
            <a:ext cx="352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Immagine più </a:t>
            </a:r>
            <a:r>
              <a:rPr lang="it-IT" sz="2400" b="1" dirty="0">
                <a:solidFill>
                  <a:srgbClr val="E88920"/>
                </a:solidFill>
              </a:rPr>
              <a:t>simile</a:t>
            </a:r>
            <a:r>
              <a:rPr lang="it-IT" sz="2400" dirty="0"/>
              <a:t> al veicolo considerato</a:t>
            </a:r>
          </a:p>
        </p:txBody>
      </p:sp>
    </p:spTree>
    <p:extLst>
      <p:ext uri="{BB962C8B-B14F-4D97-AF65-F5344CB8AC3E}">
        <p14:creationId xmlns:p14="http://schemas.microsoft.com/office/powerpoint/2010/main" val="119836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89B3BD-8D8F-4ED2-AE6D-EEF8EECF8700}"/>
              </a:ext>
            </a:extLst>
          </p:cNvPr>
          <p:cNvSpPr txBox="1"/>
          <p:nvPr/>
        </p:nvSpPr>
        <p:spPr>
          <a:xfrm>
            <a:off x="3497190" y="236516"/>
            <a:ext cx="5562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EXTRA MILE</a:t>
            </a:r>
          </a:p>
        </p:txBody>
      </p:sp>
    </p:spTree>
    <p:extLst>
      <p:ext uri="{BB962C8B-B14F-4D97-AF65-F5344CB8AC3E}">
        <p14:creationId xmlns:p14="http://schemas.microsoft.com/office/powerpoint/2010/main" val="171555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44DC02-3055-44FF-A055-498AC97AEE41}"/>
              </a:ext>
            </a:extLst>
          </p:cNvPr>
          <p:cNvSpPr txBox="1"/>
          <p:nvPr/>
        </p:nvSpPr>
        <p:spPr>
          <a:xfrm>
            <a:off x="653144" y="1794622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Classification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83B427-DCA5-4A5C-AF9C-7D620961D128}"/>
              </a:ext>
            </a:extLst>
          </p:cNvPr>
          <p:cNvSpPr txBox="1"/>
          <p:nvPr/>
        </p:nvSpPr>
        <p:spPr>
          <a:xfrm>
            <a:off x="4575111" y="1795787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E6519F-C34F-4F78-8675-13EA0B2046D3}"/>
              </a:ext>
            </a:extLst>
          </p:cNvPr>
          <p:cNvSpPr txBox="1"/>
          <p:nvPr/>
        </p:nvSpPr>
        <p:spPr>
          <a:xfrm>
            <a:off x="8497078" y="1769740"/>
            <a:ext cx="3041780" cy="1323439"/>
          </a:xfrm>
          <a:prstGeom prst="rect">
            <a:avLst/>
          </a:prstGeom>
          <a:noFill/>
          <a:ln w="38100">
            <a:solidFill>
              <a:srgbClr val="E889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Retrieval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89B3BD-8D8F-4ED2-AE6D-EEF8EECF8700}"/>
              </a:ext>
            </a:extLst>
          </p:cNvPr>
          <p:cNvSpPr txBox="1"/>
          <p:nvPr/>
        </p:nvSpPr>
        <p:spPr>
          <a:xfrm>
            <a:off x="4666695" y="275208"/>
            <a:ext cx="285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BB005A0-A8CD-4716-8657-F38CC882458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74034" y="3118061"/>
            <a:ext cx="995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582EE0A-C64B-45F6-B15A-0A463A5C6B2B}"/>
              </a:ext>
            </a:extLst>
          </p:cNvPr>
          <p:cNvCxnSpPr>
            <a:cxnSpLocks/>
          </p:cNvCxnSpPr>
          <p:nvPr/>
        </p:nvCxnSpPr>
        <p:spPr>
          <a:xfrm>
            <a:off x="10016973" y="3093179"/>
            <a:ext cx="0" cy="1358749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53EB808-384B-42A5-8A25-E66928191F8D}"/>
              </a:ext>
            </a:extLst>
          </p:cNvPr>
          <p:cNvCxnSpPr>
            <a:cxnSpLocks/>
          </p:cNvCxnSpPr>
          <p:nvPr/>
        </p:nvCxnSpPr>
        <p:spPr>
          <a:xfrm>
            <a:off x="6164143" y="3118061"/>
            <a:ext cx="0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F0891F-7152-43C3-B493-84374E44E8E8}"/>
              </a:ext>
            </a:extLst>
          </p:cNvPr>
          <p:cNvSpPr txBox="1"/>
          <p:nvPr/>
        </p:nvSpPr>
        <p:spPr>
          <a:xfrm>
            <a:off x="534065" y="4626403"/>
            <a:ext cx="352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Riconoscimento di un testo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Letto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Improvvisato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037C6A-CB4F-485A-A056-7E51F0F363B6}"/>
              </a:ext>
            </a:extLst>
          </p:cNvPr>
          <p:cNvSpPr txBox="1"/>
          <p:nvPr/>
        </p:nvSpPr>
        <p:spPr>
          <a:xfrm>
            <a:off x="4757657" y="4636147"/>
            <a:ext cx="304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Riconoscimento di un </a:t>
            </a:r>
            <a:r>
              <a:rPr lang="it-IT" sz="2400" b="1" dirty="0">
                <a:solidFill>
                  <a:srgbClr val="E88920"/>
                </a:solidFill>
              </a:rPr>
              <a:t>veicolo di soccorso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03B345-F07B-4432-83ED-67163285019A}"/>
              </a:ext>
            </a:extLst>
          </p:cNvPr>
          <p:cNvSpPr txBox="1"/>
          <p:nvPr/>
        </p:nvSpPr>
        <p:spPr>
          <a:xfrm>
            <a:off x="8497078" y="4626403"/>
            <a:ext cx="352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Immagine più </a:t>
            </a:r>
            <a:r>
              <a:rPr lang="it-IT" sz="2400" b="1" dirty="0">
                <a:solidFill>
                  <a:srgbClr val="E88920"/>
                </a:solidFill>
              </a:rPr>
              <a:t>simile</a:t>
            </a:r>
            <a:r>
              <a:rPr lang="it-IT" sz="2400" dirty="0"/>
              <a:t> al veicolo considerato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8658686-62EB-4F74-8E7D-F8CB566FA92D}"/>
              </a:ext>
            </a:extLst>
          </p:cNvPr>
          <p:cNvCxnSpPr>
            <a:cxnSpLocks/>
          </p:cNvCxnSpPr>
          <p:nvPr/>
        </p:nvCxnSpPr>
        <p:spPr>
          <a:xfrm>
            <a:off x="2173039" y="5960270"/>
            <a:ext cx="995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B0ABA07-349E-4A9D-B2AF-4DA8464497B8}"/>
              </a:ext>
            </a:extLst>
          </p:cNvPr>
          <p:cNvCxnSpPr>
            <a:cxnSpLocks/>
          </p:cNvCxnSpPr>
          <p:nvPr/>
        </p:nvCxnSpPr>
        <p:spPr>
          <a:xfrm>
            <a:off x="6152730" y="5826732"/>
            <a:ext cx="995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62FF83C-34A6-47CA-AC76-D5736B026ED7}"/>
              </a:ext>
            </a:extLst>
          </p:cNvPr>
          <p:cNvCxnSpPr>
            <a:cxnSpLocks/>
          </p:cNvCxnSpPr>
          <p:nvPr/>
        </p:nvCxnSpPr>
        <p:spPr>
          <a:xfrm>
            <a:off x="10132421" y="5826731"/>
            <a:ext cx="995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538075" y="5668936"/>
            <a:ext cx="277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044F4E4-093C-450B-838F-F4DA3B39AF64}"/>
              </a:ext>
            </a:extLst>
          </p:cNvPr>
          <p:cNvCxnSpPr>
            <a:cxnSpLocks/>
          </p:cNvCxnSpPr>
          <p:nvPr/>
        </p:nvCxnSpPr>
        <p:spPr>
          <a:xfrm>
            <a:off x="2174400" y="0"/>
            <a:ext cx="995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67ED556-3712-4491-8A32-D053A2FE4F9E}"/>
              </a:ext>
            </a:extLst>
          </p:cNvPr>
          <p:cNvCxnSpPr>
            <a:cxnSpLocks/>
          </p:cNvCxnSpPr>
          <p:nvPr/>
        </p:nvCxnSpPr>
        <p:spPr>
          <a:xfrm>
            <a:off x="10018800" y="-24882"/>
            <a:ext cx="0" cy="1358749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322E0D9-FF4D-493F-901E-E5716B005974}"/>
              </a:ext>
            </a:extLst>
          </p:cNvPr>
          <p:cNvCxnSpPr>
            <a:cxnSpLocks/>
          </p:cNvCxnSpPr>
          <p:nvPr/>
        </p:nvCxnSpPr>
        <p:spPr>
          <a:xfrm>
            <a:off x="6163200" y="0"/>
            <a:ext cx="0" cy="1333867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4C35-C485-468F-BFCD-B777BFF8B952}"/>
              </a:ext>
            </a:extLst>
          </p:cNvPr>
          <p:cNvSpPr txBox="1"/>
          <p:nvPr/>
        </p:nvSpPr>
        <p:spPr>
          <a:xfrm>
            <a:off x="808171" y="1333867"/>
            <a:ext cx="3525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Dataset</a:t>
            </a:r>
            <a:r>
              <a:rPr lang="it-IT" sz="2400" b="1" dirty="0">
                <a:solidFill>
                  <a:srgbClr val="E88920"/>
                </a:solidFill>
              </a:rPr>
              <a:t> home made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Condizioni </a:t>
            </a:r>
            <a:r>
              <a:rPr lang="it-IT" sz="2400" b="1" dirty="0">
                <a:solidFill>
                  <a:srgbClr val="E88920"/>
                </a:solidFill>
              </a:rPr>
              <a:t>ambientali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Differenti </a:t>
            </a:r>
            <a:r>
              <a:rPr lang="it-IT" sz="2400" b="1" dirty="0">
                <a:solidFill>
                  <a:srgbClr val="E88920"/>
                </a:solidFill>
              </a:rPr>
              <a:t>persone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800</a:t>
            </a: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 audio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A500815-DCB1-46A3-9E52-0C628FBA6A25}"/>
              </a:ext>
            </a:extLst>
          </p:cNvPr>
          <p:cNvCxnSpPr>
            <a:cxnSpLocks/>
          </p:cNvCxnSpPr>
          <p:nvPr/>
        </p:nvCxnSpPr>
        <p:spPr>
          <a:xfrm flipH="1">
            <a:off x="1320800" y="3083560"/>
            <a:ext cx="852606" cy="740295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9F5EEBA-0DE5-4EC5-BFAC-1EF652BAA072}"/>
              </a:ext>
            </a:extLst>
          </p:cNvPr>
          <p:cNvCxnSpPr>
            <a:cxnSpLocks/>
          </p:cNvCxnSpPr>
          <p:nvPr/>
        </p:nvCxnSpPr>
        <p:spPr>
          <a:xfrm>
            <a:off x="2173405" y="3083560"/>
            <a:ext cx="0" cy="740295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90818B0-BBBD-4BCD-8D63-B4675C843BA1}"/>
              </a:ext>
            </a:extLst>
          </p:cNvPr>
          <p:cNvCxnSpPr>
            <a:cxnSpLocks/>
          </p:cNvCxnSpPr>
          <p:nvPr/>
        </p:nvCxnSpPr>
        <p:spPr>
          <a:xfrm>
            <a:off x="2173405" y="3083560"/>
            <a:ext cx="838339" cy="700576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A1B87B8-085B-45BC-B172-E6BCA48C239D}"/>
              </a:ext>
            </a:extLst>
          </p:cNvPr>
          <p:cNvSpPr txBox="1"/>
          <p:nvPr/>
        </p:nvSpPr>
        <p:spPr>
          <a:xfrm>
            <a:off x="565061" y="3784136"/>
            <a:ext cx="89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Train</a:t>
            </a:r>
          </a:p>
          <a:p>
            <a:pPr algn="ctr"/>
            <a:r>
              <a:rPr lang="it-IT" sz="2000" b="1" dirty="0">
                <a:solidFill>
                  <a:srgbClr val="E88920"/>
                </a:solidFill>
              </a:rPr>
              <a:t>60%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EAF70-30D8-42C3-909F-0AAF55423596}"/>
              </a:ext>
            </a:extLst>
          </p:cNvPr>
          <p:cNvSpPr txBox="1"/>
          <p:nvPr/>
        </p:nvSpPr>
        <p:spPr>
          <a:xfrm>
            <a:off x="1519818" y="3805301"/>
            <a:ext cx="130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Validation</a:t>
            </a:r>
          </a:p>
          <a:p>
            <a:pPr algn="ctr"/>
            <a:r>
              <a:rPr lang="it-IT" sz="2000" b="1" dirty="0">
                <a:solidFill>
                  <a:srgbClr val="E88920"/>
                </a:solidFill>
              </a:rPr>
              <a:t>30%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CF45EA9-FC98-418F-8F03-738CA771A26A}"/>
              </a:ext>
            </a:extLst>
          </p:cNvPr>
          <p:cNvSpPr txBox="1"/>
          <p:nvPr/>
        </p:nvSpPr>
        <p:spPr>
          <a:xfrm>
            <a:off x="2602378" y="3784136"/>
            <a:ext cx="130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Test</a:t>
            </a:r>
          </a:p>
          <a:p>
            <a:pPr algn="ctr"/>
            <a:r>
              <a:rPr lang="it-IT" sz="2000" b="1" dirty="0">
                <a:solidFill>
                  <a:srgbClr val="E88920"/>
                </a:solidFill>
              </a:rPr>
              <a:t>10%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787258D-0A98-4486-A90D-11F55C9F9A37}"/>
              </a:ext>
            </a:extLst>
          </p:cNvPr>
          <p:cNvSpPr txBox="1"/>
          <p:nvPr/>
        </p:nvSpPr>
        <p:spPr>
          <a:xfrm>
            <a:off x="4445096" y="1333867"/>
            <a:ext cx="395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Dataset</a:t>
            </a:r>
            <a:r>
              <a:rPr lang="it-IT" sz="2400" b="1" dirty="0">
                <a:solidFill>
                  <a:srgbClr val="E88920"/>
                </a:solidFill>
              </a:rPr>
              <a:t> Kaggle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Veicoli di </a:t>
            </a:r>
            <a:r>
              <a:rPr lang="it-IT" sz="2400" b="1" dirty="0">
                <a:solidFill>
                  <a:srgbClr val="E88920"/>
                </a:solidFill>
              </a:rPr>
              <a:t>emergenza</a:t>
            </a: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it-IT" sz="2400" b="1" dirty="0">
                <a:solidFill>
                  <a:srgbClr val="E88920"/>
                </a:solidFill>
              </a:rPr>
              <a:t>non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7290 </a:t>
            </a: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immagini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Data </a:t>
            </a:r>
            <a:r>
              <a:rPr lang="it-IT" sz="2400" b="1" dirty="0">
                <a:solidFill>
                  <a:srgbClr val="E88920"/>
                </a:solidFill>
              </a:rPr>
              <a:t>augmentation</a:t>
            </a: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 già presente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1" name="Immagine 30">
            <a:hlinkClick r:id="rId2"/>
            <a:extLst>
              <a:ext uri="{FF2B5EF4-FFF2-40B4-BE49-F238E27FC236}">
                <a16:creationId xmlns:a16="http://schemas.microsoft.com/office/drawing/2014/main" id="{2748F86C-42E9-4226-8E2B-767EFB4A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46" y="4239755"/>
            <a:ext cx="3635890" cy="1844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1000" endPos="22000" dist="5000" dir="5400000" sy="-100000" algn="bl" rotWithShape="0"/>
            <a:softEdge rad="38100"/>
          </a:effectLst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4B057B1-CC48-4F0B-992C-6303C62235F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48945" y="3272859"/>
            <a:ext cx="1256146" cy="966896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04B4F89-7F2D-48FA-8344-D557D2E380AD}"/>
              </a:ext>
            </a:extLst>
          </p:cNvPr>
          <p:cNvSpPr txBox="1"/>
          <p:nvPr/>
        </p:nvSpPr>
        <p:spPr>
          <a:xfrm>
            <a:off x="8735388" y="1417917"/>
            <a:ext cx="309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Per il retrieval viene utilizzato lo </a:t>
            </a:r>
            <a:r>
              <a:rPr lang="it-IT" sz="2400" b="1" dirty="0">
                <a:solidFill>
                  <a:srgbClr val="E88920"/>
                </a:solidFill>
              </a:rPr>
              <a:t>stesso</a:t>
            </a: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 dataset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1092B3E-5D78-4C75-9155-D5DF5637A94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405091" y="2618246"/>
            <a:ext cx="1080654" cy="1621509"/>
          </a:xfrm>
          <a:prstGeom prst="straightConnector1">
            <a:avLst/>
          </a:prstGeom>
          <a:ln w="2857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9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1437045" y="417342"/>
            <a:ext cx="518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classification</a:t>
            </a:r>
          </a:p>
        </p:txBody>
      </p:sp>
      <p:pic>
        <p:nvPicPr>
          <p:cNvPr id="8" name="Graphic 5" descr="Cuffie">
            <a:extLst>
              <a:ext uri="{FF2B5EF4-FFF2-40B4-BE49-F238E27FC236}">
                <a16:creationId xmlns:a16="http://schemas.microsoft.com/office/drawing/2014/main" id="{36702A5E-2111-4988-8625-09CA8267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85" y="158044"/>
            <a:ext cx="1223952" cy="12239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9FE4B1-9A96-4A7B-992A-36E546FE04C0}"/>
              </a:ext>
            </a:extLst>
          </p:cNvPr>
          <p:cNvSpPr txBox="1"/>
          <p:nvPr/>
        </p:nvSpPr>
        <p:spPr>
          <a:xfrm>
            <a:off x="1990062" y="1566000"/>
            <a:ext cx="240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tx1">
                    <a:lumMod val="95000"/>
                  </a:schemeClr>
                </a:solidFill>
              </a:rPr>
              <a:t>Traccia audio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52DA21-CA0F-488F-97C5-FCC0C8CC22AC}"/>
              </a:ext>
            </a:extLst>
          </p:cNvPr>
          <p:cNvSpPr txBox="1"/>
          <p:nvPr/>
        </p:nvSpPr>
        <p:spPr>
          <a:xfrm>
            <a:off x="7483208" y="1578900"/>
            <a:ext cx="284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tx1">
                    <a:lumMod val="95000"/>
                  </a:schemeClr>
                </a:solidFill>
              </a:rPr>
              <a:t>Spettrogrammi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E742A-87A9-428E-9E03-B26537EDE29D}"/>
              </a:ext>
            </a:extLst>
          </p:cNvPr>
          <p:cNvCxnSpPr>
            <a:cxnSpLocks/>
          </p:cNvCxnSpPr>
          <p:nvPr/>
        </p:nvCxnSpPr>
        <p:spPr>
          <a:xfrm>
            <a:off x="378691" y="1381996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C795FE2-05C6-4DF1-8453-B4488D77BDE8}"/>
              </a:ext>
            </a:extLst>
          </p:cNvPr>
          <p:cNvCxnSpPr>
            <a:cxnSpLocks/>
          </p:cNvCxnSpPr>
          <p:nvPr/>
        </p:nvCxnSpPr>
        <p:spPr>
          <a:xfrm>
            <a:off x="6096000" y="1681018"/>
            <a:ext cx="50800" cy="4756727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B70032F-A2ED-4135-AB31-723C7174081A}"/>
              </a:ext>
            </a:extLst>
          </p:cNvPr>
          <p:cNvSpPr txBox="1"/>
          <p:nvPr/>
        </p:nvSpPr>
        <p:spPr>
          <a:xfrm>
            <a:off x="8334892" y="2157088"/>
            <a:ext cx="114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E88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dirty="0">
              <a:solidFill>
                <a:srgbClr val="E88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25AF780-80C1-4423-BFEE-675E9C5B0C7A}"/>
              </a:ext>
            </a:extLst>
          </p:cNvPr>
          <p:cNvSpPr txBox="1"/>
          <p:nvPr/>
        </p:nvSpPr>
        <p:spPr>
          <a:xfrm>
            <a:off x="2534951" y="2193983"/>
            <a:ext cx="1311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E88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dirty="0">
              <a:solidFill>
                <a:srgbClr val="E88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3EABD2-A339-4255-A127-73339CFE1391}"/>
              </a:ext>
            </a:extLst>
          </p:cNvPr>
          <p:cNvSpPr txBox="1"/>
          <p:nvPr/>
        </p:nvSpPr>
        <p:spPr>
          <a:xfrm>
            <a:off x="7483208" y="2795291"/>
            <a:ext cx="2943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/>
              <a:t>MobileNet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>
                <a:solidFill>
                  <a:srgbClr val="E88920"/>
                </a:solidFill>
              </a:rPr>
              <a:t>MobileNet tagliata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/>
              <a:t>CNN from scratch</a:t>
            </a:r>
          </a:p>
        </p:txBody>
      </p:sp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38B9D3-FEC3-456E-A169-914E2EE0D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87" t="12058" r="10201" b="14204"/>
          <a:stretch/>
        </p:blipFill>
        <p:spPr>
          <a:xfrm>
            <a:off x="10572692" y="1720813"/>
            <a:ext cx="1245361" cy="1200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4000" dir="5400000" sy="-100000" algn="bl" rotWithShape="0"/>
            <a:softEdge rad="25400"/>
          </a:effec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7042306-6BD4-4A17-9029-E4C3EFBCF239}"/>
              </a:ext>
            </a:extLst>
          </p:cNvPr>
          <p:cNvSpPr txBox="1"/>
          <p:nvPr/>
        </p:nvSpPr>
        <p:spPr>
          <a:xfrm>
            <a:off x="1624887" y="2796435"/>
            <a:ext cx="3131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/>
              <a:t>Zero Crossing Rate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Standard Deviation</a:t>
            </a:r>
            <a:endParaRPr lang="it-IT" sz="2400" b="1" dirty="0">
              <a:solidFill>
                <a:srgbClr val="E88920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it-IT" sz="2400" b="1" dirty="0">
                <a:solidFill>
                  <a:schemeClr val="tx1">
                    <a:lumMod val="95000"/>
                  </a:schemeClr>
                </a:solidFill>
              </a:rPr>
              <a:t>Altra che non ricordo</a:t>
            </a:r>
            <a:endParaRPr lang="it-IT" sz="2400" b="1" dirty="0">
              <a:solidFill>
                <a:srgbClr val="E88920"/>
              </a:solidFill>
            </a:endParaRPr>
          </a:p>
        </p:txBody>
      </p:sp>
      <p:pic>
        <p:nvPicPr>
          <p:cNvPr id="37" name="Elemento grafico 36" descr="Voce con riempimento a tinta unita">
            <a:extLst>
              <a:ext uri="{FF2B5EF4-FFF2-40B4-BE49-F238E27FC236}">
                <a16:creationId xmlns:a16="http://schemas.microsoft.com/office/drawing/2014/main" id="{8F87158E-BD0C-495C-9647-079667FF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947" y="1578900"/>
            <a:ext cx="1146538" cy="1146538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38C166-C52A-4FC8-A9D9-DBA90CEDC7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043" t="54312" r="39831" b="28186"/>
          <a:stretch/>
        </p:blipFill>
        <p:spPr>
          <a:xfrm>
            <a:off x="85047" y="4585471"/>
            <a:ext cx="3198106" cy="1088920"/>
          </a:xfrm>
          <a:prstGeom prst="rect">
            <a:avLst/>
          </a:prstGeom>
          <a:effectLst>
            <a:glow rad="63500">
              <a:schemeClr val="bg2">
                <a:lumMod val="75000"/>
                <a:lumOff val="25000"/>
                <a:alpha val="40000"/>
              </a:schemeClr>
            </a:glow>
            <a:softEdge rad="254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671F70-1499-4E98-A875-EF98DE81D0F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778" b="778"/>
          <a:stretch/>
        </p:blipFill>
        <p:spPr>
          <a:xfrm>
            <a:off x="3455918" y="4230263"/>
            <a:ext cx="2436619" cy="2398697"/>
          </a:xfrm>
          <a:prstGeom prst="rect">
            <a:avLst/>
          </a:prstGeom>
          <a:effectLst>
            <a:glow rad="63500">
              <a:schemeClr val="bg2">
                <a:lumMod val="75000"/>
                <a:lumOff val="25000"/>
                <a:alpha val="40000"/>
              </a:schemeClr>
            </a:glow>
            <a:softEdge rad="2540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2A845E0-CD48-4E47-9271-5C93525491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92" r="6453" b="2462"/>
          <a:stretch/>
        </p:blipFill>
        <p:spPr>
          <a:xfrm>
            <a:off x="9700745" y="4193034"/>
            <a:ext cx="2434379" cy="2431759"/>
          </a:xfrm>
          <a:prstGeom prst="rect">
            <a:avLst/>
          </a:prstGeom>
          <a:ln w="38100">
            <a:solidFill>
              <a:srgbClr val="E88920"/>
            </a:solidFill>
          </a:ln>
          <a:effectLst/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8D0839-0CD9-4948-8FB8-8D23236310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694" t="44101" r="40475" b="39634"/>
          <a:stretch/>
        </p:blipFill>
        <p:spPr>
          <a:xfrm>
            <a:off x="6288187" y="4603276"/>
            <a:ext cx="3271170" cy="1044653"/>
          </a:xfrm>
          <a:prstGeom prst="rect">
            <a:avLst/>
          </a:prstGeom>
          <a:ln w="38100">
            <a:solidFill>
              <a:srgbClr val="E88920"/>
            </a:solidFill>
          </a:ln>
        </p:spPr>
      </p:pic>
    </p:spTree>
    <p:extLst>
      <p:ext uri="{BB962C8B-B14F-4D97-AF65-F5344CB8AC3E}">
        <p14:creationId xmlns:p14="http://schemas.microsoft.com/office/powerpoint/2010/main" val="1391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1437045" y="417342"/>
            <a:ext cx="518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classification</a:t>
            </a:r>
          </a:p>
        </p:txBody>
      </p:sp>
      <p:pic>
        <p:nvPicPr>
          <p:cNvPr id="8" name="Graphic 5" descr="Cuffie">
            <a:extLst>
              <a:ext uri="{FF2B5EF4-FFF2-40B4-BE49-F238E27FC236}">
                <a16:creationId xmlns:a16="http://schemas.microsoft.com/office/drawing/2014/main" id="{36702A5E-2111-4988-8625-09CA8267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85" y="158044"/>
            <a:ext cx="1223952" cy="1223952"/>
          </a:xfrm>
          <a:prstGeom prst="rect">
            <a:avLst/>
          </a:prstGeom>
        </p:spPr>
      </p:pic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E742A-87A9-428E-9E03-B26537EDE29D}"/>
              </a:ext>
            </a:extLst>
          </p:cNvPr>
          <p:cNvCxnSpPr>
            <a:cxnSpLocks/>
          </p:cNvCxnSpPr>
          <p:nvPr/>
        </p:nvCxnSpPr>
        <p:spPr>
          <a:xfrm>
            <a:off x="378691" y="1381996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28E51E-4A19-4E94-B404-82154C4AD8DF}"/>
              </a:ext>
            </a:extLst>
          </p:cNvPr>
          <p:cNvSpPr txBox="1"/>
          <p:nvPr/>
        </p:nvSpPr>
        <p:spPr>
          <a:xfrm>
            <a:off x="4628584" y="2767280"/>
            <a:ext cx="2934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386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testo, esterni, edificio, automobile&#10;&#10;Descrizione generata automaticamente">
            <a:extLst>
              <a:ext uri="{FF2B5EF4-FFF2-40B4-BE49-F238E27FC236}">
                <a16:creationId xmlns:a16="http://schemas.microsoft.com/office/drawing/2014/main" id="{7CF3F9C7-2807-4B34-B174-B382C0AF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452" y="5739273"/>
            <a:ext cx="1002497" cy="100249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1437045" y="417342"/>
            <a:ext cx="518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E742A-87A9-428E-9E03-B26537EDE29D}"/>
              </a:ext>
            </a:extLst>
          </p:cNvPr>
          <p:cNvCxnSpPr>
            <a:cxnSpLocks/>
          </p:cNvCxnSpPr>
          <p:nvPr/>
        </p:nvCxnSpPr>
        <p:spPr>
          <a:xfrm>
            <a:off x="378691" y="1381996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lemento grafico 5" descr="Immagine con riempimento a tinta unita">
            <a:extLst>
              <a:ext uri="{FF2B5EF4-FFF2-40B4-BE49-F238E27FC236}">
                <a16:creationId xmlns:a16="http://schemas.microsoft.com/office/drawing/2014/main" id="{9905D9FA-1E40-4FEF-8605-48B9E06A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091" y="303663"/>
            <a:ext cx="1058354" cy="105835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CBE7B2-35AD-42E6-9F94-BB1C3A81B2A8}"/>
              </a:ext>
            </a:extLst>
          </p:cNvPr>
          <p:cNvSpPr txBox="1"/>
          <p:nvPr/>
        </p:nvSpPr>
        <p:spPr>
          <a:xfrm>
            <a:off x="1747905" y="2428122"/>
            <a:ext cx="233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it-IT" sz="4000" b="1" i="1" dirty="0">
                <a:solidFill>
                  <a:srgbClr val="E88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XCEPTION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ADB203-668E-4727-9395-0BD57BAAAE50}"/>
              </a:ext>
            </a:extLst>
          </p:cNvPr>
          <p:cNvSpPr txBox="1"/>
          <p:nvPr/>
        </p:nvSpPr>
        <p:spPr>
          <a:xfrm>
            <a:off x="850674" y="5081099"/>
            <a:ext cx="428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it-IT" sz="4000" b="1" i="1" dirty="0">
                <a:solidFill>
                  <a:srgbClr val="E88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from SCRATCH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19BA124-20D1-491C-8BD4-968477867CCA}"/>
              </a:ext>
            </a:extLst>
          </p:cNvPr>
          <p:cNvCxnSpPr>
            <a:cxnSpLocks/>
          </p:cNvCxnSpPr>
          <p:nvPr/>
        </p:nvCxnSpPr>
        <p:spPr>
          <a:xfrm>
            <a:off x="378691" y="4120579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testo, automobile, edificio, camion&#10;&#10;Descrizione generata automaticamente">
            <a:extLst>
              <a:ext uri="{FF2B5EF4-FFF2-40B4-BE49-F238E27FC236}">
                <a16:creationId xmlns:a16="http://schemas.microsoft.com/office/drawing/2014/main" id="{022D346F-F7DD-4FEB-9F95-07B9286F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9278">
            <a:off x="10938447" y="5076773"/>
            <a:ext cx="989991" cy="989991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Immagine 14" descr="Immagine che contiene testo, esterni, strada, camion&#10;&#10;Descrizione generata automaticamente">
            <a:extLst>
              <a:ext uri="{FF2B5EF4-FFF2-40B4-BE49-F238E27FC236}">
                <a16:creationId xmlns:a16="http://schemas.microsoft.com/office/drawing/2014/main" id="{B67D933A-8F77-4910-A0F2-F629D8E1B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32935">
            <a:off x="10184800" y="5068327"/>
            <a:ext cx="970635" cy="97063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584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1437045" y="417342"/>
            <a:ext cx="518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E742A-87A9-428E-9E03-B26537EDE29D}"/>
              </a:ext>
            </a:extLst>
          </p:cNvPr>
          <p:cNvCxnSpPr>
            <a:cxnSpLocks/>
          </p:cNvCxnSpPr>
          <p:nvPr/>
        </p:nvCxnSpPr>
        <p:spPr>
          <a:xfrm>
            <a:off x="378691" y="1381996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lemento grafico 5" descr="Immagine con riempimento a tinta unita">
            <a:extLst>
              <a:ext uri="{FF2B5EF4-FFF2-40B4-BE49-F238E27FC236}">
                <a16:creationId xmlns:a16="http://schemas.microsoft.com/office/drawing/2014/main" id="{9905D9FA-1E40-4FEF-8605-48B9E06A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091" y="303663"/>
            <a:ext cx="1058354" cy="105835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A0D101-EEFF-4D46-A2C0-64E394E13CB5}"/>
              </a:ext>
            </a:extLst>
          </p:cNvPr>
          <p:cNvSpPr txBox="1"/>
          <p:nvPr/>
        </p:nvSpPr>
        <p:spPr>
          <a:xfrm>
            <a:off x="4628584" y="2767280"/>
            <a:ext cx="2934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8142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1437045" y="417342"/>
            <a:ext cx="518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retrieval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E742A-87A9-428E-9E03-B26537EDE29D}"/>
              </a:ext>
            </a:extLst>
          </p:cNvPr>
          <p:cNvCxnSpPr>
            <a:cxnSpLocks/>
          </p:cNvCxnSpPr>
          <p:nvPr/>
        </p:nvCxnSpPr>
        <p:spPr>
          <a:xfrm>
            <a:off x="378691" y="1381996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lemento grafico 3" descr="Immagini con riempimento a tinta unita">
            <a:extLst>
              <a:ext uri="{FF2B5EF4-FFF2-40B4-BE49-F238E27FC236}">
                <a16:creationId xmlns:a16="http://schemas.microsoft.com/office/drawing/2014/main" id="{519D6169-5475-4D78-BACC-A0192953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91" y="342534"/>
            <a:ext cx="980612" cy="9806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69FAE0E-90FD-426D-A1DB-8FB51A8B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57" y="2112664"/>
            <a:ext cx="4163398" cy="4323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1B7E03-AD1F-4849-B9B4-CB11DA558039}"/>
              </a:ext>
            </a:extLst>
          </p:cNvPr>
          <p:cNvSpPr txBox="1"/>
          <p:nvPr/>
        </p:nvSpPr>
        <p:spPr>
          <a:xfrm>
            <a:off x="6427972" y="1483408"/>
            <a:ext cx="601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Tentativi con tre diverse tipologie di veicoli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A0824BD-843C-46CB-99BB-160D7119D052}"/>
              </a:ext>
            </a:extLst>
          </p:cNvPr>
          <p:cNvCxnSpPr>
            <a:cxnSpLocks/>
          </p:cNvCxnSpPr>
          <p:nvPr/>
        </p:nvCxnSpPr>
        <p:spPr>
          <a:xfrm>
            <a:off x="5866237" y="2931756"/>
            <a:ext cx="1064519" cy="0"/>
          </a:xfrm>
          <a:prstGeom prst="straightConnector1">
            <a:avLst/>
          </a:prstGeom>
          <a:ln w="4762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AB11229-CAC5-4E54-A228-0AF83733C6DD}"/>
              </a:ext>
            </a:extLst>
          </p:cNvPr>
          <p:cNvCxnSpPr>
            <a:cxnSpLocks/>
          </p:cNvCxnSpPr>
          <p:nvPr/>
        </p:nvCxnSpPr>
        <p:spPr>
          <a:xfrm>
            <a:off x="5909221" y="5765799"/>
            <a:ext cx="1064519" cy="0"/>
          </a:xfrm>
          <a:prstGeom prst="straightConnector1">
            <a:avLst/>
          </a:prstGeom>
          <a:ln w="4762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09081B2-7FC1-469C-A4FC-975129210862}"/>
              </a:ext>
            </a:extLst>
          </p:cNvPr>
          <p:cNvCxnSpPr>
            <a:cxnSpLocks/>
          </p:cNvCxnSpPr>
          <p:nvPr/>
        </p:nvCxnSpPr>
        <p:spPr>
          <a:xfrm>
            <a:off x="5870409" y="4287187"/>
            <a:ext cx="1064519" cy="0"/>
          </a:xfrm>
          <a:prstGeom prst="straightConnector1">
            <a:avLst/>
          </a:prstGeom>
          <a:ln w="47625">
            <a:solidFill>
              <a:srgbClr val="E88920"/>
            </a:solidFill>
            <a:headEnd type="none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046FE9-1699-48E2-A63A-42CFCCA1F546}"/>
              </a:ext>
            </a:extLst>
          </p:cNvPr>
          <p:cNvSpPr txBox="1"/>
          <p:nvPr/>
        </p:nvSpPr>
        <p:spPr>
          <a:xfrm>
            <a:off x="4516654" y="2700923"/>
            <a:ext cx="130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POLIZIA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ACCA04-C605-467D-803F-7DA782A9D030}"/>
              </a:ext>
            </a:extLst>
          </p:cNvPr>
          <p:cNvSpPr txBox="1"/>
          <p:nvPr/>
        </p:nvSpPr>
        <p:spPr>
          <a:xfrm>
            <a:off x="3343564" y="4030707"/>
            <a:ext cx="256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VIGILI DEL FUOCO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7B32AF0-1B80-482C-BB56-900CCDD518C9}"/>
              </a:ext>
            </a:extLst>
          </p:cNvPr>
          <p:cNvSpPr txBox="1"/>
          <p:nvPr/>
        </p:nvSpPr>
        <p:spPr>
          <a:xfrm>
            <a:off x="3972783" y="5519874"/>
            <a:ext cx="189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AMBULANZA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D1AE8A4-C4C0-4D80-BA52-B5DEF8A10962}"/>
              </a:ext>
            </a:extLst>
          </p:cNvPr>
          <p:cNvSpPr txBox="1"/>
          <p:nvPr/>
        </p:nvSpPr>
        <p:spPr>
          <a:xfrm>
            <a:off x="637309" y="1757086"/>
            <a:ext cx="2918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Feature extractor: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E88920"/>
                </a:solidFill>
              </a:rPr>
              <a:t>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MobileNet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ResNet</a:t>
            </a:r>
          </a:p>
        </p:txBody>
      </p:sp>
    </p:spTree>
    <p:extLst>
      <p:ext uri="{BB962C8B-B14F-4D97-AF65-F5344CB8AC3E}">
        <p14:creationId xmlns:p14="http://schemas.microsoft.com/office/powerpoint/2010/main" val="23419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4C69"/>
            </a:gs>
            <a:gs pos="54000">
              <a:srgbClr val="416685"/>
            </a:gs>
            <a:gs pos="81000">
              <a:srgbClr val="4A789A"/>
            </a:gs>
            <a:gs pos="100000">
              <a:srgbClr val="5189A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68E1B7-79E6-425E-B29C-41CBD7F13849}"/>
              </a:ext>
            </a:extLst>
          </p:cNvPr>
          <p:cNvSpPr txBox="1"/>
          <p:nvPr/>
        </p:nvSpPr>
        <p:spPr>
          <a:xfrm>
            <a:off x="1437045" y="417342"/>
            <a:ext cx="518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retrieval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E742A-87A9-428E-9E03-B26537EDE29D}"/>
              </a:ext>
            </a:extLst>
          </p:cNvPr>
          <p:cNvCxnSpPr>
            <a:cxnSpLocks/>
          </p:cNvCxnSpPr>
          <p:nvPr/>
        </p:nvCxnSpPr>
        <p:spPr>
          <a:xfrm>
            <a:off x="378691" y="1381996"/>
            <a:ext cx="11536218" cy="0"/>
          </a:xfrm>
          <a:prstGeom prst="line">
            <a:avLst/>
          </a:prstGeom>
          <a:ln w="25400">
            <a:solidFill>
              <a:srgbClr val="E88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lemento grafico 3" descr="Immagini con riempimento a tinta unita">
            <a:extLst>
              <a:ext uri="{FF2B5EF4-FFF2-40B4-BE49-F238E27FC236}">
                <a16:creationId xmlns:a16="http://schemas.microsoft.com/office/drawing/2014/main" id="{519D6169-5475-4D78-BACC-A0192953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91" y="342534"/>
            <a:ext cx="980612" cy="98061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00FB77-861D-4EBE-82B3-C9A856CA0AAF}"/>
              </a:ext>
            </a:extLst>
          </p:cNvPr>
          <p:cNvSpPr txBox="1"/>
          <p:nvPr/>
        </p:nvSpPr>
        <p:spPr>
          <a:xfrm>
            <a:off x="4628584" y="2767280"/>
            <a:ext cx="2934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539978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Arial Nova Cond</vt:lpstr>
      <vt:lpstr>Impact</vt:lpstr>
      <vt:lpstr>TornVTI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25</cp:revision>
  <dcterms:created xsi:type="dcterms:W3CDTF">2021-01-13T10:17:14Z</dcterms:created>
  <dcterms:modified xsi:type="dcterms:W3CDTF">2021-01-13T17:20:36Z</dcterms:modified>
</cp:coreProperties>
</file>