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61" r:id="rId3"/>
    <p:sldId id="262" r:id="rId4"/>
    <p:sldId id="260" r:id="rId5"/>
    <p:sldId id="259" r:id="rId6"/>
    <p:sldId id="258" r:id="rId7"/>
    <p:sldId id="263" r:id="rId8"/>
    <p:sldId id="257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47" d="100"/>
          <a:sy n="47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viewProps" Target="viewProps.xml"/><Relationship Id="rId5" Type="http://purl.oclc.org/ooxml/officeDocument/relationships/slide" Target="slides/slide4.xml"/><Relationship Id="rId10" Type="http://purl.oclc.org/ooxml/officeDocument/relationships/presProps" Target="presProps.xml"/><Relationship Id="rId4" Type="http://purl.oclc.org/ooxml/officeDocument/relationships/slide" Target="slides/slide3.xml"/><Relationship Id="rId9" Type="http://purl.oclc.org/ooxml/officeDocument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DCB8-4110-4AF3-9965-64A459284EB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9B951-9B61-41E6-90A0-1CEA5AF64B7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8C2D7-D24E-424C-AB2F-728EB6FDFDE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A81C17-32AE-415F-9F62-D582C1EF72E5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9FFBB-C256-4B24-B19B-CF12AE337B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8EC5-62D6-491B-AE14-C4B8ADC6FB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084A0D-9E8C-4F6C-9321-8DCF79C7BA26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70147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E503-DCD1-4B8C-88D2-9715B7213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A41E5-1FEF-443A-B43F-42EB63C1D27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25B6-0331-4374-B535-BD712D4038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C309D8-C471-4E70-8E3F-2077A08050D6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D5C0-61F6-4027-9BC0-7904EC6BEB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042C6-CA22-4F3F-9A9B-178958731D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C4E09B-B11C-4066-BD34-C54942BF0FBF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5344790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0F4A8-9698-4F7F-B628-2A3266FCB4C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53BE-69BC-4724-9817-4F49814D956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2060-6B51-4057-B9BA-ACDEA4F88B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84354-F1AC-48F7-AFAA-2F2195E203B8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9378-C178-4608-8ED4-178F8EEEEF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84D1-44B9-4A98-ADD3-5C588BC91E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CA6AF-B9CF-4F06-9568-D1BFE5B3E38C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8248956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1E0-5FD0-4472-971B-B0F5C7E60F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5DED-68AE-4D7D-BB06-F432E7BF680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3E25F-9708-45BE-A75C-AF5F10D5E6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F57D0A-E815-4916-9118-53B1CF35720C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37BEE-2E7F-4BE5-8046-5760B98AB8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C8FFB-BC71-43CC-9306-FF392504BC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96EAF8-823B-48AA-914E-2586F55B52A0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415915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E37A-3718-4F47-B34F-9729884DF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10A22-CBD4-43A2-8111-72BDAB53F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96908-B8A4-4D40-AA18-0CF155D4AB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5CA67D3-02C7-4B88-8C75-CD060EAC12DE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3788-FE4C-4801-A418-41CB79FA34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8969-30FF-4DD8-9846-EEA05046F3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5B58B2-8E84-43F7-95EA-A588DBCD1DEB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528561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C91-BFD8-4B8E-B4CC-32DEBB73FF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BBA2-9A21-4C79-B1BF-1E257E36F3D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B167B-912A-473B-93E2-375CE9903F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F8B0D-C02E-4853-AABE-03D4925D2C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0DFCC9-E42B-4CE2-8952-7D6AA75FA1E5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6278A-AA38-4FE5-97F7-5211AC629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F22E-5C40-435B-8213-E17DDAC708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D1941D-25B6-4B4F-8EC1-669AFA1ED5D4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1831080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16D6-6AD5-4D01-92B2-71286BB1D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C32E-35E2-439A-AAA1-986F25ECE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0024D-8B09-4858-91C0-39D35E1EE5E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E3135-FD91-43F5-9B86-20E1BC9D7B8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F7973-15E3-425D-9B9B-750C66B624B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8424B-FEA0-47DB-AD08-C4E94F0F90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77CE8-2B64-4AC2-801B-A9714A48BEFD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E2487-2766-4862-B82A-FA8E7BCC4B0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28483-9958-4D79-8540-284F702F39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72670F-CFEE-46C8-A047-2F67CC00AAB2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8902787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E8C8-3E48-401B-BD9B-2EB123BDEA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AD949-1ED7-49BC-AF0B-C4FBEABD0E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1F9885-2556-4201-9FAE-97ADF8F91EA3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EC950-8298-4768-8525-E723890CE9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4A868-0E8E-4B0A-98CA-402F9515B5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705660-A186-4574-9FAA-1200C8FCADA7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3608394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088A3-AA08-4348-BA35-A7770B5399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CE3CBF-196D-4356-BC02-FA26EB86112B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58E70-FA4F-4DB3-A30B-BE161F5074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31F7-54F9-4A00-8BA4-AFBFFCC82F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7A68CE-4267-4063-85F8-860F4A348689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10072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4ECC-80F5-4C10-AED2-A1FE0A28B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A2BE-CE13-4CF3-ACEB-81FC8780D3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20991-4EDB-40BF-A18B-4F95FC7703F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93D4-C750-44A7-BC0D-35F399F19F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8FC3FF-5C7A-478E-9972-2DE82F7F9E99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47C04-70D0-43DE-84BC-81E58EFAC4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2D7A5-D193-4A89-A863-3BA9E1E928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5DF54-DB67-4CB8-8B9C-5F0E5637AF65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346575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FBA1-5A62-41AA-A8D0-BF07ACF1C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F3982-95CC-422F-8DBF-9B4E31F226C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DK" sz="3200"/>
            </a:lvl1pPr>
          </a:lstStyle>
          <a:p>
            <a:pPr lvl="0"/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E2696-5BDC-4F55-8014-FB7685AEDB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93CA-C3CB-43C2-84B8-0C58C323F9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921FBF-6721-430D-B973-4CD6BBDF53F8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71449-1BB3-45F8-BEA6-FE7186586D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B236-137C-4389-A7B0-34D0F50713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F92B60-611A-4E97-ADFD-0661CBF785E0}" type="slidenum"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9856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562C3-2629-4768-9BD9-4B7D4210B3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DC2CC-E596-4E72-AB69-01EAE1E29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1BD9-2410-4529-AB61-31919558F8F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K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00C74DF-EB0E-4059-99FD-A1FF74009735}" type="datetime1">
              <a:rPr lang="en-DK"/>
              <a:pPr lvl="0"/>
              <a:t>09/12/2021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65BE-DE6E-4BDF-AD85-6FBD81A9B9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K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B886-C9C3-4D15-B64F-05CFDE5B7E9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DK" sz="1200" b="0" i="0" u="none" strike="noStrike" kern="1200" cap="none" spc="0" baseline="0%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DD6AA39-33F8-4D2F-8584-CB3EFDFBA1C9}" type="slidenum">
              <a:t>‹#›</a:t>
            </a:fld>
            <a:endParaRPr lang="en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%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%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%"/>
        </a:lnSpc>
        <a:spcBef>
          <a:spcPts val="1000"/>
        </a:spcBef>
        <a:spcAft>
          <a:spcPts val="0"/>
        </a:spcAft>
        <a:buSzPct val="100%"/>
        <a:buFont typeface="Arial" pitchFamily="34"/>
        <a:buChar char="•"/>
        <a:tabLst/>
        <a:defRPr lang="en-US" sz="2800" b="0" i="0" u="none" strike="noStrike" kern="1200" cap="none" spc="0" baseline="0%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400" b="0" i="0" u="none" strike="noStrike" kern="1200" cap="none" spc="0" baseline="0%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2000" b="0" i="0" u="none" strike="noStrike" kern="1200" cap="none" spc="0" baseline="0%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%"/>
        </a:lnSpc>
        <a:spcBef>
          <a:spcPts val="500"/>
        </a:spcBef>
        <a:spcAft>
          <a:spcPts val="0"/>
        </a:spcAft>
        <a:buSzPct val="100%"/>
        <a:buFont typeface="Arial" pitchFamily="34"/>
        <a:buChar char="•"/>
        <a:tabLst/>
        <a:defRPr lang="en-US" sz="1800" b="0" i="0" u="none" strike="noStrike" kern="1200" cap="none" spc="0" baseline="0%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image" Target="../media/image1.png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2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5.png"/><Relationship Id="rId2" Type="http://purl.oclc.org/ooxml/officeDocument/relationships/image" Target="../media/image4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Slide1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8F8DF2A-DFD2-4449-8DAA-6689AF79283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3F3F3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90B27E-D40E-4295-A7CD-5AA8C916AB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758547" y="818461"/>
            <a:ext cx="4701221" cy="2975878"/>
          </a:xfrm>
        </p:spPr>
        <p:txBody>
          <a:bodyPr anchorCtr="0"/>
          <a:lstStyle/>
          <a:p>
            <a:pPr lvl="0" algn="l"/>
            <a:r>
              <a:rPr lang="en-GB" sz="4400" dirty="0" err="1">
                <a:solidFill>
                  <a:srgbClr val="FFFFFF"/>
                </a:solidFill>
              </a:rPr>
              <a:t>Interessentanalyse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4400" dirty="0" err="1">
                <a:solidFill>
                  <a:srgbClr val="FFFFFF"/>
                </a:solidFill>
              </a:rPr>
              <a:t>Delfinen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800" dirty="0">
                <a:solidFill>
                  <a:srgbClr val="FFFFFF"/>
                </a:solidFill>
              </a:rPr>
              <a:t>on crack</a:t>
            </a:r>
            <a:endParaRPr lang="en-DK" sz="4400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826D6C-3E4F-4781-8BD1-7700C58E2C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758547" y="3931831"/>
            <a:ext cx="3322316" cy="1692069"/>
          </a:xfrm>
        </p:spPr>
        <p:txBody>
          <a:bodyPr anchorCtr="0"/>
          <a:lstStyle/>
          <a:p>
            <a:pPr lvl="0" algn="l"/>
            <a:r>
              <a:rPr lang="en-GB" sz="2000" dirty="0">
                <a:solidFill>
                  <a:srgbClr val="FFFFFF"/>
                </a:solidFill>
              </a:rPr>
              <a:t>By </a:t>
            </a:r>
            <a:r>
              <a:rPr lang="en-GB" sz="2000" dirty="0" err="1">
                <a:solidFill>
                  <a:srgbClr val="FFFFFF"/>
                </a:solidFill>
              </a:rPr>
              <a:t>dolphinStonks</a:t>
            </a:r>
            <a:endParaRPr lang="en-DK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719C-2EEC-4509-918A-1046D095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7" y="566918"/>
            <a:ext cx="6041340" cy="572417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2EEB89CE-A17B-4639-A626-4E6FF38D0E48}"/>
              </a:ext>
            </a:extLst>
          </p:cNvPr>
          <p:cNvCxnSpPr>
            <a:cxnSpLocks noMove="1" noResize="1"/>
          </p:cNvCxnSpPr>
          <p:nvPr/>
        </p:nvCxnSpPr>
        <p:spPr>
          <a:xfrm>
            <a:off x="7617857" y="1417320"/>
            <a:ext cx="0" cy="4023360"/>
          </a:xfrm>
          <a:prstGeom prst="straightConnector1">
            <a:avLst/>
          </a:prstGeom>
          <a:noFill/>
          <a:ln w="15873" cap="flat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8F5C-A200-46CD-B3B6-A8256DF7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Interessenterne</a:t>
            </a:r>
            <a:r>
              <a:rPr lang="en-GB" dirty="0"/>
              <a:t> : </a:t>
            </a:r>
            <a:r>
              <a:rPr lang="en-GB" dirty="0" err="1"/>
              <a:t>identificering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D98A-5D34-4255-8228-E339FD3B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514" y="1690689"/>
            <a:ext cx="4865916" cy="4252912"/>
          </a:xfrm>
        </p:spPr>
        <p:txBody>
          <a:bodyPr/>
          <a:lstStyle/>
          <a:p>
            <a:r>
              <a:rPr lang="en-GB" sz="2400" dirty="0" err="1"/>
              <a:t>Klubbens</a:t>
            </a:r>
            <a:r>
              <a:rPr lang="en-GB" sz="2400" dirty="0"/>
              <a:t> </a:t>
            </a:r>
            <a:r>
              <a:rPr lang="en-GB" sz="2400" dirty="0" err="1"/>
              <a:t>ledelse</a:t>
            </a:r>
            <a:endParaRPr lang="en-GB" sz="2400" dirty="0"/>
          </a:p>
          <a:p>
            <a:r>
              <a:rPr lang="en-GB" sz="2400" dirty="0" err="1"/>
              <a:t>Klubbens</a:t>
            </a:r>
            <a:r>
              <a:rPr lang="en-GB" sz="2400" dirty="0"/>
              <a:t> </a:t>
            </a:r>
            <a:r>
              <a:rPr lang="en-GB" sz="2400" dirty="0" err="1"/>
              <a:t>ansatte</a:t>
            </a:r>
            <a:endParaRPr lang="en-GB" sz="2400" dirty="0"/>
          </a:p>
          <a:p>
            <a:r>
              <a:rPr lang="en-GB" sz="2400" dirty="0" err="1"/>
              <a:t>Ledelsen</a:t>
            </a:r>
            <a:endParaRPr lang="en-GB" sz="2400" dirty="0"/>
          </a:p>
          <a:p>
            <a:r>
              <a:rPr lang="en-GB" sz="2400" dirty="0" err="1"/>
              <a:t>Ledelsen</a:t>
            </a:r>
            <a:endParaRPr lang="en-GB" sz="2400" dirty="0"/>
          </a:p>
          <a:p>
            <a:r>
              <a:rPr lang="en-GB" sz="2400" dirty="0"/>
              <a:t>-</a:t>
            </a:r>
          </a:p>
          <a:p>
            <a:r>
              <a:rPr lang="en-GB" sz="2400" dirty="0" err="1"/>
              <a:t>Svømmeklubbens</a:t>
            </a:r>
            <a:r>
              <a:rPr lang="en-GB" sz="2400" dirty="0"/>
              <a:t> </a:t>
            </a:r>
            <a:r>
              <a:rPr lang="en-GB" sz="2400" dirty="0" err="1"/>
              <a:t>kunder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ansatte</a:t>
            </a:r>
            <a:r>
              <a:rPr lang="en-GB" sz="2400" dirty="0"/>
              <a:t> (</a:t>
            </a:r>
            <a:r>
              <a:rPr lang="en-GB" sz="2400" dirty="0" err="1"/>
              <a:t>også</a:t>
            </a:r>
            <a:r>
              <a:rPr lang="en-GB" sz="2400" dirty="0"/>
              <a:t> </a:t>
            </a:r>
            <a:r>
              <a:rPr lang="en-GB" sz="2400" dirty="0" err="1"/>
              <a:t>ledelsen</a:t>
            </a:r>
            <a:r>
              <a:rPr lang="en-GB" sz="2400" dirty="0"/>
              <a:t>)</a:t>
            </a:r>
          </a:p>
          <a:p>
            <a:r>
              <a:rPr lang="en-GB" sz="2400" dirty="0" err="1"/>
              <a:t>Projektgruppen</a:t>
            </a:r>
            <a:r>
              <a:rPr lang="en-GB" sz="2400" dirty="0"/>
              <a:t> (</a:t>
            </a:r>
            <a:r>
              <a:rPr lang="en-GB" sz="2400" dirty="0" err="1"/>
              <a:t>os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429B1-32A8-47D2-92CC-6B4075FC075E}"/>
              </a:ext>
            </a:extLst>
          </p:cNvPr>
          <p:cNvSpPr txBox="1"/>
          <p:nvPr/>
        </p:nvSpPr>
        <p:spPr>
          <a:xfrm>
            <a:off x="0" y="1750992"/>
            <a:ext cx="6825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stiller </a:t>
            </a:r>
            <a:r>
              <a:rPr lang="en-GB" sz="2400" dirty="0" err="1"/>
              <a:t>projektets</a:t>
            </a:r>
            <a:r>
              <a:rPr lang="en-GB" sz="2400" dirty="0"/>
              <a:t> </a:t>
            </a:r>
            <a:r>
              <a:rPr lang="en-GB" sz="2400" dirty="0" err="1"/>
              <a:t>opgave</a:t>
            </a:r>
            <a:r>
              <a:rPr lang="en-GB" sz="2400" dirty="0"/>
              <a:t>?</a:t>
            </a:r>
          </a:p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</a:t>
            </a:r>
            <a:r>
              <a:rPr lang="en-GB" sz="2400" dirty="0" err="1"/>
              <a:t>skal</a:t>
            </a:r>
            <a:r>
              <a:rPr lang="en-GB" sz="2400" dirty="0"/>
              <a:t> </a:t>
            </a:r>
            <a:r>
              <a:rPr lang="en-GB" sz="2400" dirty="0" err="1"/>
              <a:t>anvende</a:t>
            </a:r>
            <a:r>
              <a:rPr lang="en-GB" sz="2400" dirty="0"/>
              <a:t> </a:t>
            </a:r>
            <a:r>
              <a:rPr lang="en-GB" sz="2400" dirty="0" err="1"/>
              <a:t>projektets</a:t>
            </a:r>
            <a:r>
              <a:rPr lang="en-GB" sz="2400" dirty="0"/>
              <a:t> </a:t>
            </a:r>
            <a:r>
              <a:rPr lang="en-GB" sz="2400" dirty="0" err="1"/>
              <a:t>resultat</a:t>
            </a:r>
            <a:r>
              <a:rPr lang="en-GB" sz="2400" dirty="0"/>
              <a:t>?</a:t>
            </a:r>
          </a:p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</a:t>
            </a:r>
            <a:r>
              <a:rPr lang="en-GB" sz="2400" dirty="0" err="1"/>
              <a:t>accepterer</a:t>
            </a:r>
            <a:r>
              <a:rPr lang="en-GB" sz="2400" dirty="0"/>
              <a:t> </a:t>
            </a:r>
            <a:r>
              <a:rPr lang="en-GB" sz="2400" dirty="0" err="1"/>
              <a:t>resultatet</a:t>
            </a:r>
            <a:r>
              <a:rPr lang="en-GB" sz="2400" dirty="0"/>
              <a:t>?</a:t>
            </a:r>
          </a:p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</a:t>
            </a:r>
            <a:r>
              <a:rPr lang="en-GB" sz="2400" dirty="0" err="1"/>
              <a:t>betaler</a:t>
            </a:r>
            <a:r>
              <a:rPr lang="en-GB" sz="2400" dirty="0"/>
              <a:t> for </a:t>
            </a:r>
            <a:r>
              <a:rPr lang="en-GB" sz="2400" dirty="0" err="1"/>
              <a:t>projektets</a:t>
            </a:r>
            <a:r>
              <a:rPr lang="en-GB" sz="2400" dirty="0"/>
              <a:t> </a:t>
            </a:r>
            <a:r>
              <a:rPr lang="en-GB" sz="2400" dirty="0" err="1"/>
              <a:t>arbejde</a:t>
            </a:r>
            <a:r>
              <a:rPr lang="en-GB" sz="2400" dirty="0"/>
              <a:t>?</a:t>
            </a:r>
          </a:p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</a:t>
            </a:r>
            <a:r>
              <a:rPr lang="en-GB" sz="2400" dirty="0" err="1"/>
              <a:t>berøres</a:t>
            </a:r>
            <a:r>
              <a:rPr lang="en-GB" sz="2400" dirty="0"/>
              <a:t>, </a:t>
            </a:r>
            <a:r>
              <a:rPr lang="en-GB" sz="2400" dirty="0" err="1"/>
              <a:t>generes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lider</a:t>
            </a:r>
            <a:r>
              <a:rPr lang="en-GB" sz="2400" dirty="0"/>
              <a:t> </a:t>
            </a:r>
            <a:r>
              <a:rPr lang="en-GB" sz="2400" dirty="0" err="1"/>
              <a:t>afsavn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projektet</a:t>
            </a:r>
            <a:r>
              <a:rPr lang="en-GB" sz="2400" dirty="0"/>
              <a:t>?</a:t>
            </a:r>
          </a:p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</a:t>
            </a:r>
            <a:r>
              <a:rPr lang="en-GB" sz="2400" dirty="0" err="1"/>
              <a:t>får</a:t>
            </a:r>
            <a:r>
              <a:rPr lang="en-GB" sz="2400" dirty="0"/>
              <a:t> </a:t>
            </a:r>
            <a:r>
              <a:rPr lang="en-GB" sz="2400" dirty="0" err="1"/>
              <a:t>gavn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udbytte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</a:t>
            </a:r>
            <a:r>
              <a:rPr lang="en-GB" sz="2400" dirty="0" err="1"/>
              <a:t>projektet</a:t>
            </a:r>
            <a:r>
              <a:rPr lang="en-GB" sz="2400" dirty="0"/>
              <a:t>?</a:t>
            </a:r>
          </a:p>
          <a:p>
            <a:pPr marL="342900" indent="-342900">
              <a:buAutoNum type="arabicPeriod"/>
            </a:pPr>
            <a:r>
              <a:rPr lang="en-GB" sz="2400" dirty="0" err="1"/>
              <a:t>Hvem</a:t>
            </a:r>
            <a:r>
              <a:rPr lang="en-GB" sz="2400" dirty="0"/>
              <a:t> </a:t>
            </a:r>
            <a:r>
              <a:rPr lang="en-GB" sz="2400" dirty="0" err="1"/>
              <a:t>leverer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indsats</a:t>
            </a:r>
            <a:r>
              <a:rPr lang="en-GB" sz="2400" dirty="0"/>
              <a:t>, </a:t>
            </a:r>
            <a:r>
              <a:rPr lang="en-GB" sz="2400" dirty="0" err="1"/>
              <a:t>viden</a:t>
            </a:r>
            <a:r>
              <a:rPr lang="en-GB" sz="2400" dirty="0"/>
              <a:t>, </a:t>
            </a:r>
            <a:r>
              <a:rPr lang="en-GB" sz="2400" dirty="0" err="1"/>
              <a:t>kunnen</a:t>
            </a:r>
            <a:endParaRPr lang="en-GB" sz="2400" dirty="0"/>
          </a:p>
          <a:p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ressourcer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projektet</a:t>
            </a:r>
            <a:r>
              <a:rPr lang="en-GB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354696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1013-879E-4F21-A4EB-C54BCBBC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Kategorisering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interessenter</a:t>
            </a: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538EC-4A3D-4E59-A89F-6A5A1C0B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11" y="253820"/>
            <a:ext cx="6565446" cy="6604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AA1A8E-1EE6-49D7-A96C-A535C762C36B}"/>
              </a:ext>
            </a:extLst>
          </p:cNvPr>
          <p:cNvSpPr txBox="1"/>
          <p:nvPr/>
        </p:nvSpPr>
        <p:spPr>
          <a:xfrm>
            <a:off x="506186" y="2237014"/>
            <a:ext cx="50954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Klubbens</a:t>
            </a:r>
            <a:r>
              <a:rPr lang="en-GB" dirty="0"/>
              <a:t> </a:t>
            </a:r>
            <a:r>
              <a:rPr lang="en-GB" dirty="0" err="1"/>
              <a:t>ledelse</a:t>
            </a:r>
            <a:r>
              <a:rPr lang="en-GB" dirty="0"/>
              <a:t> – </a:t>
            </a:r>
            <a:r>
              <a:rPr lang="en-GB" dirty="0" err="1"/>
              <a:t>ressourcepersoner</a:t>
            </a:r>
            <a:endParaRPr lang="en-GB" dirty="0"/>
          </a:p>
          <a:p>
            <a:r>
              <a:rPr lang="en-GB" dirty="0"/>
              <a:t>Det er </a:t>
            </a:r>
            <a:r>
              <a:rPr lang="en-GB" dirty="0" err="1"/>
              <a:t>dem</a:t>
            </a:r>
            <a:r>
              <a:rPr lang="en-GB" dirty="0"/>
              <a:t> der </a:t>
            </a:r>
            <a:r>
              <a:rPr lang="en-GB" dirty="0" err="1"/>
              <a:t>bliver</a:t>
            </a:r>
            <a:r>
              <a:rPr lang="en-GB" dirty="0"/>
              <a:t> </a:t>
            </a:r>
            <a:r>
              <a:rPr lang="en-GB" dirty="0" err="1"/>
              <a:t>påvirket</a:t>
            </a:r>
            <a:r>
              <a:rPr lang="en-GB" dirty="0"/>
              <a:t> </a:t>
            </a:r>
            <a:r>
              <a:rPr lang="en-GB" dirty="0" err="1"/>
              <a:t>mest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størst</a:t>
            </a:r>
            <a:endParaRPr lang="en-GB" dirty="0"/>
          </a:p>
          <a:p>
            <a:r>
              <a:rPr lang="en-GB" dirty="0" err="1"/>
              <a:t>indflydelse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projektet</a:t>
            </a:r>
            <a:r>
              <a:rPr lang="en-GB" dirty="0"/>
              <a:t>. De star for </a:t>
            </a:r>
            <a:r>
              <a:rPr lang="en-GB" dirty="0" err="1"/>
              <a:t>finansiering</a:t>
            </a:r>
            <a:r>
              <a:rPr lang="en-GB" dirty="0"/>
              <a:t>,</a:t>
            </a:r>
          </a:p>
          <a:p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opstilling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krav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Klubbens</a:t>
            </a:r>
            <a:r>
              <a:rPr lang="en-GB" dirty="0"/>
              <a:t> </a:t>
            </a:r>
            <a:r>
              <a:rPr lang="en-GB" dirty="0" err="1"/>
              <a:t>ansatte</a:t>
            </a:r>
            <a:r>
              <a:rPr lang="en-GB" dirty="0"/>
              <a:t> – </a:t>
            </a:r>
            <a:r>
              <a:rPr lang="en-GB" dirty="0" err="1"/>
              <a:t>grå</a:t>
            </a:r>
            <a:r>
              <a:rPr lang="en-GB" dirty="0"/>
              <a:t> </a:t>
            </a:r>
            <a:r>
              <a:rPr lang="en-GB" dirty="0" err="1"/>
              <a:t>eminencer</a:t>
            </a:r>
            <a:endParaRPr lang="en-GB" dirty="0"/>
          </a:p>
          <a:p>
            <a:r>
              <a:rPr lang="en-GB" dirty="0"/>
              <a:t>Det er </a:t>
            </a:r>
            <a:r>
              <a:rPr lang="en-GB" dirty="0" err="1"/>
              <a:t>vigtigt</a:t>
            </a:r>
            <a:r>
              <a:rPr lang="en-GB" dirty="0"/>
              <a:t> for </a:t>
            </a:r>
            <a:r>
              <a:rPr lang="en-GB" dirty="0" err="1"/>
              <a:t>dem</a:t>
            </a:r>
            <a:r>
              <a:rPr lang="en-GB" dirty="0"/>
              <a:t>, at </a:t>
            </a:r>
            <a:r>
              <a:rPr lang="en-GB" dirty="0" err="1"/>
              <a:t>systemets</a:t>
            </a:r>
            <a:r>
              <a:rPr lang="en-GB" dirty="0"/>
              <a:t> </a:t>
            </a:r>
            <a:r>
              <a:rPr lang="en-GB" dirty="0" err="1"/>
              <a:t>påkrævede</a:t>
            </a:r>
            <a:endParaRPr lang="en-GB" dirty="0"/>
          </a:p>
          <a:p>
            <a:r>
              <a:rPr lang="en-GB" dirty="0" err="1"/>
              <a:t>funktioner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form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beregning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contingent </a:t>
            </a:r>
            <a:r>
              <a:rPr lang="en-GB" dirty="0" err="1"/>
              <a:t>eller</a:t>
            </a:r>
            <a:r>
              <a:rPr lang="en-GB" dirty="0"/>
              <a:t> </a:t>
            </a:r>
          </a:p>
          <a:p>
            <a:r>
              <a:rPr lang="en-GB" dirty="0" err="1"/>
              <a:t>oprettelse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medlemmer</a:t>
            </a:r>
            <a:r>
              <a:rPr lang="en-GB" dirty="0"/>
              <a:t> </a:t>
            </a:r>
            <a:r>
              <a:rPr lang="en-GB" dirty="0" err="1"/>
              <a:t>fungerer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de </a:t>
            </a:r>
            <a:r>
              <a:rPr lang="en-GB" dirty="0" err="1"/>
              <a:t>skal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Klubbens</a:t>
            </a:r>
            <a:r>
              <a:rPr lang="en-GB" dirty="0"/>
              <a:t> </a:t>
            </a:r>
            <a:r>
              <a:rPr lang="en-GB" dirty="0" err="1"/>
              <a:t>kunder</a:t>
            </a:r>
            <a:endParaRPr lang="en-GB" dirty="0"/>
          </a:p>
          <a:p>
            <a:r>
              <a:rPr lang="en-GB" dirty="0" err="1"/>
              <a:t>Bliver</a:t>
            </a:r>
            <a:r>
              <a:rPr lang="en-GB" dirty="0"/>
              <a:t> </a:t>
            </a:r>
            <a:r>
              <a:rPr lang="en-GB" dirty="0" err="1"/>
              <a:t>påirket</a:t>
            </a:r>
            <a:r>
              <a:rPr lang="en-GB" dirty="0"/>
              <a:t> </a:t>
            </a:r>
            <a:r>
              <a:rPr lang="en-GB" dirty="0" err="1"/>
              <a:t>meget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vigtig</a:t>
            </a:r>
            <a:r>
              <a:rPr lang="en-GB" dirty="0"/>
              <a:t> </a:t>
            </a:r>
            <a:r>
              <a:rPr lang="en-GB" dirty="0" err="1"/>
              <a:t>gruppe</a:t>
            </a:r>
            <a:r>
              <a:rPr lang="en-GB" dirty="0"/>
              <a:t> for </a:t>
            </a:r>
          </a:p>
          <a:p>
            <a:r>
              <a:rPr lang="en-GB" dirty="0" err="1"/>
              <a:t>svømmehallen</a:t>
            </a:r>
            <a:r>
              <a:rPr lang="en-GB" dirty="0"/>
              <a:t>. Det er </a:t>
            </a:r>
            <a:r>
              <a:rPr lang="en-GB" dirty="0" err="1"/>
              <a:t>vigtigt</a:t>
            </a:r>
            <a:r>
              <a:rPr lang="en-GB" dirty="0"/>
              <a:t> her </a:t>
            </a:r>
            <a:r>
              <a:rPr lang="en-GB" dirty="0" err="1"/>
              <a:t>også</a:t>
            </a:r>
            <a:r>
              <a:rPr lang="en-GB" dirty="0"/>
              <a:t> at </a:t>
            </a:r>
            <a:r>
              <a:rPr lang="en-GB" dirty="0" err="1"/>
              <a:t>systemet</a:t>
            </a:r>
            <a:endParaRPr lang="en-GB" dirty="0"/>
          </a:p>
          <a:p>
            <a:r>
              <a:rPr lang="en-GB" dirty="0" err="1"/>
              <a:t>fungerer</a:t>
            </a:r>
            <a:r>
              <a:rPr lang="en-GB" dirty="0"/>
              <a:t>, </a:t>
            </a:r>
            <a:r>
              <a:rPr lang="en-GB" dirty="0" err="1"/>
              <a:t>så</a:t>
            </a:r>
            <a:r>
              <a:rPr lang="en-GB" dirty="0"/>
              <a:t> </a:t>
            </a:r>
            <a:r>
              <a:rPr lang="en-GB" dirty="0" err="1"/>
              <a:t>kunderne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betale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abonnement</a:t>
            </a:r>
          </a:p>
          <a:p>
            <a:r>
              <a:rPr lang="en-GB" dirty="0" err="1"/>
              <a:t>af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få</a:t>
            </a:r>
            <a:r>
              <a:rPr lang="en-GB" dirty="0"/>
              <a:t> </a:t>
            </a:r>
            <a:r>
              <a:rPr lang="en-GB" dirty="0" err="1"/>
              <a:t>registreret</a:t>
            </a:r>
            <a:r>
              <a:rPr lang="en-GB" dirty="0"/>
              <a:t> </a:t>
            </a:r>
            <a:r>
              <a:rPr lang="en-GB" dirty="0" err="1"/>
              <a:t>deres</a:t>
            </a:r>
            <a:r>
              <a:rPr lang="en-GB" dirty="0"/>
              <a:t> </a:t>
            </a:r>
            <a:r>
              <a:rPr lang="en-GB" dirty="0" err="1"/>
              <a:t>oplysninger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systemet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486126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9B31-AB9D-4843-9F8B-501B0831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Interessenternes</a:t>
            </a:r>
            <a:r>
              <a:rPr lang="en-GB" dirty="0"/>
              <a:t> </a:t>
            </a:r>
            <a:r>
              <a:rPr lang="en-GB" dirty="0" err="1"/>
              <a:t>succeskriterier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9757A-E622-494A-9EF8-E3C46A802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Færdig</a:t>
            </a:r>
            <a:r>
              <a:rPr lang="en-GB" dirty="0"/>
              <a:t> </a:t>
            </a:r>
            <a:r>
              <a:rPr lang="en-GB" dirty="0" err="1"/>
              <a:t>indenfor</a:t>
            </a:r>
            <a:r>
              <a:rPr lang="en-GB" dirty="0"/>
              <a:t> deadline</a:t>
            </a:r>
          </a:p>
          <a:p>
            <a:r>
              <a:rPr lang="en-GB" dirty="0" err="1"/>
              <a:t>Programmet</a:t>
            </a:r>
            <a:r>
              <a:rPr lang="en-GB" dirty="0"/>
              <a:t> </a:t>
            </a:r>
            <a:r>
              <a:rPr lang="en-GB" dirty="0" err="1"/>
              <a:t>opfylder</a:t>
            </a:r>
            <a:r>
              <a:rPr lang="en-GB" dirty="0"/>
              <a:t> </a:t>
            </a:r>
            <a:r>
              <a:rPr lang="en-GB" dirty="0" err="1"/>
              <a:t>kravene</a:t>
            </a:r>
            <a:endParaRPr lang="en-GB" dirty="0"/>
          </a:p>
          <a:p>
            <a:r>
              <a:rPr lang="en-GB" dirty="0" err="1"/>
              <a:t>Kunden</a:t>
            </a:r>
            <a:r>
              <a:rPr lang="en-GB" dirty="0"/>
              <a:t> er </a:t>
            </a:r>
            <a:r>
              <a:rPr lang="en-GB" dirty="0" err="1"/>
              <a:t>tilfreds</a:t>
            </a:r>
            <a:endParaRPr lang="en-GB" dirty="0"/>
          </a:p>
          <a:p>
            <a:r>
              <a:rPr lang="en-GB" dirty="0"/>
              <a:t>Ingen </a:t>
            </a:r>
            <a:r>
              <a:rPr lang="en-GB" dirty="0" err="1"/>
              <a:t>klager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problemer</a:t>
            </a:r>
            <a:endParaRPr lang="en-GB" dirty="0"/>
          </a:p>
          <a:p>
            <a:r>
              <a:rPr lang="en-GB" dirty="0" err="1"/>
              <a:t>Projektarbejdet</a:t>
            </a:r>
            <a:r>
              <a:rPr lang="en-GB" dirty="0"/>
              <a:t> </a:t>
            </a:r>
            <a:r>
              <a:rPr lang="en-GB" dirty="0" err="1"/>
              <a:t>forløber</a:t>
            </a:r>
            <a:r>
              <a:rPr lang="en-GB" dirty="0"/>
              <a:t> </a:t>
            </a:r>
            <a:r>
              <a:rPr lang="en-GB" dirty="0" err="1"/>
              <a:t>godt</a:t>
            </a:r>
            <a:endParaRPr lang="en-GB" dirty="0"/>
          </a:p>
          <a:p>
            <a:r>
              <a:rPr lang="en-GB" dirty="0" err="1"/>
              <a:t>Projektgruppen</a:t>
            </a:r>
            <a:r>
              <a:rPr lang="en-GB" dirty="0"/>
              <a:t> </a:t>
            </a:r>
            <a:r>
              <a:rPr lang="en-GB" dirty="0" err="1"/>
              <a:t>fungerer</a:t>
            </a:r>
            <a:r>
              <a:rPr lang="en-GB" dirty="0"/>
              <a:t> </a:t>
            </a:r>
            <a:r>
              <a:rPr lang="en-GB" dirty="0" err="1"/>
              <a:t>godt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93593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6301D4-FD11-49BF-AE42-99AFAE4C2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07737"/>
              </p:ext>
            </p:extLst>
          </p:nvPr>
        </p:nvGraphicFramePr>
        <p:xfrm>
          <a:off x="413659" y="702733"/>
          <a:ext cx="11364682" cy="5452534"/>
        </p:xfrm>
        <a:graphic>
          <a:graphicData uri="http://purl.oclc.org/ooxml/drawingml/table">
            <a:tbl>
              <a:tblPr firstRow="1" bandRow="1">
                <a:tableStyleId>{5C22544A-7EE6-4342-B048-85BDC9FD1C3A}</a:tableStyleId>
              </a:tblPr>
              <a:tblGrid>
                <a:gridCol w="1623526">
                  <a:extLst>
                    <a:ext uri="{9D8B030D-6E8A-4147-A177-3AD203B41FA5}">
                      <a16:colId xmlns:a16="http://schemas.microsoft.com/office/drawing/2014/main" val="638687479"/>
                    </a:ext>
                  </a:extLst>
                </a:gridCol>
                <a:gridCol w="1429917">
                  <a:extLst>
                    <a:ext uri="{9D8B030D-6E8A-4147-A177-3AD203B41FA5}">
                      <a16:colId xmlns:a16="http://schemas.microsoft.com/office/drawing/2014/main" val="3467828229"/>
                    </a:ext>
                  </a:extLst>
                </a:gridCol>
                <a:gridCol w="1817135">
                  <a:extLst>
                    <a:ext uri="{9D8B030D-6E8A-4147-A177-3AD203B41FA5}">
                      <a16:colId xmlns:a16="http://schemas.microsoft.com/office/drawing/2014/main" val="1758444379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87351224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688050360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630023827"/>
                    </a:ext>
                  </a:extLst>
                </a:gridCol>
                <a:gridCol w="1623526">
                  <a:extLst>
                    <a:ext uri="{9D8B030D-6E8A-4147-A177-3AD203B41FA5}">
                      <a16:colId xmlns:a16="http://schemas.microsoft.com/office/drawing/2014/main" val="1862276292"/>
                    </a:ext>
                  </a:extLst>
                </a:gridCol>
              </a:tblGrid>
              <a:tr h="668262">
                <a:tc gridSpan="7">
                  <a:txBody>
                    <a:bodyPr/>
                    <a:lstStyle/>
                    <a:p>
                      <a:pPr algn="ctr"/>
                      <a:r>
                        <a:rPr lang="en-GB" sz="3600" dirty="0" err="1"/>
                        <a:t>Interessentanalysetabel</a:t>
                      </a:r>
                      <a:endParaRPr lang="en-DK" sz="3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85441"/>
                  </a:ext>
                </a:extLst>
              </a:tr>
              <a:tr h="112667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Interessenter</a:t>
                      </a:r>
                      <a:endParaRPr lang="en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Deres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mål</a:t>
                      </a:r>
                      <a:endParaRPr lang="en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Tidligere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reaktion</a:t>
                      </a:r>
                      <a:endParaRPr lang="en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Hvad</a:t>
                      </a:r>
                      <a:r>
                        <a:rPr lang="en-GB" sz="2000" b="1" dirty="0"/>
                        <a:t> der </a:t>
                      </a:r>
                      <a:r>
                        <a:rPr lang="en-GB" sz="2000" b="1" dirty="0" err="1"/>
                        <a:t>kan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forventes</a:t>
                      </a:r>
                      <a:endParaRPr lang="en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Indvirkning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pos</a:t>
                      </a:r>
                      <a:r>
                        <a:rPr lang="en-GB" sz="2000" b="1" dirty="0"/>
                        <a:t>/neg</a:t>
                      </a:r>
                      <a:endParaRPr lang="en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Mulig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fremtidig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1" dirty="0" err="1"/>
                        <a:t>reaktion</a:t>
                      </a:r>
                      <a:endParaRPr lang="en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Ideer</a:t>
                      </a:r>
                      <a:endParaRPr lang="en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26492"/>
                  </a:ext>
                </a:extLst>
              </a:tr>
              <a:tr h="1882324">
                <a:tc>
                  <a:txBody>
                    <a:bodyPr/>
                    <a:lstStyle/>
                    <a:p>
                      <a:r>
                        <a:rPr lang="en-GB" dirty="0" err="1"/>
                        <a:t>Klubbens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ledelse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Administrere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medlemsoplysninger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kontingenter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svømmeresultater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ved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hjælp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af</a:t>
                      </a:r>
                      <a:r>
                        <a:rPr lang="en-GB" dirty="0"/>
                        <a:t> et </a:t>
                      </a:r>
                      <a:r>
                        <a:rPr lang="en-GB" dirty="0" err="1"/>
                        <a:t>godt</a:t>
                      </a:r>
                      <a:r>
                        <a:rPr lang="en-GB" dirty="0"/>
                        <a:t> system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 </a:t>
                      </a:r>
                      <a:r>
                        <a:rPr lang="en-GB" dirty="0" err="1"/>
                        <a:t>fået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meget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klare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oplysninger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krav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på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hvad</a:t>
                      </a:r>
                      <a:r>
                        <a:rPr lang="en-GB" dirty="0"/>
                        <a:t> der </a:t>
                      </a:r>
                      <a:r>
                        <a:rPr lang="en-GB" dirty="0" err="1"/>
                        <a:t>skal</a:t>
                      </a:r>
                      <a:r>
                        <a:rPr lang="en-GB" dirty="0"/>
                        <a:t> laves, </a:t>
                      </a:r>
                      <a:r>
                        <a:rPr lang="en-GB" dirty="0" err="1"/>
                        <a:t>så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forventer</a:t>
                      </a:r>
                      <a:r>
                        <a:rPr lang="en-GB" dirty="0"/>
                        <a:t> at alt </a:t>
                      </a:r>
                      <a:r>
                        <a:rPr lang="en-GB" dirty="0" err="1"/>
                        <a:t>går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som</a:t>
                      </a:r>
                      <a:r>
                        <a:rPr lang="en-GB" dirty="0"/>
                        <a:t> det </a:t>
                      </a:r>
                      <a:r>
                        <a:rPr lang="en-GB" dirty="0" err="1"/>
                        <a:t>skal</a:t>
                      </a:r>
                      <a:r>
                        <a:rPr lang="en-GB" dirty="0"/>
                        <a:t>. </a:t>
                      </a:r>
                      <a:r>
                        <a:rPr lang="en-GB" dirty="0" err="1"/>
                        <a:t>Forventer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ikke</a:t>
                      </a:r>
                      <a:r>
                        <a:rPr lang="en-GB" dirty="0"/>
                        <a:t> at der laves </a:t>
                      </a:r>
                      <a:r>
                        <a:rPr lang="en-GB" dirty="0" err="1"/>
                        <a:t>ændringer</a:t>
                      </a:r>
                      <a:r>
                        <a:rPr lang="en-GB" dirty="0"/>
                        <a:t> I </a:t>
                      </a:r>
                      <a:r>
                        <a:rPr lang="en-GB" dirty="0" err="1"/>
                        <a:t>sidste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øjeblik</a:t>
                      </a:r>
                      <a:r>
                        <a:rPr lang="en-GB" dirty="0"/>
                        <a:t>-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Ikke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overdrevet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negativ</a:t>
                      </a:r>
                      <a:r>
                        <a:rPr lang="en-GB" dirty="0"/>
                        <a:t> reaction, </a:t>
                      </a:r>
                      <a:r>
                        <a:rPr lang="en-GB" dirty="0" err="1"/>
                        <a:t>hvis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noget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går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galt</a:t>
                      </a:r>
                      <a:r>
                        <a:rPr lang="en-GB" dirty="0"/>
                        <a:t>. </a:t>
                      </a:r>
                      <a:r>
                        <a:rPr lang="en-GB" dirty="0" err="1"/>
                        <a:t>Tager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tingene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stille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roligt</a:t>
                      </a:r>
                      <a:r>
                        <a:rPr lang="en-GB" dirty="0"/>
                        <a:t>. </a:t>
                      </a:r>
                      <a:r>
                        <a:rPr lang="en-GB" dirty="0" err="1"/>
                        <a:t>Bliver</a:t>
                      </a:r>
                      <a:r>
                        <a:rPr lang="en-GB" dirty="0"/>
                        <a:t> glad </a:t>
                      </a:r>
                      <a:r>
                        <a:rPr lang="en-GB" dirty="0" err="1"/>
                        <a:t>når</a:t>
                      </a:r>
                      <a:r>
                        <a:rPr lang="en-GB" dirty="0"/>
                        <a:t> det </a:t>
                      </a:r>
                      <a:r>
                        <a:rPr lang="en-GB" dirty="0" err="1"/>
                        <a:t>går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godt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og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programmet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udfylder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kravene</a:t>
                      </a:r>
                      <a:r>
                        <a:rPr lang="en-GB" dirty="0"/>
                        <a:t> 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Stadig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ikke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nogle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problemer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Holde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ledelsen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opdateret</a:t>
                      </a:r>
                      <a:r>
                        <a:rPr lang="en-GB" dirty="0"/>
                        <a:t> med progress.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2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906286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8F8DF2A-DFD2-4449-8DAA-6689AF792838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3F3F3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%">
              <a:solidFill>
                <a:srgbClr val="FFFFFF"/>
              </a:solidFill>
              <a:uFillTx/>
              <a:latin typeface="Tw Cen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90B27E-D40E-4295-A7CD-5AA8C916AB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869114" y="1360651"/>
            <a:ext cx="4384390" cy="2975878"/>
          </a:xfrm>
        </p:spPr>
        <p:txBody>
          <a:bodyPr anchorCtr="0"/>
          <a:lstStyle/>
          <a:p>
            <a:pPr lvl="0" algn="l"/>
            <a:r>
              <a:rPr lang="en-GB" sz="4400" dirty="0" err="1">
                <a:solidFill>
                  <a:srgbClr val="FFFFFF"/>
                </a:solidFill>
              </a:rPr>
              <a:t>Risikoanalyse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r>
              <a:rPr lang="en-GB" sz="4400" dirty="0" err="1">
                <a:solidFill>
                  <a:srgbClr val="FFFFFF"/>
                </a:solidFill>
              </a:rPr>
              <a:t>og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r>
              <a:rPr lang="en-GB" sz="4400" dirty="0" err="1">
                <a:solidFill>
                  <a:srgbClr val="FFFFFF"/>
                </a:solidFill>
              </a:rPr>
              <a:t>risikoplan</a:t>
            </a:r>
            <a:br>
              <a:rPr lang="en-GB" sz="4400" dirty="0">
                <a:solidFill>
                  <a:srgbClr val="FFFFFF"/>
                </a:solidFill>
              </a:rPr>
            </a:b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4400" dirty="0" err="1">
                <a:solidFill>
                  <a:srgbClr val="FFFFFF"/>
                </a:solidFill>
              </a:rPr>
              <a:t>Delfinen</a:t>
            </a:r>
            <a:r>
              <a:rPr lang="en-GB" sz="4400" dirty="0">
                <a:solidFill>
                  <a:srgbClr val="FFFFFF"/>
                </a:solidFill>
              </a:rPr>
              <a:t> 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800" dirty="0">
                <a:solidFill>
                  <a:srgbClr val="FFFFFF"/>
                </a:solidFill>
              </a:rPr>
              <a:t>on crack</a:t>
            </a:r>
            <a:endParaRPr lang="en-DK" sz="4400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826D6C-3E4F-4781-8BD1-7700C58E2C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55797" y="4367154"/>
            <a:ext cx="3322316" cy="1705042"/>
          </a:xfrm>
        </p:spPr>
        <p:txBody>
          <a:bodyPr anchorCtr="0"/>
          <a:lstStyle/>
          <a:p>
            <a:pPr lvl="0" algn="l"/>
            <a:r>
              <a:rPr lang="en-GB" sz="2000" dirty="0">
                <a:solidFill>
                  <a:srgbClr val="FFFFFF"/>
                </a:solidFill>
              </a:rPr>
              <a:t>By </a:t>
            </a:r>
            <a:r>
              <a:rPr lang="en-GB" sz="2000" dirty="0" err="1">
                <a:solidFill>
                  <a:srgbClr val="FFFFFF"/>
                </a:solidFill>
              </a:rPr>
              <a:t>dolphinStonks</a:t>
            </a:r>
            <a:endParaRPr lang="en-DK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0719C-2EEC-4509-918A-1046D095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87" y="566918"/>
            <a:ext cx="6041340" cy="5724171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2EEB89CE-A17B-4639-A626-4E6FF38D0E48}"/>
              </a:ext>
            </a:extLst>
          </p:cNvPr>
          <p:cNvCxnSpPr>
            <a:cxnSpLocks noMove="1" noResize="1"/>
          </p:cNvCxnSpPr>
          <p:nvPr/>
        </p:nvCxnSpPr>
        <p:spPr>
          <a:xfrm>
            <a:off x="7617857" y="1417320"/>
            <a:ext cx="0" cy="4023360"/>
          </a:xfrm>
          <a:prstGeom prst="straightConnector1">
            <a:avLst/>
          </a:prstGeom>
          <a:noFill/>
          <a:ln w="15873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57184371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4C78-C06A-44E0-8F81-7735BCE8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Sandsynlighed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konsekvens</a:t>
            </a:r>
            <a:r>
              <a:rPr lang="en-GB" dirty="0"/>
              <a:t> </a:t>
            </a:r>
            <a:r>
              <a:rPr lang="en-GB" dirty="0" err="1"/>
              <a:t>skala</a:t>
            </a:r>
            <a:r>
              <a:rPr lang="en-GB" dirty="0"/>
              <a:t>:</a:t>
            </a:r>
            <a:endParaRPr lang="en-DK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5FB24B-C804-4146-9970-348E5C3E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52" y="2358402"/>
            <a:ext cx="5668448" cy="26381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E8BAD-A467-496D-B050-319F95C4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8402"/>
            <a:ext cx="4192432" cy="214119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8F8D53-FBFC-45B5-ADF6-BAA34B27F7C6}"/>
              </a:ext>
            </a:extLst>
          </p:cNvPr>
          <p:cNvSpPr txBox="1"/>
          <p:nvPr/>
        </p:nvSpPr>
        <p:spPr>
          <a:xfrm>
            <a:off x="1982706" y="1690688"/>
            <a:ext cx="255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Sandsynlighed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D2F4B0-B042-4D0B-A3E6-6C70E4817A75}"/>
              </a:ext>
            </a:extLst>
          </p:cNvPr>
          <p:cNvSpPr txBox="1"/>
          <p:nvPr/>
        </p:nvSpPr>
        <p:spPr>
          <a:xfrm>
            <a:off x="7157353" y="1690688"/>
            <a:ext cx="2792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Konsekvens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729854117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6A08AAF-A96A-4C53-81D8-5042F05A93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1016" y="42117"/>
          <a:ext cx="11769970" cy="6815873"/>
        </p:xfrm>
        <a:graphic>
          <a:graphicData uri="http://purl.oclc.org/ooxml/drawingml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50125">
                  <a:extLst>
                    <a:ext uri="{9D8B030D-6E8A-4147-A177-3AD203B41FA5}">
                      <a16:colId xmlns:a16="http://schemas.microsoft.com/office/drawing/2014/main" val="912107405"/>
                    </a:ext>
                  </a:extLst>
                </a:gridCol>
                <a:gridCol w="1055080">
                  <a:extLst>
                    <a:ext uri="{9D8B030D-6E8A-4147-A177-3AD203B41FA5}">
                      <a16:colId xmlns:a16="http://schemas.microsoft.com/office/drawing/2014/main" val="1979846981"/>
                    </a:ext>
                  </a:extLst>
                </a:gridCol>
                <a:gridCol w="826480">
                  <a:extLst>
                    <a:ext uri="{9D8B030D-6E8A-4147-A177-3AD203B41FA5}">
                      <a16:colId xmlns:a16="http://schemas.microsoft.com/office/drawing/2014/main" val="3451094685"/>
                    </a:ext>
                  </a:extLst>
                </a:gridCol>
                <a:gridCol w="949567">
                  <a:extLst>
                    <a:ext uri="{9D8B030D-6E8A-4147-A177-3AD203B41FA5}">
                      <a16:colId xmlns:a16="http://schemas.microsoft.com/office/drawing/2014/main" val="1951907659"/>
                    </a:ext>
                  </a:extLst>
                </a:gridCol>
                <a:gridCol w="2965938">
                  <a:extLst>
                    <a:ext uri="{9D8B030D-6E8A-4147-A177-3AD203B41FA5}">
                      <a16:colId xmlns:a16="http://schemas.microsoft.com/office/drawing/2014/main" val="1702974404"/>
                    </a:ext>
                  </a:extLst>
                </a:gridCol>
                <a:gridCol w="2479432">
                  <a:extLst>
                    <a:ext uri="{9D8B030D-6E8A-4147-A177-3AD203B41FA5}">
                      <a16:colId xmlns:a16="http://schemas.microsoft.com/office/drawing/2014/main" val="1975687679"/>
                    </a:ext>
                  </a:extLst>
                </a:gridCol>
                <a:gridCol w="1043348">
                  <a:extLst>
                    <a:ext uri="{9D8B030D-6E8A-4147-A177-3AD203B41FA5}">
                      <a16:colId xmlns:a16="http://schemas.microsoft.com/office/drawing/2014/main" val="1897983246"/>
                    </a:ext>
                  </a:extLst>
                </a:gridCol>
              </a:tblGrid>
              <a:tr h="487695">
                <a:tc gridSpan="7">
                  <a:txBody>
                    <a:bodyPr/>
                    <a:lstStyle/>
                    <a:p>
                      <a:pPr lvl="0" algn="ctr"/>
                      <a:r>
                        <a:rPr lang="en-GB"/>
                        <a:t>Risikoanalyse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87967"/>
                  </a:ext>
                </a:extLst>
              </a:tr>
              <a:tr h="841778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Risikomoment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Sandsynlighed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Konsekvens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Produkt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Præventive tiltag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Løsningsforslag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Ansvarlig</a:t>
                      </a:r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173637"/>
                  </a:ext>
                </a:extLst>
              </a:tr>
              <a:tr h="487695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Nøgleprojektdeltagere forlader projektet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3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7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21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Backup plan for fordeling af tasks, brug Trello.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Hold styr på tasks med hjælp af Trello. Don’t waste your time!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Teamet</a:t>
                      </a:r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637710"/>
                  </a:ext>
                </a:extLst>
              </a:tr>
              <a:tr h="487695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Fatale fejlestimater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1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7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7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Sørge for at bruge Trello og lave en grundig plan. Fordel tiden sådan så at der er tid til at lave fejl.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Fordel uoverskuelige tasks mellem teamets medlemmer. Hjælp hinanden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Teamet</a:t>
                      </a:r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93736"/>
                  </a:ext>
                </a:extLst>
              </a:tr>
              <a:tr h="487695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Store ændringer I kravene til systemet mens det udvikles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3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7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21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fontAlgn="auto" hangingPunct="1">
                        <a:lnSpc>
                          <a:spcPct val="100%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GB"/>
                        <a:t>Holde kontakt med kunden, stil spørgsmål hvis noget er uklart, gennemgå kravene.</a:t>
                      </a:r>
                      <a:endParaRPr lang="en-DK"/>
                    </a:p>
                    <a:p>
                      <a:pPr lvl="0"/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Be kunden om ekstra tid og tage det som det kommer.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Teamet</a:t>
                      </a:r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882168"/>
                  </a:ext>
                </a:extLst>
              </a:tr>
              <a:tr h="487695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Mangelfulde testninger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1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10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10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Vælg en person til ansvar for testning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Teamet bliver holdt ansvarlig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Teamet</a:t>
                      </a:r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2497"/>
                  </a:ext>
                </a:extLst>
              </a:tr>
              <a:tr h="487695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Forsinkelser I leveringen af hardware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3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3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9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427462"/>
                  </a:ext>
                </a:extLst>
              </a:tr>
              <a:tr h="487695">
                <a:tc>
                  <a:txBody>
                    <a:bodyPr/>
                    <a:lstStyle/>
                    <a:p>
                      <a:pPr lvl="0"/>
                      <a:r>
                        <a:rPr lang="en-GB"/>
                        <a:t>Problemer I forbindelse med installering hos kunden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4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3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/>
                        <a:t>21</a:t>
                      </a:r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7939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107</TotalTime>
  <Words>480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 Theme</vt:lpstr>
      <vt:lpstr>Interessentanalyse Delfinen  on crack</vt:lpstr>
      <vt:lpstr>Interessenterne : identificering</vt:lpstr>
      <vt:lpstr>Kategorisering  af interessenter</vt:lpstr>
      <vt:lpstr>Interessenternes succeskriterier</vt:lpstr>
      <vt:lpstr>PowerPoint Presentation</vt:lpstr>
      <vt:lpstr>Risikoanalyse og risikoplan  Delfinen  on crack</vt:lpstr>
      <vt:lpstr>Sandsynlighed og konsekvens skala: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Risikoanalyse og risikoplan Delfinen  on crack</dc:title>
  <dc:creator>Burger Bee</dc:creator>
  <cp:lastModifiedBy>Burger Bee</cp:lastModifiedBy>
  <cp:revision>8</cp:revision>
  <dcterms:created xsi:type="dcterms:W3CDTF">2021-12-07T11:49:44Z</dcterms:created>
  <dcterms:modified xsi:type="dcterms:W3CDTF">2021-12-09T16:01:20Z</dcterms:modified>
</cp:coreProperties>
</file>