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5"/>
  </p:notesMasterIdLst>
  <p:handoutMasterIdLst>
    <p:handoutMasterId r:id="rId26"/>
  </p:handoutMasterIdLst>
  <p:sldIdLst>
    <p:sldId id="256" r:id="rId5"/>
    <p:sldId id="276" r:id="rId6"/>
    <p:sldId id="275" r:id="rId7"/>
    <p:sldId id="277" r:id="rId8"/>
    <p:sldId id="278" r:id="rId9"/>
    <p:sldId id="279" r:id="rId10"/>
    <p:sldId id="280" r:id="rId11"/>
    <p:sldId id="281" r:id="rId12"/>
    <p:sldId id="282" r:id="rId13"/>
    <p:sldId id="289" r:id="rId14"/>
    <p:sldId id="288" r:id="rId15"/>
    <p:sldId id="290" r:id="rId16"/>
    <p:sldId id="291" r:id="rId17"/>
    <p:sldId id="292" r:id="rId18"/>
    <p:sldId id="293" r:id="rId19"/>
    <p:sldId id="283" r:id="rId20"/>
    <p:sldId id="294" r:id="rId21"/>
    <p:sldId id="295" r:id="rId22"/>
    <p:sldId id="287" r:id="rId23"/>
    <p:sldId id="274" r:id="rId2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snapToObjects="1">
      <p:cViewPr varScale="1">
        <p:scale>
          <a:sx n="114" d="100"/>
          <a:sy n="114" d="100"/>
        </p:scale>
        <p:origin x="474"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6644415-FF73-4635-A828-1BF64C3E25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67CFC73-7BBD-42E6-B4E0-AEA52F19C3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B071A8-EF9A-4908-A356-4DC1375FB1BF}" type="datetimeFigureOut">
              <a:rPr lang="es-ES" smtClean="0"/>
              <a:t>25/11/2021</a:t>
            </a:fld>
            <a:endParaRPr lang="es-ES"/>
          </a:p>
        </p:txBody>
      </p:sp>
      <p:sp>
        <p:nvSpPr>
          <p:cNvPr id="4" name="Marcador de pie de página 3">
            <a:extLst>
              <a:ext uri="{FF2B5EF4-FFF2-40B4-BE49-F238E27FC236}">
                <a16:creationId xmlns:a16="http://schemas.microsoft.com/office/drawing/2014/main" id="{11AABD9E-C2C8-4ECD-A749-AED2FF3758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CD0331F-25B6-4FCB-92B1-E19A50AE74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B2733A-471A-4057-B5C1-60E8804041B4}" type="slidenum">
              <a:rPr lang="es-ES" smtClean="0"/>
              <a:t>‹Nº›</a:t>
            </a:fld>
            <a:endParaRPr lang="es-ES"/>
          </a:p>
        </p:txBody>
      </p:sp>
    </p:spTree>
    <p:extLst>
      <p:ext uri="{BB962C8B-B14F-4D97-AF65-F5344CB8AC3E}">
        <p14:creationId xmlns:p14="http://schemas.microsoft.com/office/powerpoint/2010/main" val="421446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254E2-8FFC-4017-9604-CA24C4F82E84}" type="datetimeFigureOut">
              <a:rPr lang="es-ES" noProof="0" smtClean="0"/>
              <a:t>25/11/2021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DB6BF-749A-44FF-AB9C-8B6FD44EF3AF}" type="slidenum">
              <a:rPr lang="es-ES" noProof="0" smtClean="0"/>
              <a:t>‹Nº›</a:t>
            </a:fld>
            <a:endParaRPr lang="es-ES" noProof="0"/>
          </a:p>
        </p:txBody>
      </p:sp>
    </p:spTree>
    <p:extLst>
      <p:ext uri="{BB962C8B-B14F-4D97-AF65-F5344CB8AC3E}">
        <p14:creationId xmlns:p14="http://schemas.microsoft.com/office/powerpoint/2010/main" val="4143000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1</a:t>
            </a:fld>
            <a:endParaRPr lang="es-ES"/>
          </a:p>
        </p:txBody>
      </p:sp>
    </p:spTree>
    <p:extLst>
      <p:ext uri="{BB962C8B-B14F-4D97-AF65-F5344CB8AC3E}">
        <p14:creationId xmlns:p14="http://schemas.microsoft.com/office/powerpoint/2010/main" val="401253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98DB6BF-749A-44FF-AB9C-8B6FD44EF3AF}" type="slidenum">
              <a:rPr lang="es-ES" smtClean="0"/>
              <a:t>20</a:t>
            </a:fld>
            <a:endParaRPr lang="es-ES"/>
          </a:p>
        </p:txBody>
      </p:sp>
    </p:spTree>
    <p:extLst>
      <p:ext uri="{BB962C8B-B14F-4D97-AF65-F5344CB8AC3E}">
        <p14:creationId xmlns:p14="http://schemas.microsoft.com/office/powerpoint/2010/main" val="1765931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Imagen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8932558" y="5870575"/>
            <a:ext cx="1600200" cy="377825"/>
          </a:xfrm>
        </p:spPr>
        <p:txBody>
          <a:bodyPr rtlCol="0"/>
          <a:lstStyle/>
          <a:p>
            <a:pPr rtl="0"/>
            <a:fld id="{F9ED9D5C-6C5E-4E41-A800-98E98BFD3B24}" type="datetime1">
              <a:rPr lang="es-ES" noProof="0" smtClean="0"/>
              <a:t>25/11/2021</a:t>
            </a:fld>
            <a:endParaRPr lang="es-ES" noProof="0"/>
          </a:p>
        </p:txBody>
      </p:sp>
      <p:sp>
        <p:nvSpPr>
          <p:cNvPr id="5" name="Marcador de posición de pie de página 4"/>
          <p:cNvSpPr>
            <a:spLocks noGrp="1"/>
          </p:cNvSpPr>
          <p:nvPr>
            <p:ph type="ftr" sz="quarter" idx="11"/>
          </p:nvPr>
        </p:nvSpPr>
        <p:spPr>
          <a:xfrm>
            <a:off x="3962399" y="5870575"/>
            <a:ext cx="4893958" cy="3778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608958" y="5870575"/>
            <a:ext cx="551167" cy="377825"/>
          </a:xfrm>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98E2F49-D0B4-4398-9952-0F6C7D2C391C}" type="datetime1">
              <a:rPr lang="es-ES" noProof="0" smtClean="0"/>
              <a:t>25/11/2021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2C4C7BC3-C12E-4753-A404-DE93D16DCD68}"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Editar estilos de texto del patrón</a:t>
            </a:r>
          </a:p>
        </p:txBody>
      </p:sp>
      <p:sp>
        <p:nvSpPr>
          <p:cNvPr id="3" name="Marcador de posición de texto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4FC57FCC-B238-4294-A9C2-8DF07F6466E3}"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5C2F428B-4CD3-4B44-882B-9EE851AB66C6}"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s-ES" noProof="0"/>
              <a:t>Editar estilos de texto del patrón</a:t>
            </a:r>
          </a:p>
        </p:txBody>
      </p:sp>
      <p:sp>
        <p:nvSpPr>
          <p:cNvPr id="3" name="Marcador de posición de texto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BD00BD2A-6013-48BC-B926-822ECE3AE5D7}"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s-ES" noProof="0"/>
              <a:t>Haga clic para modificar el estilo de título del patrón</a:t>
            </a:r>
          </a:p>
        </p:txBody>
      </p:sp>
      <p:sp>
        <p:nvSpPr>
          <p:cNvPr id="10" name="Marcador de texto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s-ES" noProof="0"/>
              <a:t>Editar estilos de texto del patrón</a:t>
            </a:r>
          </a:p>
        </p:txBody>
      </p:sp>
      <p:sp>
        <p:nvSpPr>
          <p:cNvPr id="3" name="Marcador de posición de texto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C5704F8A-5643-41F0-93C6-F41CB8C85559}"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o vertical y títul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ítulo 1"/>
          <p:cNvSpPr>
            <a:spLocks noGrp="1"/>
          </p:cNvSpPr>
          <p:nvPr>
            <p:ph type="title"/>
          </p:nvPr>
        </p:nvSpPr>
        <p:spPr>
          <a:xfrm>
            <a:off x="685801" y="609600"/>
            <a:ext cx="10131425" cy="1456267"/>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D0F58AF2-8A9E-476F-A981-BB1179E3E96B}"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vertical 1"/>
          <p:cNvSpPr>
            <a:spLocks noGrp="1"/>
          </p:cNvSpPr>
          <p:nvPr>
            <p:ph type="title" orient="vert"/>
          </p:nvPr>
        </p:nvSpPr>
        <p:spPr>
          <a:xfrm>
            <a:off x="8658675" y="609599"/>
            <a:ext cx="2158552"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685800" y="609600"/>
            <a:ext cx="7832116" cy="5181600"/>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F133A77-1A83-4B42-8BD2-D62E592E918F}"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470C786E-B2E4-4B50-A5C3-3AD13FC87CF7}"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3308581"/>
            <a:ext cx="10131427" cy="1468800"/>
          </a:xfrm>
        </p:spPr>
        <p:txBody>
          <a:bodyPr rtlCol="0" anchor="b"/>
          <a:lstStyle>
            <a:lvl1pPr algn="l">
              <a:defRPr sz="4000" b="0" cap="all"/>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989091C0-0C1F-4B47-93AF-EC6317D9AC53}" type="datetime1">
              <a:rPr lang="es-ES" noProof="0" smtClean="0"/>
              <a:t>25/11/2021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685802" y="2142067"/>
            <a:ext cx="4995334" cy="3649134"/>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5821895" y="2142067"/>
            <a:ext cx="4995332" cy="3649133"/>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6E8946AA-C9FD-4B63-9E82-1BA3CBEB08D2}" type="datetime1">
              <a:rPr lang="es-ES" noProof="0" smtClean="0"/>
              <a:t>25/11/2021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685801" y="2870201"/>
            <a:ext cx="4996923" cy="2920998"/>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5823483" y="2870201"/>
            <a:ext cx="4995334" cy="2920998"/>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27F74E82-BC1E-4ED4-9E0F-0F2E91F047D3}" type="datetime1">
              <a:rPr lang="es-ES" noProof="0" smtClean="0"/>
              <a:t>25/11/2021</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fecha 2"/>
          <p:cNvSpPr>
            <a:spLocks noGrp="1"/>
          </p:cNvSpPr>
          <p:nvPr>
            <p:ph type="dt" sz="half" idx="10"/>
          </p:nvPr>
        </p:nvSpPr>
        <p:spPr/>
        <p:txBody>
          <a:bodyPr rtlCol="0"/>
          <a:lstStyle/>
          <a:p>
            <a:pPr rtl="0"/>
            <a:fld id="{C098A529-48DD-4F6D-A862-37EF6469A894}" type="datetime1">
              <a:rPr lang="es-ES" noProof="0" smtClean="0"/>
              <a:t>25/11/2021</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Marcador de posición de fecha 1"/>
          <p:cNvSpPr>
            <a:spLocks noGrp="1"/>
          </p:cNvSpPr>
          <p:nvPr>
            <p:ph type="dt" sz="half" idx="10"/>
          </p:nvPr>
        </p:nvSpPr>
        <p:spPr/>
        <p:txBody>
          <a:bodyPr rtlCol="0"/>
          <a:lstStyle/>
          <a:p>
            <a:pPr rtl="0"/>
            <a:fld id="{F2D6DEB3-7E92-49B6-9602-1DCB0328C3A6}" type="datetime1">
              <a:rPr lang="es-ES" noProof="0" smtClean="0"/>
              <a:t>25/11/2021</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69E57DC2-970A-4B3E-BB1C-7A09969E49DF}" type="slidenum">
              <a:rPr lang="es-ES" noProof="0" smtClean="0"/>
              <a:t>‹Nº›</a:t>
            </a:fld>
            <a:endParaRPr lang="es-ES" noProof="0"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648201" y="609601"/>
            <a:ext cx="6169026" cy="5181600"/>
          </a:xfrm>
        </p:spPr>
        <p:txBody>
          <a:bodyPr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4ED36CB4-0C9D-4E13-AF99-6DA23D67CA19}" type="datetime1">
              <a:rPr lang="es-ES" noProof="0" smtClean="0"/>
              <a:t>25/11/2021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7CFB0BCE-98C7-46FE-B554-DC6C72F398B9}" type="datetime1">
              <a:rPr lang="es-ES" noProof="0" smtClean="0"/>
              <a:t>25/11/2021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9AD75807-E084-4E7A-BDB2-38BB6161F78F}" type="datetime1">
              <a:rPr lang="es-ES" noProof="0" smtClean="0"/>
              <a:t>25/11/2021</a:t>
            </a:fld>
            <a:endParaRPr lang="es-ES" noProof="0"/>
          </a:p>
        </p:txBody>
      </p:sp>
      <p:sp>
        <p:nvSpPr>
          <p:cNvPr id="5" name="Marcador de posición de pie de pá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Marcador de posición de número de diapositiva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es-ES" noProof="0" smtClean="0"/>
              <a:pPr rtl="0"/>
              <a:t>‹Nº›</a:t>
            </a:fld>
            <a:endParaRPr lang="es-ES"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cielo nocturno con montañas a lo lejos en el horizonte">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40C7600-5BA8-4A54-887F-74AF87750A31}"/>
              </a:ext>
            </a:extLst>
          </p:cNvPr>
          <p:cNvSpPr>
            <a:spLocks noGrp="1"/>
          </p:cNvSpPr>
          <p:nvPr>
            <p:ph type="ctrTitle"/>
          </p:nvPr>
        </p:nvSpPr>
        <p:spPr>
          <a:xfrm>
            <a:off x="1600200" y="2554817"/>
            <a:ext cx="9559925" cy="2421464"/>
          </a:xfrm>
        </p:spPr>
        <p:txBody>
          <a:bodyPr rtlCol="0">
            <a:normAutofit/>
          </a:bodyPr>
          <a:lstStyle/>
          <a:p>
            <a:r>
              <a:rPr lang="es-ES" b="1" dirty="0"/>
              <a:t>IMPLEMENTACIÓN DE UN SISTEMA WEB PARA LA GESTIÓN DE MATRÍCULAS Y PAGOS DE PENSIONES</a:t>
            </a:r>
          </a:p>
        </p:txBody>
      </p:sp>
      <p:sp>
        <p:nvSpPr>
          <p:cNvPr id="3" name="Subtítulo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rtlCol="0">
            <a:normAutofit/>
          </a:bodyPr>
          <a:lstStyle/>
          <a:p>
            <a:pPr rtl="0"/>
            <a:r>
              <a:rPr lang="es-ES" sz="3600" b="1" dirty="0">
                <a:solidFill>
                  <a:schemeClr val="accent1">
                    <a:lumMod val="40000"/>
                    <a:lumOff val="60000"/>
                  </a:schemeClr>
                </a:solidFill>
              </a:rPr>
              <a:t>Grupo 4</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a:extLst>
              <a:ext uri="{28A0092B-C50C-407E-A947-70E740481C1C}">
                <a14:useLocalDpi xmlns:a14="http://schemas.microsoft.com/office/drawing/2010/main" val="0"/>
              </a:ext>
            </a:extLst>
          </a:blip>
          <a:srcRect b="47098"/>
          <a:stretch/>
        </p:blipFill>
        <p:spPr>
          <a:xfrm>
            <a:off x="5240740" y="312534"/>
            <a:ext cx="6619163" cy="6224744"/>
          </a:xfrm>
          <a:prstGeom prst="rect">
            <a:avLst/>
          </a:prstGeom>
        </p:spPr>
      </p:pic>
      <p:sp>
        <p:nvSpPr>
          <p:cNvPr id="3" name="Título 1"/>
          <p:cNvSpPr>
            <a:spLocks noGrp="1"/>
          </p:cNvSpPr>
          <p:nvPr>
            <p:ph type="title"/>
          </p:nvPr>
        </p:nvSpPr>
        <p:spPr>
          <a:xfrm>
            <a:off x="849575" y="941696"/>
            <a:ext cx="3312993" cy="1733265"/>
          </a:xfrm>
        </p:spPr>
        <p:txBody>
          <a:bodyPr>
            <a:normAutofit/>
          </a:bodyPr>
          <a:lstStyle/>
          <a:p>
            <a:r>
              <a:rPr lang="es-MX" sz="3200" b="1" dirty="0"/>
              <a:t>DIAGRAMA DE ACTIVIDADES DEL NEGOCIO</a:t>
            </a:r>
            <a:endParaRPr lang="en-US" sz="3200" b="1" dirty="0"/>
          </a:p>
        </p:txBody>
      </p:sp>
      <p:sp>
        <p:nvSpPr>
          <p:cNvPr id="5" name="Título 1"/>
          <p:cNvSpPr txBox="1">
            <a:spLocks/>
          </p:cNvSpPr>
          <p:nvPr/>
        </p:nvSpPr>
        <p:spPr>
          <a:xfrm>
            <a:off x="1695735" y="4669810"/>
            <a:ext cx="3312993" cy="17332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b="1" dirty="0"/>
              <a:t>GESTIÓN DE MATRÍCULA</a:t>
            </a:r>
            <a:endParaRPr lang="en-US" sz="3200" b="1" dirty="0"/>
          </a:p>
        </p:txBody>
      </p:sp>
    </p:spTree>
    <p:extLst>
      <p:ext uri="{BB962C8B-B14F-4D97-AF65-F5344CB8AC3E}">
        <p14:creationId xmlns:p14="http://schemas.microsoft.com/office/powerpoint/2010/main" val="190040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a:extLst>
              <a:ext uri="{28A0092B-C50C-407E-A947-70E740481C1C}">
                <a14:useLocalDpi xmlns:a14="http://schemas.microsoft.com/office/drawing/2010/main" val="0"/>
              </a:ext>
            </a:extLst>
          </a:blip>
          <a:srcRect t="52534"/>
          <a:stretch/>
        </p:blipFill>
        <p:spPr>
          <a:xfrm>
            <a:off x="5427258" y="859807"/>
            <a:ext cx="6227929" cy="5472753"/>
          </a:xfrm>
          <a:prstGeom prst="rect">
            <a:avLst/>
          </a:prstGeom>
        </p:spPr>
      </p:pic>
    </p:spTree>
    <p:extLst>
      <p:ext uri="{BB962C8B-B14F-4D97-AF65-F5344CB8AC3E}">
        <p14:creationId xmlns:p14="http://schemas.microsoft.com/office/powerpoint/2010/main" val="186671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849575" y="941696"/>
            <a:ext cx="3312993" cy="17332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b="1"/>
              <a:t>DIAGRAMA DE ACTIVIDADES DEL NEGOCIO</a:t>
            </a:r>
            <a:endParaRPr lang="en-US" sz="3200" b="1" dirty="0"/>
          </a:p>
        </p:txBody>
      </p:sp>
      <p:sp>
        <p:nvSpPr>
          <p:cNvPr id="6" name="Título 1"/>
          <p:cNvSpPr txBox="1">
            <a:spLocks/>
          </p:cNvSpPr>
          <p:nvPr/>
        </p:nvSpPr>
        <p:spPr>
          <a:xfrm>
            <a:off x="1695735" y="4669810"/>
            <a:ext cx="3312993" cy="17332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b="1" dirty="0"/>
              <a:t>GESTIÓN DE PAGO DE PENSIONES</a:t>
            </a:r>
            <a:endParaRPr lang="en-US" sz="3200" b="1" dirty="0"/>
          </a:p>
        </p:txBody>
      </p:sp>
      <p:pic>
        <p:nvPicPr>
          <p:cNvPr id="7" name="Imagen 6"/>
          <p:cNvPicPr/>
          <p:nvPr/>
        </p:nvPicPr>
        <p:blipFill rotWithShape="1">
          <a:blip r:embed="rId2">
            <a:extLst>
              <a:ext uri="{28A0092B-C50C-407E-A947-70E740481C1C}">
                <a14:useLocalDpi xmlns:a14="http://schemas.microsoft.com/office/drawing/2010/main" val="0"/>
              </a:ext>
            </a:extLst>
          </a:blip>
          <a:srcRect b="43459"/>
          <a:stretch/>
        </p:blipFill>
        <p:spPr>
          <a:xfrm>
            <a:off x="5428965" y="450377"/>
            <a:ext cx="6144336" cy="5952698"/>
          </a:xfrm>
          <a:prstGeom prst="rect">
            <a:avLst/>
          </a:prstGeom>
        </p:spPr>
      </p:pic>
    </p:spTree>
    <p:extLst>
      <p:ext uri="{BB962C8B-B14F-4D97-AF65-F5344CB8AC3E}">
        <p14:creationId xmlns:p14="http://schemas.microsoft.com/office/powerpoint/2010/main" val="96871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rotWithShape="1">
          <a:blip r:embed="rId2">
            <a:extLst>
              <a:ext uri="{28A0092B-C50C-407E-A947-70E740481C1C}">
                <a14:useLocalDpi xmlns:a14="http://schemas.microsoft.com/office/drawing/2010/main" val="0"/>
              </a:ext>
            </a:extLst>
          </a:blip>
          <a:srcRect t="55715"/>
          <a:stretch/>
        </p:blipFill>
        <p:spPr>
          <a:xfrm>
            <a:off x="5486400" y="900753"/>
            <a:ext cx="6018663" cy="5158854"/>
          </a:xfrm>
          <a:prstGeom prst="rect">
            <a:avLst/>
          </a:prstGeom>
        </p:spPr>
      </p:pic>
    </p:spTree>
    <p:extLst>
      <p:ext uri="{BB962C8B-B14F-4D97-AF65-F5344CB8AC3E}">
        <p14:creationId xmlns:p14="http://schemas.microsoft.com/office/powerpoint/2010/main" val="336197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849575" y="941696"/>
            <a:ext cx="3312993" cy="17332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b="1"/>
              <a:t>DIAGRAMA DE ACTIVIDADES DEL NEGOCIO</a:t>
            </a:r>
            <a:endParaRPr lang="en-US" sz="3200" b="1" dirty="0"/>
          </a:p>
        </p:txBody>
      </p:sp>
      <p:sp>
        <p:nvSpPr>
          <p:cNvPr id="6" name="Título 1"/>
          <p:cNvSpPr txBox="1">
            <a:spLocks/>
          </p:cNvSpPr>
          <p:nvPr/>
        </p:nvSpPr>
        <p:spPr>
          <a:xfrm>
            <a:off x="1695735" y="4669810"/>
            <a:ext cx="3312993" cy="173326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b="1" dirty="0"/>
              <a:t>GESTIÓN DE PAGO DE MATRÍCULAS</a:t>
            </a:r>
            <a:endParaRPr lang="en-US" sz="3200" b="1" dirty="0"/>
          </a:p>
        </p:txBody>
      </p:sp>
      <p:pic>
        <p:nvPicPr>
          <p:cNvPr id="8" name="Imagen 7"/>
          <p:cNvPicPr/>
          <p:nvPr/>
        </p:nvPicPr>
        <p:blipFill rotWithShape="1">
          <a:blip r:embed="rId2">
            <a:extLst>
              <a:ext uri="{28A0092B-C50C-407E-A947-70E740481C1C}">
                <a14:useLocalDpi xmlns:a14="http://schemas.microsoft.com/office/drawing/2010/main" val="0"/>
              </a:ext>
            </a:extLst>
          </a:blip>
          <a:srcRect l="-1" r="20788" b="46376"/>
          <a:stretch/>
        </p:blipFill>
        <p:spPr bwMode="auto">
          <a:xfrm>
            <a:off x="5902514" y="479463"/>
            <a:ext cx="5848208" cy="59236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764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a:extLst>
              <a:ext uri="{28A0092B-C50C-407E-A947-70E740481C1C}">
                <a14:useLocalDpi xmlns:a14="http://schemas.microsoft.com/office/drawing/2010/main" val="0"/>
              </a:ext>
            </a:extLst>
          </a:blip>
          <a:srcRect l="-1" t="53100" r="21169"/>
          <a:stretch/>
        </p:blipFill>
        <p:spPr bwMode="auto">
          <a:xfrm>
            <a:off x="5342956" y="996286"/>
            <a:ext cx="5711730" cy="53499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723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559966" y="169157"/>
            <a:ext cx="6704900" cy="652964"/>
          </a:xfrm>
        </p:spPr>
        <p:txBody>
          <a:bodyPr>
            <a:normAutofit/>
          </a:bodyPr>
          <a:lstStyle/>
          <a:p>
            <a:r>
              <a:rPr lang="es-MX" sz="3200" b="1" dirty="0"/>
              <a:t>REQUERIMIENTOS FUNCIONALES</a:t>
            </a:r>
            <a:endParaRPr lang="en-US" sz="3200" b="1" dirty="0"/>
          </a:p>
        </p:txBody>
      </p:sp>
      <p:graphicFrame>
        <p:nvGraphicFramePr>
          <p:cNvPr id="2" name="Tabla 2">
            <a:extLst>
              <a:ext uri="{FF2B5EF4-FFF2-40B4-BE49-F238E27FC236}">
                <a16:creationId xmlns:a16="http://schemas.microsoft.com/office/drawing/2014/main" id="{E791D2F7-2046-4D9C-B73E-69F334B2A1F0}"/>
              </a:ext>
            </a:extLst>
          </p:cNvPr>
          <p:cNvGraphicFramePr>
            <a:graphicFrameLocks noGrp="1"/>
          </p:cNvGraphicFramePr>
          <p:nvPr>
            <p:extLst>
              <p:ext uri="{D42A27DB-BD31-4B8C-83A1-F6EECF244321}">
                <p14:modId xmlns:p14="http://schemas.microsoft.com/office/powerpoint/2010/main" val="1320255582"/>
              </p:ext>
            </p:extLst>
          </p:nvPr>
        </p:nvGraphicFramePr>
        <p:xfrm>
          <a:off x="645952" y="971336"/>
          <a:ext cx="9295935" cy="5100320"/>
        </p:xfrm>
        <a:graphic>
          <a:graphicData uri="http://schemas.openxmlformats.org/drawingml/2006/table">
            <a:tbl>
              <a:tblPr firstRow="1" bandRow="1">
                <a:tableStyleId>{93296810-A885-4BE3-A3E7-6D5BEEA58F35}</a:tableStyleId>
              </a:tblPr>
              <a:tblGrid>
                <a:gridCol w="654342">
                  <a:extLst>
                    <a:ext uri="{9D8B030D-6E8A-4147-A177-3AD203B41FA5}">
                      <a16:colId xmlns:a16="http://schemas.microsoft.com/office/drawing/2014/main" val="2820619162"/>
                    </a:ext>
                  </a:extLst>
                </a:gridCol>
                <a:gridCol w="1803632">
                  <a:extLst>
                    <a:ext uri="{9D8B030D-6E8A-4147-A177-3AD203B41FA5}">
                      <a16:colId xmlns:a16="http://schemas.microsoft.com/office/drawing/2014/main" val="3365066901"/>
                    </a:ext>
                  </a:extLst>
                </a:gridCol>
                <a:gridCol w="645953">
                  <a:extLst>
                    <a:ext uri="{9D8B030D-6E8A-4147-A177-3AD203B41FA5}">
                      <a16:colId xmlns:a16="http://schemas.microsoft.com/office/drawing/2014/main" val="510562938"/>
                    </a:ext>
                  </a:extLst>
                </a:gridCol>
                <a:gridCol w="1644242">
                  <a:extLst>
                    <a:ext uri="{9D8B030D-6E8A-4147-A177-3AD203B41FA5}">
                      <a16:colId xmlns:a16="http://schemas.microsoft.com/office/drawing/2014/main" val="3537309064"/>
                    </a:ext>
                  </a:extLst>
                </a:gridCol>
                <a:gridCol w="1449121">
                  <a:extLst>
                    <a:ext uri="{9D8B030D-6E8A-4147-A177-3AD203B41FA5}">
                      <a16:colId xmlns:a16="http://schemas.microsoft.com/office/drawing/2014/main" val="2970196260"/>
                    </a:ext>
                  </a:extLst>
                </a:gridCol>
                <a:gridCol w="622960">
                  <a:extLst>
                    <a:ext uri="{9D8B030D-6E8A-4147-A177-3AD203B41FA5}">
                      <a16:colId xmlns:a16="http://schemas.microsoft.com/office/drawing/2014/main" val="395186920"/>
                    </a:ext>
                  </a:extLst>
                </a:gridCol>
                <a:gridCol w="2475685">
                  <a:extLst>
                    <a:ext uri="{9D8B030D-6E8A-4147-A177-3AD203B41FA5}">
                      <a16:colId xmlns:a16="http://schemas.microsoft.com/office/drawing/2014/main" val="2944872605"/>
                    </a:ext>
                  </a:extLst>
                </a:gridCol>
              </a:tblGrid>
              <a:tr h="370840">
                <a:tc gridSpan="2">
                  <a:txBody>
                    <a:bodyPr/>
                    <a:lstStyle/>
                    <a:p>
                      <a:r>
                        <a:rPr lang="es-MX" dirty="0"/>
                        <a:t>Caso de uso del negocio</a:t>
                      </a:r>
                      <a:endParaRPr lang="es-PE" dirty="0"/>
                    </a:p>
                  </a:txBody>
                  <a:tcPr/>
                </a:tc>
                <a:tc hMerge="1">
                  <a:txBody>
                    <a:bodyPr/>
                    <a:lstStyle/>
                    <a:p>
                      <a:endParaRPr lang="es-PE"/>
                    </a:p>
                  </a:txBody>
                  <a:tcPr/>
                </a:tc>
                <a:tc gridSpan="3">
                  <a:txBody>
                    <a:bodyPr/>
                    <a:lstStyle/>
                    <a:p>
                      <a:r>
                        <a:rPr lang="es-MX" dirty="0"/>
                        <a:t>Actividad a automatizar</a:t>
                      </a:r>
                      <a:endParaRPr lang="es-PE" dirty="0"/>
                    </a:p>
                  </a:txBody>
                  <a:tcPr/>
                </a:tc>
                <a:tc hMerge="1">
                  <a:txBody>
                    <a:bodyPr/>
                    <a:lstStyle/>
                    <a:p>
                      <a:endParaRPr lang="es-PE"/>
                    </a:p>
                  </a:txBody>
                  <a:tcPr/>
                </a:tc>
                <a:tc hMerge="1">
                  <a:txBody>
                    <a:bodyPr/>
                    <a:lstStyle/>
                    <a:p>
                      <a:endParaRPr lang="es-PE"/>
                    </a:p>
                  </a:txBody>
                  <a:tcPr/>
                </a:tc>
                <a:tc gridSpan="2">
                  <a:txBody>
                    <a:bodyPr/>
                    <a:lstStyle/>
                    <a:p>
                      <a:r>
                        <a:rPr lang="es-MX" dirty="0"/>
                        <a:t>Requerimiento funcional</a:t>
                      </a:r>
                      <a:endParaRPr lang="es-PE" dirty="0"/>
                    </a:p>
                  </a:txBody>
                  <a:tcPr/>
                </a:tc>
                <a:tc hMerge="1">
                  <a:txBody>
                    <a:bodyPr/>
                    <a:lstStyle/>
                    <a:p>
                      <a:endParaRPr lang="es-PE"/>
                    </a:p>
                  </a:txBody>
                  <a:tcPr/>
                </a:tc>
                <a:extLst>
                  <a:ext uri="{0D108BD9-81ED-4DB2-BD59-A6C34878D82A}">
                    <a16:rowId xmlns:a16="http://schemas.microsoft.com/office/drawing/2014/main" val="3348812602"/>
                  </a:ext>
                </a:extLst>
              </a:tr>
              <a:tr h="370840">
                <a:tc>
                  <a:txBody>
                    <a:bodyPr/>
                    <a:lstStyle/>
                    <a:p>
                      <a:r>
                        <a:rPr lang="es-MX" dirty="0" err="1"/>
                        <a:t>N°</a:t>
                      </a:r>
                      <a:endParaRPr lang="es-PE" dirty="0"/>
                    </a:p>
                  </a:txBody>
                  <a:tcPr/>
                </a:tc>
                <a:tc>
                  <a:txBody>
                    <a:bodyPr/>
                    <a:lstStyle/>
                    <a:p>
                      <a:r>
                        <a:rPr lang="es-MX" dirty="0"/>
                        <a:t>Nombre</a:t>
                      </a:r>
                      <a:endParaRPr lang="es-PE" dirty="0"/>
                    </a:p>
                  </a:txBody>
                  <a:tcPr/>
                </a:tc>
                <a:tc>
                  <a:txBody>
                    <a:bodyPr/>
                    <a:lstStyle/>
                    <a:p>
                      <a:r>
                        <a:rPr lang="es-MX" dirty="0" err="1"/>
                        <a:t>N°</a:t>
                      </a:r>
                      <a:endParaRPr lang="es-PE" dirty="0"/>
                    </a:p>
                  </a:txBody>
                  <a:tcPr/>
                </a:tc>
                <a:tc>
                  <a:txBody>
                    <a:bodyPr/>
                    <a:lstStyle/>
                    <a:p>
                      <a:r>
                        <a:rPr lang="es-MX" dirty="0"/>
                        <a:t>Nombre</a:t>
                      </a:r>
                      <a:endParaRPr lang="es-PE" dirty="0"/>
                    </a:p>
                  </a:txBody>
                  <a:tcPr/>
                </a:tc>
                <a:tc>
                  <a:txBody>
                    <a:bodyPr/>
                    <a:lstStyle/>
                    <a:p>
                      <a:r>
                        <a:rPr lang="es-MX" dirty="0"/>
                        <a:t>Responsable</a:t>
                      </a:r>
                      <a:endParaRPr lang="es-PE" dirty="0"/>
                    </a:p>
                  </a:txBody>
                  <a:tcPr/>
                </a:tc>
                <a:tc>
                  <a:txBody>
                    <a:bodyPr/>
                    <a:lstStyle/>
                    <a:p>
                      <a:r>
                        <a:rPr lang="es-MX" dirty="0" err="1"/>
                        <a:t>N°</a:t>
                      </a:r>
                      <a:endParaRPr lang="es-PE" dirty="0"/>
                    </a:p>
                  </a:txBody>
                  <a:tcPr/>
                </a:tc>
                <a:tc>
                  <a:txBody>
                    <a:bodyPr/>
                    <a:lstStyle/>
                    <a:p>
                      <a:r>
                        <a:rPr lang="es-MX" dirty="0"/>
                        <a:t>Nombre</a:t>
                      </a:r>
                      <a:endParaRPr lang="es-PE" dirty="0"/>
                    </a:p>
                  </a:txBody>
                  <a:tcPr/>
                </a:tc>
                <a:extLst>
                  <a:ext uri="{0D108BD9-81ED-4DB2-BD59-A6C34878D82A}">
                    <a16:rowId xmlns:a16="http://schemas.microsoft.com/office/drawing/2014/main" val="914785704"/>
                  </a:ext>
                </a:extLst>
              </a:tr>
              <a:tr h="370840">
                <a:tc rowSpan="5">
                  <a:txBody>
                    <a:bodyPr/>
                    <a:lstStyle/>
                    <a:p>
                      <a:r>
                        <a:rPr lang="es-MX" sz="1600" dirty="0"/>
                        <a:t>CUN</a:t>
                      </a:r>
                    </a:p>
                    <a:p>
                      <a:r>
                        <a:rPr lang="es-MX" sz="1600" dirty="0"/>
                        <a:t>01</a:t>
                      </a:r>
                      <a:endParaRPr lang="es-PE" sz="1600" dirty="0"/>
                    </a:p>
                  </a:txBody>
                  <a:tcPr anchor="ctr"/>
                </a:tc>
                <a:tc rowSpan="5">
                  <a:txBody>
                    <a:bodyPr/>
                    <a:lstStyle/>
                    <a:p>
                      <a:r>
                        <a:rPr lang="es-MX" sz="2400" b="1" dirty="0"/>
                        <a:t>GESTIÓN DE PAGO DE MATRÍCULA</a:t>
                      </a:r>
                      <a:endParaRPr lang="es-PE" sz="2400" b="1" dirty="0"/>
                    </a:p>
                  </a:txBody>
                  <a:tcPr anchor="ctr"/>
                </a:tc>
                <a:tc>
                  <a:txBody>
                    <a:bodyPr/>
                    <a:lstStyle/>
                    <a:p>
                      <a:r>
                        <a:rPr lang="es-MX" sz="1600" dirty="0"/>
                        <a:t>1</a:t>
                      </a:r>
                      <a:endParaRPr lang="es-PE" sz="1600" dirty="0"/>
                    </a:p>
                  </a:txBody>
                  <a:tcPr/>
                </a:tc>
                <a:tc>
                  <a:txBody>
                    <a:bodyPr/>
                    <a:lstStyle/>
                    <a:p>
                      <a:r>
                        <a:rPr lang="es-MX" sz="1600" dirty="0"/>
                        <a:t>Acercarse al área de pagos</a:t>
                      </a:r>
                      <a:endParaRPr lang="es-PE" sz="1600" dirty="0"/>
                    </a:p>
                  </a:txBody>
                  <a:tcPr/>
                </a:tc>
                <a:tc>
                  <a:txBody>
                    <a:bodyPr/>
                    <a:lstStyle/>
                    <a:p>
                      <a:r>
                        <a:rPr lang="es-MX" sz="1600" dirty="0"/>
                        <a:t>Apoderado</a:t>
                      </a:r>
                      <a:endParaRPr lang="es-PE" sz="1600" dirty="0"/>
                    </a:p>
                  </a:txBody>
                  <a:tcPr/>
                </a:tc>
                <a:tc>
                  <a:txBody>
                    <a:bodyPr/>
                    <a:lstStyle/>
                    <a:p>
                      <a:endParaRPr lang="es-PE" sz="1600" dirty="0"/>
                    </a:p>
                  </a:txBody>
                  <a:tcPr/>
                </a:tc>
                <a:tc>
                  <a:txBody>
                    <a:bodyPr/>
                    <a:lstStyle/>
                    <a:p>
                      <a:endParaRPr lang="es-PE" sz="1600" dirty="0"/>
                    </a:p>
                  </a:txBody>
                  <a:tcPr/>
                </a:tc>
                <a:extLst>
                  <a:ext uri="{0D108BD9-81ED-4DB2-BD59-A6C34878D82A}">
                    <a16:rowId xmlns:a16="http://schemas.microsoft.com/office/drawing/2014/main" val="1758225433"/>
                  </a:ext>
                </a:extLst>
              </a:tr>
              <a:tr h="370840">
                <a:tc vMerge="1">
                  <a:txBody>
                    <a:bodyPr/>
                    <a:lstStyle/>
                    <a:p>
                      <a:endParaRPr lang="es-PE" sz="1600"/>
                    </a:p>
                  </a:txBody>
                  <a:tcPr>
                    <a:lnR w="12700" cap="flat" cmpd="sng" algn="ctr">
                      <a:solidFill>
                        <a:schemeClr val="tx1"/>
                      </a:solidFill>
                      <a:prstDash val="solid"/>
                      <a:round/>
                      <a:headEnd type="none" w="med" len="med"/>
                      <a:tailEnd type="none" w="med" len="med"/>
                    </a:lnR>
                  </a:tcPr>
                </a:tc>
                <a:tc vMerge="1">
                  <a:txBody>
                    <a:bodyPr/>
                    <a:lstStyle/>
                    <a:p>
                      <a:endParaRPr lang="es-PE" sz="1600" dirty="0"/>
                    </a:p>
                  </a:txBody>
                  <a:tcPr>
                    <a:lnL w="12700" cap="flat" cmpd="sng" algn="ctr">
                      <a:solidFill>
                        <a:schemeClr val="tx1"/>
                      </a:solidFill>
                      <a:prstDash val="solid"/>
                      <a:round/>
                      <a:headEnd type="none" w="med" len="med"/>
                      <a:tailEnd type="none" w="med" len="med"/>
                    </a:lnL>
                  </a:tcPr>
                </a:tc>
                <a:tc>
                  <a:txBody>
                    <a:bodyPr/>
                    <a:lstStyle/>
                    <a:p>
                      <a:r>
                        <a:rPr lang="es-MX" sz="1600" dirty="0"/>
                        <a:t>2</a:t>
                      </a:r>
                      <a:endParaRPr lang="es-PE" sz="1600" dirty="0"/>
                    </a:p>
                  </a:txBody>
                  <a:tcPr/>
                </a:tc>
                <a:tc>
                  <a:txBody>
                    <a:bodyPr/>
                    <a:lstStyle/>
                    <a:p>
                      <a:r>
                        <a:rPr lang="es-MX" sz="1600" dirty="0"/>
                        <a:t>Solicitar datos del apoderado</a:t>
                      </a:r>
                      <a:endParaRPr lang="es-PE" sz="1600" dirty="0"/>
                    </a:p>
                  </a:txBody>
                  <a:tcPr/>
                </a:tc>
                <a:tc>
                  <a:txBody>
                    <a:bodyPr/>
                    <a:lstStyle/>
                    <a:p>
                      <a:r>
                        <a:rPr lang="es-MX" sz="1600" dirty="0"/>
                        <a:t>Cajero</a:t>
                      </a:r>
                      <a:endParaRPr lang="es-PE" sz="1600" dirty="0"/>
                    </a:p>
                  </a:txBody>
                  <a:tcPr/>
                </a:tc>
                <a:tc>
                  <a:txBody>
                    <a:bodyPr/>
                    <a:lstStyle/>
                    <a:p>
                      <a:r>
                        <a:rPr lang="es-MX" sz="1600" dirty="0"/>
                        <a:t>RF1</a:t>
                      </a:r>
                      <a:endParaRPr lang="es-PE" sz="1600" dirty="0"/>
                    </a:p>
                  </a:txBody>
                  <a:tcPr/>
                </a:tc>
                <a:tc>
                  <a:txBody>
                    <a:bodyPr/>
                    <a:lstStyle/>
                    <a:p>
                      <a:r>
                        <a:rPr lang="es-MX" sz="1600" dirty="0"/>
                        <a:t>Registrar los datos del apoderado</a:t>
                      </a:r>
                      <a:endParaRPr lang="es-PE" sz="1600" dirty="0"/>
                    </a:p>
                  </a:txBody>
                  <a:tcPr/>
                </a:tc>
                <a:extLst>
                  <a:ext uri="{0D108BD9-81ED-4DB2-BD59-A6C34878D82A}">
                    <a16:rowId xmlns:a16="http://schemas.microsoft.com/office/drawing/2014/main" val="2915841685"/>
                  </a:ext>
                </a:extLst>
              </a:tr>
              <a:tr h="370840">
                <a:tc vMerge="1">
                  <a:txBody>
                    <a:bodyPr/>
                    <a:lstStyle/>
                    <a:p>
                      <a:endParaRPr lang="es-PE" sz="1600"/>
                    </a:p>
                  </a:txBody>
                  <a:tcPr>
                    <a:lnR w="12700" cap="flat" cmpd="sng" algn="ctr">
                      <a:solidFill>
                        <a:schemeClr val="tx1"/>
                      </a:solidFill>
                      <a:prstDash val="solid"/>
                      <a:round/>
                      <a:headEnd type="none" w="med" len="med"/>
                      <a:tailEnd type="none" w="med" len="med"/>
                    </a:lnR>
                  </a:tcPr>
                </a:tc>
                <a:tc vMerge="1">
                  <a:txBody>
                    <a:bodyPr/>
                    <a:lstStyle/>
                    <a:p>
                      <a:endParaRPr lang="es-PE" sz="1600"/>
                    </a:p>
                  </a:txBody>
                  <a:tcPr>
                    <a:lnL w="12700" cap="flat" cmpd="sng" algn="ctr">
                      <a:solidFill>
                        <a:schemeClr val="tx1"/>
                      </a:solidFill>
                      <a:prstDash val="solid"/>
                      <a:round/>
                      <a:headEnd type="none" w="med" len="med"/>
                      <a:tailEnd type="none" w="med" len="med"/>
                    </a:lnL>
                  </a:tcPr>
                </a:tc>
                <a:tc>
                  <a:txBody>
                    <a:bodyPr/>
                    <a:lstStyle/>
                    <a:p>
                      <a:r>
                        <a:rPr lang="es-MX" sz="1600" dirty="0"/>
                        <a:t>3</a:t>
                      </a:r>
                      <a:endParaRPr lang="es-PE" sz="1600" dirty="0"/>
                    </a:p>
                  </a:txBody>
                  <a:tcPr/>
                </a:tc>
                <a:tc>
                  <a:txBody>
                    <a:bodyPr/>
                    <a:lstStyle/>
                    <a:p>
                      <a:r>
                        <a:rPr lang="es-MX" sz="1600" dirty="0"/>
                        <a:t>Solicitar datos del estudiante</a:t>
                      </a:r>
                      <a:endParaRPr lang="es-PE" sz="1600" dirty="0"/>
                    </a:p>
                  </a:txBody>
                  <a:tcPr/>
                </a:tc>
                <a:tc>
                  <a:txBody>
                    <a:bodyPr/>
                    <a:lstStyle/>
                    <a:p>
                      <a:r>
                        <a:rPr lang="es-MX" sz="1600" dirty="0"/>
                        <a:t>Cajero</a:t>
                      </a:r>
                      <a:endParaRPr lang="es-PE" sz="1600" dirty="0"/>
                    </a:p>
                  </a:txBody>
                  <a:tcPr/>
                </a:tc>
                <a:tc>
                  <a:txBody>
                    <a:bodyPr/>
                    <a:lstStyle/>
                    <a:p>
                      <a:r>
                        <a:rPr lang="es-MX" sz="1600" dirty="0"/>
                        <a:t>RF2</a:t>
                      </a:r>
                      <a:endParaRPr lang="es-PE" sz="1600" dirty="0"/>
                    </a:p>
                  </a:txBody>
                  <a:tcPr/>
                </a:tc>
                <a:tc>
                  <a:txBody>
                    <a:bodyPr/>
                    <a:lstStyle/>
                    <a:p>
                      <a:r>
                        <a:rPr lang="es-MX" sz="1600" dirty="0"/>
                        <a:t>Registrar los datos del estudiante</a:t>
                      </a:r>
                      <a:endParaRPr lang="es-PE" sz="1600" dirty="0"/>
                    </a:p>
                  </a:txBody>
                  <a:tcPr/>
                </a:tc>
                <a:extLst>
                  <a:ext uri="{0D108BD9-81ED-4DB2-BD59-A6C34878D82A}">
                    <a16:rowId xmlns:a16="http://schemas.microsoft.com/office/drawing/2014/main" val="2356892441"/>
                  </a:ext>
                </a:extLst>
              </a:tr>
              <a:tr h="370840">
                <a:tc vMerge="1">
                  <a:txBody>
                    <a:bodyPr/>
                    <a:lstStyle/>
                    <a:p>
                      <a:endParaRPr lang="es-PE" sz="1600" dirty="0"/>
                    </a:p>
                  </a:txBody>
                  <a:tcPr>
                    <a:lnR w="12700" cap="flat" cmpd="sng" algn="ctr">
                      <a:solidFill>
                        <a:schemeClr val="tx1"/>
                      </a:solidFill>
                      <a:prstDash val="solid"/>
                      <a:round/>
                      <a:headEnd type="none" w="med" len="med"/>
                      <a:tailEnd type="none" w="med" len="med"/>
                    </a:lnR>
                  </a:tcPr>
                </a:tc>
                <a:tc vMerge="1">
                  <a:txBody>
                    <a:bodyPr/>
                    <a:lstStyle/>
                    <a:p>
                      <a:endParaRPr lang="es-PE" sz="1600"/>
                    </a:p>
                  </a:txBody>
                  <a:tcPr>
                    <a:lnL w="12700" cap="flat" cmpd="sng" algn="ctr">
                      <a:solidFill>
                        <a:schemeClr val="tx1"/>
                      </a:solidFill>
                      <a:prstDash val="solid"/>
                      <a:round/>
                      <a:headEnd type="none" w="med" len="med"/>
                      <a:tailEnd type="none" w="med" len="med"/>
                    </a:lnL>
                  </a:tcPr>
                </a:tc>
                <a:tc>
                  <a:txBody>
                    <a:bodyPr/>
                    <a:lstStyle/>
                    <a:p>
                      <a:r>
                        <a:rPr lang="es-MX" sz="1600" dirty="0"/>
                        <a:t>4</a:t>
                      </a:r>
                      <a:endParaRPr lang="es-PE" sz="1600" dirty="0"/>
                    </a:p>
                  </a:txBody>
                  <a:tcPr/>
                </a:tc>
                <a:tc>
                  <a:txBody>
                    <a:bodyPr/>
                    <a:lstStyle/>
                    <a:p>
                      <a:r>
                        <a:rPr lang="es-MX" sz="1600" dirty="0"/>
                        <a:t>Ingresar datos correspondientes para el comprobante de pago de matrícula</a:t>
                      </a:r>
                      <a:endParaRPr lang="es-PE" sz="1600" dirty="0"/>
                    </a:p>
                  </a:txBody>
                  <a:tcPr/>
                </a:tc>
                <a:tc>
                  <a:txBody>
                    <a:bodyPr/>
                    <a:lstStyle/>
                    <a:p>
                      <a:r>
                        <a:rPr lang="es-MX" sz="1600" dirty="0"/>
                        <a:t>Cajero</a:t>
                      </a:r>
                      <a:endParaRPr lang="es-PE" sz="1600" dirty="0"/>
                    </a:p>
                  </a:txBody>
                  <a:tcPr/>
                </a:tc>
                <a:tc>
                  <a:txBody>
                    <a:bodyPr/>
                    <a:lstStyle/>
                    <a:p>
                      <a:r>
                        <a:rPr lang="es-MX" sz="1600" dirty="0"/>
                        <a:t>RF3</a:t>
                      </a:r>
                      <a:endParaRPr lang="es-PE" sz="1600" dirty="0"/>
                    </a:p>
                  </a:txBody>
                  <a:tcPr/>
                </a:tc>
                <a:tc>
                  <a:txBody>
                    <a:bodyPr/>
                    <a:lstStyle/>
                    <a:p>
                      <a:r>
                        <a:rPr lang="es-MX" sz="1600" dirty="0"/>
                        <a:t>Registrar los datos del comprobante de pago de matrícula</a:t>
                      </a:r>
                    </a:p>
                  </a:txBody>
                  <a:tcPr/>
                </a:tc>
                <a:extLst>
                  <a:ext uri="{0D108BD9-81ED-4DB2-BD59-A6C34878D82A}">
                    <a16:rowId xmlns:a16="http://schemas.microsoft.com/office/drawing/2014/main" val="775091133"/>
                  </a:ext>
                </a:extLst>
              </a:tr>
              <a:tr h="370840">
                <a:tc vMerge="1">
                  <a:txBody>
                    <a:bodyPr/>
                    <a:lstStyle/>
                    <a:p>
                      <a:endParaRPr lang="es-PE" sz="1600"/>
                    </a:p>
                  </a:txBody>
                  <a:tcPr>
                    <a:lnR w="12700" cap="flat" cmpd="sng" algn="ctr">
                      <a:solidFill>
                        <a:schemeClr val="tx1"/>
                      </a:solidFill>
                      <a:prstDash val="solid"/>
                      <a:round/>
                      <a:headEnd type="none" w="med" len="med"/>
                      <a:tailEnd type="none" w="med" len="med"/>
                    </a:lnR>
                  </a:tcPr>
                </a:tc>
                <a:tc vMerge="1">
                  <a:txBody>
                    <a:bodyPr/>
                    <a:lstStyle/>
                    <a:p>
                      <a:endParaRPr lang="es-PE" sz="1600"/>
                    </a:p>
                  </a:txBody>
                  <a:tcPr>
                    <a:lnL w="12700" cap="flat" cmpd="sng" algn="ctr">
                      <a:solidFill>
                        <a:schemeClr val="tx1"/>
                      </a:solidFill>
                      <a:prstDash val="solid"/>
                      <a:round/>
                      <a:headEnd type="none" w="med" len="med"/>
                      <a:tailEnd type="none" w="med" len="med"/>
                    </a:lnL>
                  </a:tcPr>
                </a:tc>
                <a:tc>
                  <a:txBody>
                    <a:bodyPr/>
                    <a:lstStyle/>
                    <a:p>
                      <a:r>
                        <a:rPr lang="es-MX" sz="1600" dirty="0"/>
                        <a:t>5</a:t>
                      </a:r>
                      <a:endParaRPr lang="es-PE" sz="1600" dirty="0"/>
                    </a:p>
                  </a:txBody>
                  <a:tcPr/>
                </a:tc>
                <a:tc>
                  <a:txBody>
                    <a:bodyPr/>
                    <a:lstStyle/>
                    <a:p>
                      <a:r>
                        <a:rPr lang="es-MX" sz="1600" dirty="0"/>
                        <a:t>Entregar el comprobante de pago de matrícula</a:t>
                      </a:r>
                      <a:endParaRPr lang="es-PE" sz="1600" dirty="0"/>
                    </a:p>
                  </a:txBody>
                  <a:tcPr/>
                </a:tc>
                <a:tc>
                  <a:txBody>
                    <a:bodyPr/>
                    <a:lstStyle/>
                    <a:p>
                      <a:r>
                        <a:rPr lang="es-MX" sz="1600" dirty="0"/>
                        <a:t>Cajero</a:t>
                      </a:r>
                      <a:endParaRPr lang="es-PE" sz="1600" dirty="0"/>
                    </a:p>
                  </a:txBody>
                  <a:tcPr/>
                </a:tc>
                <a:tc>
                  <a:txBody>
                    <a:bodyPr/>
                    <a:lstStyle/>
                    <a:p>
                      <a:r>
                        <a:rPr lang="es-MX" sz="1600" dirty="0"/>
                        <a:t>RF4</a:t>
                      </a:r>
                      <a:endParaRPr lang="es-PE" sz="1600" dirty="0"/>
                    </a:p>
                  </a:txBody>
                  <a:tcPr/>
                </a:tc>
                <a:tc>
                  <a:txBody>
                    <a:bodyPr/>
                    <a:lstStyle/>
                    <a:p>
                      <a:r>
                        <a:rPr lang="es-MX" sz="1600" dirty="0"/>
                        <a:t>Generar comprobante de pago de matrícula</a:t>
                      </a:r>
                      <a:endParaRPr lang="es-PE" sz="1600" dirty="0"/>
                    </a:p>
                  </a:txBody>
                  <a:tcPr/>
                </a:tc>
                <a:extLst>
                  <a:ext uri="{0D108BD9-81ED-4DB2-BD59-A6C34878D82A}">
                    <a16:rowId xmlns:a16="http://schemas.microsoft.com/office/drawing/2014/main" val="2239304311"/>
                  </a:ext>
                </a:extLst>
              </a:tr>
            </a:tbl>
          </a:graphicData>
        </a:graphic>
      </p:graphicFrame>
    </p:spTree>
    <p:extLst>
      <p:ext uri="{BB962C8B-B14F-4D97-AF65-F5344CB8AC3E}">
        <p14:creationId xmlns:p14="http://schemas.microsoft.com/office/powerpoint/2010/main" val="185561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559966" y="169157"/>
            <a:ext cx="6704900" cy="652964"/>
          </a:xfrm>
        </p:spPr>
        <p:txBody>
          <a:bodyPr>
            <a:normAutofit/>
          </a:bodyPr>
          <a:lstStyle/>
          <a:p>
            <a:r>
              <a:rPr lang="es-MX" sz="3200" b="1" dirty="0"/>
              <a:t>REQUERIMIENTOS FUNCIONALES</a:t>
            </a:r>
            <a:endParaRPr lang="en-US" sz="3200" b="1" dirty="0"/>
          </a:p>
        </p:txBody>
      </p:sp>
      <p:graphicFrame>
        <p:nvGraphicFramePr>
          <p:cNvPr id="2" name="Tabla 2">
            <a:extLst>
              <a:ext uri="{FF2B5EF4-FFF2-40B4-BE49-F238E27FC236}">
                <a16:creationId xmlns:a16="http://schemas.microsoft.com/office/drawing/2014/main" id="{E791D2F7-2046-4D9C-B73E-69F334B2A1F0}"/>
              </a:ext>
            </a:extLst>
          </p:cNvPr>
          <p:cNvGraphicFramePr>
            <a:graphicFrameLocks noGrp="1"/>
          </p:cNvGraphicFramePr>
          <p:nvPr>
            <p:extLst>
              <p:ext uri="{D42A27DB-BD31-4B8C-83A1-F6EECF244321}">
                <p14:modId xmlns:p14="http://schemas.microsoft.com/office/powerpoint/2010/main" val="3985215643"/>
              </p:ext>
            </p:extLst>
          </p:nvPr>
        </p:nvGraphicFramePr>
        <p:xfrm>
          <a:off x="645952" y="1508230"/>
          <a:ext cx="9295935" cy="3584596"/>
        </p:xfrm>
        <a:graphic>
          <a:graphicData uri="http://schemas.openxmlformats.org/drawingml/2006/table">
            <a:tbl>
              <a:tblPr firstRow="1" bandRow="1">
                <a:tableStyleId>{93296810-A885-4BE3-A3E7-6D5BEEA58F35}</a:tableStyleId>
              </a:tblPr>
              <a:tblGrid>
                <a:gridCol w="654342">
                  <a:extLst>
                    <a:ext uri="{9D8B030D-6E8A-4147-A177-3AD203B41FA5}">
                      <a16:colId xmlns:a16="http://schemas.microsoft.com/office/drawing/2014/main" val="2820619162"/>
                    </a:ext>
                  </a:extLst>
                </a:gridCol>
                <a:gridCol w="1803632">
                  <a:extLst>
                    <a:ext uri="{9D8B030D-6E8A-4147-A177-3AD203B41FA5}">
                      <a16:colId xmlns:a16="http://schemas.microsoft.com/office/drawing/2014/main" val="3365066901"/>
                    </a:ext>
                  </a:extLst>
                </a:gridCol>
                <a:gridCol w="645953">
                  <a:extLst>
                    <a:ext uri="{9D8B030D-6E8A-4147-A177-3AD203B41FA5}">
                      <a16:colId xmlns:a16="http://schemas.microsoft.com/office/drawing/2014/main" val="510562938"/>
                    </a:ext>
                  </a:extLst>
                </a:gridCol>
                <a:gridCol w="1644242">
                  <a:extLst>
                    <a:ext uri="{9D8B030D-6E8A-4147-A177-3AD203B41FA5}">
                      <a16:colId xmlns:a16="http://schemas.microsoft.com/office/drawing/2014/main" val="3537309064"/>
                    </a:ext>
                  </a:extLst>
                </a:gridCol>
                <a:gridCol w="1449121">
                  <a:extLst>
                    <a:ext uri="{9D8B030D-6E8A-4147-A177-3AD203B41FA5}">
                      <a16:colId xmlns:a16="http://schemas.microsoft.com/office/drawing/2014/main" val="2970196260"/>
                    </a:ext>
                  </a:extLst>
                </a:gridCol>
                <a:gridCol w="622960">
                  <a:extLst>
                    <a:ext uri="{9D8B030D-6E8A-4147-A177-3AD203B41FA5}">
                      <a16:colId xmlns:a16="http://schemas.microsoft.com/office/drawing/2014/main" val="395186920"/>
                    </a:ext>
                  </a:extLst>
                </a:gridCol>
                <a:gridCol w="2475685">
                  <a:extLst>
                    <a:ext uri="{9D8B030D-6E8A-4147-A177-3AD203B41FA5}">
                      <a16:colId xmlns:a16="http://schemas.microsoft.com/office/drawing/2014/main" val="2944872605"/>
                    </a:ext>
                  </a:extLst>
                </a:gridCol>
              </a:tblGrid>
              <a:tr h="435938">
                <a:tc gridSpan="2">
                  <a:txBody>
                    <a:bodyPr/>
                    <a:lstStyle/>
                    <a:p>
                      <a:r>
                        <a:rPr lang="es-MX" dirty="0"/>
                        <a:t>Caso de uso del negocio</a:t>
                      </a:r>
                      <a:endParaRPr lang="es-PE" dirty="0"/>
                    </a:p>
                  </a:txBody>
                  <a:tcPr/>
                </a:tc>
                <a:tc hMerge="1">
                  <a:txBody>
                    <a:bodyPr/>
                    <a:lstStyle/>
                    <a:p>
                      <a:endParaRPr lang="es-PE"/>
                    </a:p>
                  </a:txBody>
                  <a:tcPr/>
                </a:tc>
                <a:tc gridSpan="3">
                  <a:txBody>
                    <a:bodyPr/>
                    <a:lstStyle/>
                    <a:p>
                      <a:r>
                        <a:rPr lang="es-MX" dirty="0"/>
                        <a:t>Actividad a automatizar</a:t>
                      </a:r>
                      <a:endParaRPr lang="es-PE" dirty="0"/>
                    </a:p>
                  </a:txBody>
                  <a:tcPr/>
                </a:tc>
                <a:tc hMerge="1">
                  <a:txBody>
                    <a:bodyPr/>
                    <a:lstStyle/>
                    <a:p>
                      <a:endParaRPr lang="es-PE"/>
                    </a:p>
                  </a:txBody>
                  <a:tcPr/>
                </a:tc>
                <a:tc hMerge="1">
                  <a:txBody>
                    <a:bodyPr/>
                    <a:lstStyle/>
                    <a:p>
                      <a:endParaRPr lang="es-PE"/>
                    </a:p>
                  </a:txBody>
                  <a:tcPr/>
                </a:tc>
                <a:tc gridSpan="2">
                  <a:txBody>
                    <a:bodyPr/>
                    <a:lstStyle/>
                    <a:p>
                      <a:r>
                        <a:rPr lang="es-MX" dirty="0"/>
                        <a:t>Requerimiento funcional</a:t>
                      </a:r>
                      <a:endParaRPr lang="es-PE" dirty="0"/>
                    </a:p>
                  </a:txBody>
                  <a:tcPr/>
                </a:tc>
                <a:tc hMerge="1">
                  <a:txBody>
                    <a:bodyPr/>
                    <a:lstStyle/>
                    <a:p>
                      <a:endParaRPr lang="es-PE"/>
                    </a:p>
                  </a:txBody>
                  <a:tcPr/>
                </a:tc>
                <a:extLst>
                  <a:ext uri="{0D108BD9-81ED-4DB2-BD59-A6C34878D82A}">
                    <a16:rowId xmlns:a16="http://schemas.microsoft.com/office/drawing/2014/main" val="3348812602"/>
                  </a:ext>
                </a:extLst>
              </a:tr>
              <a:tr h="435938">
                <a:tc>
                  <a:txBody>
                    <a:bodyPr/>
                    <a:lstStyle/>
                    <a:p>
                      <a:r>
                        <a:rPr lang="es-MX" dirty="0" err="1"/>
                        <a:t>N°</a:t>
                      </a:r>
                      <a:endParaRPr lang="es-PE" dirty="0"/>
                    </a:p>
                  </a:txBody>
                  <a:tcPr/>
                </a:tc>
                <a:tc>
                  <a:txBody>
                    <a:bodyPr/>
                    <a:lstStyle/>
                    <a:p>
                      <a:r>
                        <a:rPr lang="es-MX" dirty="0"/>
                        <a:t>Nombre</a:t>
                      </a:r>
                      <a:endParaRPr lang="es-PE" dirty="0"/>
                    </a:p>
                  </a:txBody>
                  <a:tcPr/>
                </a:tc>
                <a:tc>
                  <a:txBody>
                    <a:bodyPr/>
                    <a:lstStyle/>
                    <a:p>
                      <a:r>
                        <a:rPr lang="es-MX" dirty="0" err="1"/>
                        <a:t>N°</a:t>
                      </a:r>
                      <a:endParaRPr lang="es-PE" dirty="0"/>
                    </a:p>
                  </a:txBody>
                  <a:tcPr/>
                </a:tc>
                <a:tc>
                  <a:txBody>
                    <a:bodyPr/>
                    <a:lstStyle/>
                    <a:p>
                      <a:r>
                        <a:rPr lang="es-MX" dirty="0"/>
                        <a:t>Nombre</a:t>
                      </a:r>
                      <a:endParaRPr lang="es-PE" dirty="0"/>
                    </a:p>
                  </a:txBody>
                  <a:tcPr/>
                </a:tc>
                <a:tc>
                  <a:txBody>
                    <a:bodyPr/>
                    <a:lstStyle/>
                    <a:p>
                      <a:r>
                        <a:rPr lang="es-MX" dirty="0"/>
                        <a:t>Responsable</a:t>
                      </a:r>
                      <a:endParaRPr lang="es-PE" dirty="0"/>
                    </a:p>
                  </a:txBody>
                  <a:tcPr/>
                </a:tc>
                <a:tc>
                  <a:txBody>
                    <a:bodyPr/>
                    <a:lstStyle/>
                    <a:p>
                      <a:r>
                        <a:rPr lang="es-MX" dirty="0" err="1"/>
                        <a:t>N°</a:t>
                      </a:r>
                      <a:endParaRPr lang="es-PE" dirty="0"/>
                    </a:p>
                  </a:txBody>
                  <a:tcPr/>
                </a:tc>
                <a:tc>
                  <a:txBody>
                    <a:bodyPr/>
                    <a:lstStyle/>
                    <a:p>
                      <a:r>
                        <a:rPr lang="es-MX" dirty="0"/>
                        <a:t>Nombre</a:t>
                      </a:r>
                      <a:endParaRPr lang="es-PE" dirty="0"/>
                    </a:p>
                  </a:txBody>
                  <a:tcPr/>
                </a:tc>
                <a:extLst>
                  <a:ext uri="{0D108BD9-81ED-4DB2-BD59-A6C34878D82A}">
                    <a16:rowId xmlns:a16="http://schemas.microsoft.com/office/drawing/2014/main" val="914785704"/>
                  </a:ext>
                </a:extLst>
              </a:tr>
              <a:tr h="680779">
                <a:tc rowSpan="3">
                  <a:txBody>
                    <a:bodyPr/>
                    <a:lstStyle/>
                    <a:p>
                      <a:r>
                        <a:rPr lang="es-MX" sz="1600" dirty="0"/>
                        <a:t>CUN</a:t>
                      </a:r>
                    </a:p>
                    <a:p>
                      <a:r>
                        <a:rPr lang="es-MX" sz="1600" dirty="0"/>
                        <a:t>02</a:t>
                      </a:r>
                      <a:endParaRPr lang="es-PE" sz="1600" dirty="0"/>
                    </a:p>
                  </a:txBody>
                  <a:tcPr anchor="ctr"/>
                </a:tc>
                <a:tc rowSpan="3">
                  <a:txBody>
                    <a:bodyPr/>
                    <a:lstStyle/>
                    <a:p>
                      <a:r>
                        <a:rPr lang="es-MX" sz="2400" b="1" dirty="0"/>
                        <a:t>GESTIÓN DE MATRÍCULA</a:t>
                      </a:r>
                      <a:endParaRPr lang="es-PE" sz="2400" b="1" dirty="0"/>
                    </a:p>
                  </a:txBody>
                  <a:tcPr anchor="ctr"/>
                </a:tc>
                <a:tc>
                  <a:txBody>
                    <a:bodyPr/>
                    <a:lstStyle/>
                    <a:p>
                      <a:r>
                        <a:rPr lang="es-MX" sz="1600" dirty="0"/>
                        <a:t>6</a:t>
                      </a:r>
                      <a:endParaRPr lang="es-PE" sz="1600" dirty="0"/>
                    </a:p>
                  </a:txBody>
                  <a:tcPr/>
                </a:tc>
                <a:tc>
                  <a:txBody>
                    <a:bodyPr/>
                    <a:lstStyle/>
                    <a:p>
                      <a:r>
                        <a:rPr lang="es-MX" sz="1600" dirty="0"/>
                        <a:t>Verificar los datos del pago de matrícula</a:t>
                      </a:r>
                      <a:endParaRPr lang="es-PE" sz="1600" dirty="0"/>
                    </a:p>
                  </a:txBody>
                  <a:tcPr/>
                </a:tc>
                <a:tc>
                  <a:txBody>
                    <a:bodyPr/>
                    <a:lstStyle/>
                    <a:p>
                      <a:r>
                        <a:rPr lang="es-MX" sz="1600" dirty="0"/>
                        <a:t>Secretaria</a:t>
                      </a:r>
                      <a:endParaRPr lang="es-PE" sz="1600" dirty="0"/>
                    </a:p>
                  </a:txBody>
                  <a:tcPr/>
                </a:tc>
                <a:tc>
                  <a:txBody>
                    <a:bodyPr/>
                    <a:lstStyle/>
                    <a:p>
                      <a:r>
                        <a:rPr lang="es-MX" sz="1600" dirty="0"/>
                        <a:t>RF5</a:t>
                      </a:r>
                      <a:endParaRPr lang="es-PE" sz="1600" dirty="0"/>
                    </a:p>
                  </a:txBody>
                  <a:tcPr/>
                </a:tc>
                <a:tc>
                  <a:txBody>
                    <a:bodyPr/>
                    <a:lstStyle/>
                    <a:p>
                      <a:r>
                        <a:rPr lang="es-MX" sz="1600" dirty="0"/>
                        <a:t>Validar los datos del pago de matrícula</a:t>
                      </a:r>
                      <a:endParaRPr lang="es-PE" sz="1600" dirty="0"/>
                    </a:p>
                  </a:txBody>
                  <a:tcPr/>
                </a:tc>
                <a:extLst>
                  <a:ext uri="{0D108BD9-81ED-4DB2-BD59-A6C34878D82A}">
                    <a16:rowId xmlns:a16="http://schemas.microsoft.com/office/drawing/2014/main" val="1758225433"/>
                  </a:ext>
                </a:extLst>
              </a:tr>
              <a:tr h="680779">
                <a:tc vMerge="1">
                  <a:txBody>
                    <a:bodyPr/>
                    <a:lstStyle/>
                    <a:p>
                      <a:endParaRPr lang="es-PE" sz="1600"/>
                    </a:p>
                  </a:txBody>
                  <a:tcPr>
                    <a:lnR w="12700" cap="flat" cmpd="sng" algn="ctr">
                      <a:solidFill>
                        <a:schemeClr val="tx1"/>
                      </a:solidFill>
                      <a:prstDash val="solid"/>
                      <a:round/>
                      <a:headEnd type="none" w="med" len="med"/>
                      <a:tailEnd type="none" w="med" len="med"/>
                    </a:lnR>
                  </a:tcPr>
                </a:tc>
                <a:tc vMerge="1">
                  <a:txBody>
                    <a:bodyPr/>
                    <a:lstStyle/>
                    <a:p>
                      <a:endParaRPr lang="es-PE" sz="1600" dirty="0"/>
                    </a:p>
                  </a:txBody>
                  <a:tcPr>
                    <a:lnL w="12700" cap="flat" cmpd="sng" algn="ctr">
                      <a:solidFill>
                        <a:schemeClr val="tx1"/>
                      </a:solidFill>
                      <a:prstDash val="solid"/>
                      <a:round/>
                      <a:headEnd type="none" w="med" len="med"/>
                      <a:tailEnd type="none" w="med" len="med"/>
                    </a:lnL>
                  </a:tcPr>
                </a:tc>
                <a:tc>
                  <a:txBody>
                    <a:bodyPr/>
                    <a:lstStyle/>
                    <a:p>
                      <a:r>
                        <a:rPr lang="es-MX" sz="1600" dirty="0"/>
                        <a:t>7</a:t>
                      </a:r>
                      <a:endParaRPr lang="es-PE" sz="1600" dirty="0"/>
                    </a:p>
                  </a:txBody>
                  <a:tcPr/>
                </a:tc>
                <a:tc>
                  <a:txBody>
                    <a:bodyPr/>
                    <a:lstStyle/>
                    <a:p>
                      <a:r>
                        <a:rPr lang="es-MX" sz="1600" dirty="0"/>
                        <a:t>Ingresar los datos correspondientes de la ficha de matrícula</a:t>
                      </a:r>
                      <a:endParaRPr lang="es-PE"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600" dirty="0"/>
                        <a:t>Secretaria</a:t>
                      </a:r>
                      <a:endParaRPr lang="es-PE" sz="1600" dirty="0"/>
                    </a:p>
                    <a:p>
                      <a:endParaRPr lang="es-PE" sz="1600" dirty="0"/>
                    </a:p>
                  </a:txBody>
                  <a:tcPr/>
                </a:tc>
                <a:tc>
                  <a:txBody>
                    <a:bodyPr/>
                    <a:lstStyle/>
                    <a:p>
                      <a:r>
                        <a:rPr lang="es-MX" sz="1600" dirty="0"/>
                        <a:t>RF6</a:t>
                      </a:r>
                      <a:endParaRPr lang="es-PE" sz="1600" dirty="0"/>
                    </a:p>
                  </a:txBody>
                  <a:tcPr/>
                </a:tc>
                <a:tc>
                  <a:txBody>
                    <a:bodyPr/>
                    <a:lstStyle/>
                    <a:p>
                      <a:r>
                        <a:rPr lang="es-MX" sz="1600" dirty="0"/>
                        <a:t>Registrar los datos de la ficha de matrícula</a:t>
                      </a:r>
                      <a:endParaRPr lang="es-PE" sz="1600" dirty="0"/>
                    </a:p>
                  </a:txBody>
                  <a:tcPr/>
                </a:tc>
                <a:extLst>
                  <a:ext uri="{0D108BD9-81ED-4DB2-BD59-A6C34878D82A}">
                    <a16:rowId xmlns:a16="http://schemas.microsoft.com/office/drawing/2014/main" val="2915841685"/>
                  </a:ext>
                </a:extLst>
              </a:tr>
              <a:tr h="680779">
                <a:tc vMerge="1">
                  <a:txBody>
                    <a:bodyPr/>
                    <a:lstStyle/>
                    <a:p>
                      <a:endParaRPr lang="es-PE" sz="1600"/>
                    </a:p>
                  </a:txBody>
                  <a:tcPr>
                    <a:lnR w="12700" cap="flat" cmpd="sng" algn="ctr">
                      <a:solidFill>
                        <a:schemeClr val="tx1"/>
                      </a:solidFill>
                      <a:prstDash val="solid"/>
                      <a:round/>
                      <a:headEnd type="none" w="med" len="med"/>
                      <a:tailEnd type="none" w="med" len="med"/>
                    </a:lnR>
                  </a:tcPr>
                </a:tc>
                <a:tc vMerge="1">
                  <a:txBody>
                    <a:bodyPr/>
                    <a:lstStyle/>
                    <a:p>
                      <a:endParaRPr lang="es-PE" sz="1600"/>
                    </a:p>
                  </a:txBody>
                  <a:tcPr>
                    <a:lnL w="12700" cap="flat" cmpd="sng" algn="ctr">
                      <a:solidFill>
                        <a:schemeClr val="tx1"/>
                      </a:solidFill>
                      <a:prstDash val="solid"/>
                      <a:round/>
                      <a:headEnd type="none" w="med" len="med"/>
                      <a:tailEnd type="none" w="med" len="med"/>
                    </a:lnL>
                  </a:tcPr>
                </a:tc>
                <a:tc>
                  <a:txBody>
                    <a:bodyPr/>
                    <a:lstStyle/>
                    <a:p>
                      <a:r>
                        <a:rPr lang="es-MX" sz="1600" dirty="0"/>
                        <a:t>8</a:t>
                      </a:r>
                      <a:endParaRPr lang="es-PE" sz="1600" dirty="0"/>
                    </a:p>
                  </a:txBody>
                  <a:tcPr/>
                </a:tc>
                <a:tc>
                  <a:txBody>
                    <a:bodyPr/>
                    <a:lstStyle/>
                    <a:p>
                      <a:r>
                        <a:rPr lang="es-MX" sz="1600" dirty="0"/>
                        <a:t>Entregar la ficha de matrícula al estudiante</a:t>
                      </a:r>
                      <a:endParaRPr lang="es-PE" sz="1600" dirty="0"/>
                    </a:p>
                  </a:txBody>
                  <a:tcPr/>
                </a:tc>
                <a:tc>
                  <a:txBody>
                    <a:bodyPr/>
                    <a:lstStyle/>
                    <a:p>
                      <a:r>
                        <a:rPr lang="es-MX" sz="1600" dirty="0"/>
                        <a:t>Secretaria</a:t>
                      </a:r>
                      <a:endParaRPr lang="es-PE" sz="1600" dirty="0"/>
                    </a:p>
                  </a:txBody>
                  <a:tcPr/>
                </a:tc>
                <a:tc>
                  <a:txBody>
                    <a:bodyPr/>
                    <a:lstStyle/>
                    <a:p>
                      <a:r>
                        <a:rPr lang="es-MX" sz="1600" dirty="0"/>
                        <a:t>RF7</a:t>
                      </a:r>
                      <a:endParaRPr lang="es-PE" sz="1600" dirty="0"/>
                    </a:p>
                  </a:txBody>
                  <a:tcPr/>
                </a:tc>
                <a:tc>
                  <a:txBody>
                    <a:bodyPr/>
                    <a:lstStyle/>
                    <a:p>
                      <a:r>
                        <a:rPr lang="es-MX" sz="1600" dirty="0"/>
                        <a:t>Generar ficha de matrícula</a:t>
                      </a:r>
                      <a:endParaRPr lang="es-PE" sz="1600" dirty="0"/>
                    </a:p>
                  </a:txBody>
                  <a:tcPr/>
                </a:tc>
                <a:extLst>
                  <a:ext uri="{0D108BD9-81ED-4DB2-BD59-A6C34878D82A}">
                    <a16:rowId xmlns:a16="http://schemas.microsoft.com/office/drawing/2014/main" val="2356892441"/>
                  </a:ext>
                </a:extLst>
              </a:tr>
            </a:tbl>
          </a:graphicData>
        </a:graphic>
      </p:graphicFrame>
    </p:spTree>
    <p:extLst>
      <p:ext uri="{BB962C8B-B14F-4D97-AF65-F5344CB8AC3E}">
        <p14:creationId xmlns:p14="http://schemas.microsoft.com/office/powerpoint/2010/main" val="376275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559966" y="169157"/>
            <a:ext cx="6704900" cy="652964"/>
          </a:xfrm>
        </p:spPr>
        <p:txBody>
          <a:bodyPr>
            <a:normAutofit/>
          </a:bodyPr>
          <a:lstStyle/>
          <a:p>
            <a:r>
              <a:rPr lang="es-MX" sz="3200" b="1" dirty="0"/>
              <a:t>REQUERIMIENTOS FUNCIONALES</a:t>
            </a:r>
            <a:endParaRPr lang="en-US" sz="3200" b="1" dirty="0"/>
          </a:p>
        </p:txBody>
      </p:sp>
      <p:graphicFrame>
        <p:nvGraphicFramePr>
          <p:cNvPr id="2" name="Tabla 2">
            <a:extLst>
              <a:ext uri="{FF2B5EF4-FFF2-40B4-BE49-F238E27FC236}">
                <a16:creationId xmlns:a16="http://schemas.microsoft.com/office/drawing/2014/main" id="{E791D2F7-2046-4D9C-B73E-69F334B2A1F0}"/>
              </a:ext>
            </a:extLst>
          </p:cNvPr>
          <p:cNvGraphicFramePr>
            <a:graphicFrameLocks noGrp="1"/>
          </p:cNvGraphicFramePr>
          <p:nvPr>
            <p:extLst>
              <p:ext uri="{D42A27DB-BD31-4B8C-83A1-F6EECF244321}">
                <p14:modId xmlns:p14="http://schemas.microsoft.com/office/powerpoint/2010/main" val="1209920485"/>
              </p:ext>
            </p:extLst>
          </p:nvPr>
        </p:nvGraphicFramePr>
        <p:xfrm>
          <a:off x="645952" y="971336"/>
          <a:ext cx="9295935" cy="5344160"/>
        </p:xfrm>
        <a:graphic>
          <a:graphicData uri="http://schemas.openxmlformats.org/drawingml/2006/table">
            <a:tbl>
              <a:tblPr firstRow="1" bandRow="1">
                <a:tableStyleId>{93296810-A885-4BE3-A3E7-6D5BEEA58F35}</a:tableStyleId>
              </a:tblPr>
              <a:tblGrid>
                <a:gridCol w="654342">
                  <a:extLst>
                    <a:ext uri="{9D8B030D-6E8A-4147-A177-3AD203B41FA5}">
                      <a16:colId xmlns:a16="http://schemas.microsoft.com/office/drawing/2014/main" val="2820619162"/>
                    </a:ext>
                  </a:extLst>
                </a:gridCol>
                <a:gridCol w="1803632">
                  <a:extLst>
                    <a:ext uri="{9D8B030D-6E8A-4147-A177-3AD203B41FA5}">
                      <a16:colId xmlns:a16="http://schemas.microsoft.com/office/drawing/2014/main" val="3365066901"/>
                    </a:ext>
                  </a:extLst>
                </a:gridCol>
                <a:gridCol w="645953">
                  <a:extLst>
                    <a:ext uri="{9D8B030D-6E8A-4147-A177-3AD203B41FA5}">
                      <a16:colId xmlns:a16="http://schemas.microsoft.com/office/drawing/2014/main" val="510562938"/>
                    </a:ext>
                  </a:extLst>
                </a:gridCol>
                <a:gridCol w="1644242">
                  <a:extLst>
                    <a:ext uri="{9D8B030D-6E8A-4147-A177-3AD203B41FA5}">
                      <a16:colId xmlns:a16="http://schemas.microsoft.com/office/drawing/2014/main" val="3537309064"/>
                    </a:ext>
                  </a:extLst>
                </a:gridCol>
                <a:gridCol w="1449121">
                  <a:extLst>
                    <a:ext uri="{9D8B030D-6E8A-4147-A177-3AD203B41FA5}">
                      <a16:colId xmlns:a16="http://schemas.microsoft.com/office/drawing/2014/main" val="2970196260"/>
                    </a:ext>
                  </a:extLst>
                </a:gridCol>
                <a:gridCol w="622960">
                  <a:extLst>
                    <a:ext uri="{9D8B030D-6E8A-4147-A177-3AD203B41FA5}">
                      <a16:colId xmlns:a16="http://schemas.microsoft.com/office/drawing/2014/main" val="395186920"/>
                    </a:ext>
                  </a:extLst>
                </a:gridCol>
                <a:gridCol w="2475685">
                  <a:extLst>
                    <a:ext uri="{9D8B030D-6E8A-4147-A177-3AD203B41FA5}">
                      <a16:colId xmlns:a16="http://schemas.microsoft.com/office/drawing/2014/main" val="2944872605"/>
                    </a:ext>
                  </a:extLst>
                </a:gridCol>
              </a:tblGrid>
              <a:tr h="370840">
                <a:tc gridSpan="2">
                  <a:txBody>
                    <a:bodyPr/>
                    <a:lstStyle/>
                    <a:p>
                      <a:r>
                        <a:rPr lang="es-MX" dirty="0"/>
                        <a:t>Caso de uso del negocio</a:t>
                      </a:r>
                      <a:endParaRPr lang="es-PE" dirty="0"/>
                    </a:p>
                  </a:txBody>
                  <a:tcPr/>
                </a:tc>
                <a:tc hMerge="1">
                  <a:txBody>
                    <a:bodyPr/>
                    <a:lstStyle/>
                    <a:p>
                      <a:endParaRPr lang="es-PE"/>
                    </a:p>
                  </a:txBody>
                  <a:tcPr/>
                </a:tc>
                <a:tc gridSpan="3">
                  <a:txBody>
                    <a:bodyPr/>
                    <a:lstStyle/>
                    <a:p>
                      <a:r>
                        <a:rPr lang="es-MX" dirty="0"/>
                        <a:t>Actividad a automatizar</a:t>
                      </a:r>
                      <a:endParaRPr lang="es-PE" dirty="0"/>
                    </a:p>
                  </a:txBody>
                  <a:tcPr/>
                </a:tc>
                <a:tc hMerge="1">
                  <a:txBody>
                    <a:bodyPr/>
                    <a:lstStyle/>
                    <a:p>
                      <a:endParaRPr lang="es-PE"/>
                    </a:p>
                  </a:txBody>
                  <a:tcPr/>
                </a:tc>
                <a:tc hMerge="1">
                  <a:txBody>
                    <a:bodyPr/>
                    <a:lstStyle/>
                    <a:p>
                      <a:endParaRPr lang="es-PE"/>
                    </a:p>
                  </a:txBody>
                  <a:tcPr/>
                </a:tc>
                <a:tc gridSpan="2">
                  <a:txBody>
                    <a:bodyPr/>
                    <a:lstStyle/>
                    <a:p>
                      <a:r>
                        <a:rPr lang="es-MX" dirty="0"/>
                        <a:t>Requerimiento funcional</a:t>
                      </a:r>
                      <a:endParaRPr lang="es-PE" dirty="0"/>
                    </a:p>
                  </a:txBody>
                  <a:tcPr/>
                </a:tc>
                <a:tc hMerge="1">
                  <a:txBody>
                    <a:bodyPr/>
                    <a:lstStyle/>
                    <a:p>
                      <a:endParaRPr lang="es-PE"/>
                    </a:p>
                  </a:txBody>
                  <a:tcPr/>
                </a:tc>
                <a:extLst>
                  <a:ext uri="{0D108BD9-81ED-4DB2-BD59-A6C34878D82A}">
                    <a16:rowId xmlns:a16="http://schemas.microsoft.com/office/drawing/2014/main" val="3348812602"/>
                  </a:ext>
                </a:extLst>
              </a:tr>
              <a:tr h="370840">
                <a:tc>
                  <a:txBody>
                    <a:bodyPr/>
                    <a:lstStyle/>
                    <a:p>
                      <a:r>
                        <a:rPr lang="es-MX" dirty="0" err="1"/>
                        <a:t>N°</a:t>
                      </a:r>
                      <a:endParaRPr lang="es-PE" dirty="0"/>
                    </a:p>
                  </a:txBody>
                  <a:tcPr/>
                </a:tc>
                <a:tc>
                  <a:txBody>
                    <a:bodyPr/>
                    <a:lstStyle/>
                    <a:p>
                      <a:r>
                        <a:rPr lang="es-MX" dirty="0"/>
                        <a:t>Nombre</a:t>
                      </a:r>
                      <a:endParaRPr lang="es-PE" dirty="0"/>
                    </a:p>
                  </a:txBody>
                  <a:tcPr/>
                </a:tc>
                <a:tc>
                  <a:txBody>
                    <a:bodyPr/>
                    <a:lstStyle/>
                    <a:p>
                      <a:r>
                        <a:rPr lang="es-MX" dirty="0" err="1"/>
                        <a:t>N°</a:t>
                      </a:r>
                      <a:endParaRPr lang="es-PE" dirty="0"/>
                    </a:p>
                  </a:txBody>
                  <a:tcPr/>
                </a:tc>
                <a:tc>
                  <a:txBody>
                    <a:bodyPr/>
                    <a:lstStyle/>
                    <a:p>
                      <a:r>
                        <a:rPr lang="es-MX" dirty="0"/>
                        <a:t>Nombre</a:t>
                      </a:r>
                      <a:endParaRPr lang="es-PE" dirty="0"/>
                    </a:p>
                  </a:txBody>
                  <a:tcPr/>
                </a:tc>
                <a:tc>
                  <a:txBody>
                    <a:bodyPr/>
                    <a:lstStyle/>
                    <a:p>
                      <a:r>
                        <a:rPr lang="es-MX" dirty="0"/>
                        <a:t>Responsable</a:t>
                      </a:r>
                      <a:endParaRPr lang="es-PE" dirty="0"/>
                    </a:p>
                  </a:txBody>
                  <a:tcPr/>
                </a:tc>
                <a:tc>
                  <a:txBody>
                    <a:bodyPr/>
                    <a:lstStyle/>
                    <a:p>
                      <a:r>
                        <a:rPr lang="es-MX" dirty="0" err="1"/>
                        <a:t>N°</a:t>
                      </a:r>
                      <a:endParaRPr lang="es-PE" dirty="0"/>
                    </a:p>
                  </a:txBody>
                  <a:tcPr/>
                </a:tc>
                <a:tc>
                  <a:txBody>
                    <a:bodyPr/>
                    <a:lstStyle/>
                    <a:p>
                      <a:r>
                        <a:rPr lang="es-MX" dirty="0"/>
                        <a:t>Nombre</a:t>
                      </a:r>
                      <a:endParaRPr lang="es-PE" dirty="0"/>
                    </a:p>
                  </a:txBody>
                  <a:tcPr/>
                </a:tc>
                <a:extLst>
                  <a:ext uri="{0D108BD9-81ED-4DB2-BD59-A6C34878D82A}">
                    <a16:rowId xmlns:a16="http://schemas.microsoft.com/office/drawing/2014/main" val="914785704"/>
                  </a:ext>
                </a:extLst>
              </a:tr>
              <a:tr h="370840">
                <a:tc rowSpan="5">
                  <a:txBody>
                    <a:bodyPr/>
                    <a:lstStyle/>
                    <a:p>
                      <a:r>
                        <a:rPr lang="es-MX" sz="1600" dirty="0"/>
                        <a:t>CUN</a:t>
                      </a:r>
                    </a:p>
                    <a:p>
                      <a:r>
                        <a:rPr lang="es-MX" sz="1600" dirty="0"/>
                        <a:t>03</a:t>
                      </a:r>
                      <a:endParaRPr lang="es-PE" sz="1600" dirty="0"/>
                    </a:p>
                  </a:txBody>
                  <a:tcPr anchor="ctr"/>
                </a:tc>
                <a:tc rowSpan="5">
                  <a:txBody>
                    <a:bodyPr/>
                    <a:lstStyle/>
                    <a:p>
                      <a:r>
                        <a:rPr lang="es-MX" sz="2400" b="1" dirty="0"/>
                        <a:t>GESTIÓN DE PAGO DE PENSIONES</a:t>
                      </a:r>
                      <a:endParaRPr lang="es-PE" sz="2400" b="1" dirty="0"/>
                    </a:p>
                  </a:txBody>
                  <a:tcPr anchor="ctr"/>
                </a:tc>
                <a:tc>
                  <a:txBody>
                    <a:bodyPr/>
                    <a:lstStyle/>
                    <a:p>
                      <a:r>
                        <a:rPr lang="es-MX" sz="1600" dirty="0"/>
                        <a:t>9</a:t>
                      </a:r>
                      <a:endParaRPr lang="es-PE" sz="1600" dirty="0"/>
                    </a:p>
                  </a:txBody>
                  <a:tcPr/>
                </a:tc>
                <a:tc>
                  <a:txBody>
                    <a:bodyPr/>
                    <a:lstStyle/>
                    <a:p>
                      <a:r>
                        <a:rPr lang="es-MX" sz="1600" dirty="0"/>
                        <a:t>Acercarse al área de pagos</a:t>
                      </a:r>
                      <a:endParaRPr lang="es-PE" sz="1600" dirty="0"/>
                    </a:p>
                  </a:txBody>
                  <a:tcPr/>
                </a:tc>
                <a:tc>
                  <a:txBody>
                    <a:bodyPr/>
                    <a:lstStyle/>
                    <a:p>
                      <a:r>
                        <a:rPr lang="es-MX" sz="1600" dirty="0"/>
                        <a:t>Apoderado</a:t>
                      </a:r>
                      <a:endParaRPr lang="es-PE" sz="1600" dirty="0"/>
                    </a:p>
                  </a:txBody>
                  <a:tcPr/>
                </a:tc>
                <a:tc>
                  <a:txBody>
                    <a:bodyPr/>
                    <a:lstStyle/>
                    <a:p>
                      <a:endParaRPr lang="es-PE" sz="1600" dirty="0"/>
                    </a:p>
                  </a:txBody>
                  <a:tcPr/>
                </a:tc>
                <a:tc>
                  <a:txBody>
                    <a:bodyPr/>
                    <a:lstStyle/>
                    <a:p>
                      <a:endParaRPr lang="es-PE" sz="1600" dirty="0"/>
                    </a:p>
                  </a:txBody>
                  <a:tcPr/>
                </a:tc>
                <a:extLst>
                  <a:ext uri="{0D108BD9-81ED-4DB2-BD59-A6C34878D82A}">
                    <a16:rowId xmlns:a16="http://schemas.microsoft.com/office/drawing/2014/main" val="1758225433"/>
                  </a:ext>
                </a:extLst>
              </a:tr>
              <a:tr h="370840">
                <a:tc vMerge="1">
                  <a:txBody>
                    <a:bodyPr/>
                    <a:lstStyle/>
                    <a:p>
                      <a:endParaRPr lang="es-PE" sz="1600"/>
                    </a:p>
                  </a:txBody>
                  <a:tcPr>
                    <a:lnR w="12700" cap="flat" cmpd="sng" algn="ctr">
                      <a:solidFill>
                        <a:schemeClr val="tx1"/>
                      </a:solidFill>
                      <a:prstDash val="solid"/>
                      <a:round/>
                      <a:headEnd type="none" w="med" len="med"/>
                      <a:tailEnd type="none" w="med" len="med"/>
                    </a:lnR>
                  </a:tcPr>
                </a:tc>
                <a:tc vMerge="1">
                  <a:txBody>
                    <a:bodyPr/>
                    <a:lstStyle/>
                    <a:p>
                      <a:endParaRPr lang="es-PE" sz="1600" dirty="0"/>
                    </a:p>
                  </a:txBody>
                  <a:tcPr>
                    <a:lnL w="12700" cap="flat" cmpd="sng" algn="ctr">
                      <a:solidFill>
                        <a:schemeClr val="tx1"/>
                      </a:solidFill>
                      <a:prstDash val="solid"/>
                      <a:round/>
                      <a:headEnd type="none" w="med" len="med"/>
                      <a:tailEnd type="none" w="med" len="med"/>
                    </a:lnL>
                  </a:tcPr>
                </a:tc>
                <a:tc>
                  <a:txBody>
                    <a:bodyPr/>
                    <a:lstStyle/>
                    <a:p>
                      <a:r>
                        <a:rPr lang="es-MX" sz="1600" dirty="0"/>
                        <a:t>10</a:t>
                      </a:r>
                      <a:endParaRPr lang="es-PE" sz="1600" dirty="0"/>
                    </a:p>
                  </a:txBody>
                  <a:tcPr/>
                </a:tc>
                <a:tc>
                  <a:txBody>
                    <a:bodyPr/>
                    <a:lstStyle/>
                    <a:p>
                      <a:r>
                        <a:rPr lang="es-MX" sz="1600" dirty="0"/>
                        <a:t>Verificar los datos del apoderado</a:t>
                      </a:r>
                      <a:endParaRPr lang="es-PE" sz="1600" dirty="0"/>
                    </a:p>
                  </a:txBody>
                  <a:tcPr/>
                </a:tc>
                <a:tc>
                  <a:txBody>
                    <a:bodyPr/>
                    <a:lstStyle/>
                    <a:p>
                      <a:r>
                        <a:rPr lang="es-MX" sz="1600" dirty="0"/>
                        <a:t>Cajero</a:t>
                      </a:r>
                      <a:endParaRPr lang="es-PE" sz="1600" dirty="0"/>
                    </a:p>
                  </a:txBody>
                  <a:tcPr/>
                </a:tc>
                <a:tc>
                  <a:txBody>
                    <a:bodyPr/>
                    <a:lstStyle/>
                    <a:p>
                      <a:r>
                        <a:rPr lang="es-MX" sz="1600" dirty="0"/>
                        <a:t>RF8</a:t>
                      </a:r>
                      <a:endParaRPr lang="es-PE" sz="1600" dirty="0"/>
                    </a:p>
                  </a:txBody>
                  <a:tcPr/>
                </a:tc>
                <a:tc>
                  <a:txBody>
                    <a:bodyPr/>
                    <a:lstStyle/>
                    <a:p>
                      <a:r>
                        <a:rPr lang="es-MX" sz="1600" dirty="0"/>
                        <a:t>Validar los datos del apoderado</a:t>
                      </a:r>
                      <a:endParaRPr lang="es-PE" sz="1600" dirty="0"/>
                    </a:p>
                  </a:txBody>
                  <a:tcPr/>
                </a:tc>
                <a:extLst>
                  <a:ext uri="{0D108BD9-81ED-4DB2-BD59-A6C34878D82A}">
                    <a16:rowId xmlns:a16="http://schemas.microsoft.com/office/drawing/2014/main" val="2915841685"/>
                  </a:ext>
                </a:extLst>
              </a:tr>
              <a:tr h="370840">
                <a:tc vMerge="1">
                  <a:txBody>
                    <a:bodyPr/>
                    <a:lstStyle/>
                    <a:p>
                      <a:endParaRPr lang="es-PE" sz="1600"/>
                    </a:p>
                  </a:txBody>
                  <a:tcPr>
                    <a:lnR w="12700" cap="flat" cmpd="sng" algn="ctr">
                      <a:solidFill>
                        <a:schemeClr val="tx1"/>
                      </a:solidFill>
                      <a:prstDash val="solid"/>
                      <a:round/>
                      <a:headEnd type="none" w="med" len="med"/>
                      <a:tailEnd type="none" w="med" len="med"/>
                    </a:lnR>
                  </a:tcPr>
                </a:tc>
                <a:tc vMerge="1">
                  <a:txBody>
                    <a:bodyPr/>
                    <a:lstStyle/>
                    <a:p>
                      <a:endParaRPr lang="es-PE" sz="1600"/>
                    </a:p>
                  </a:txBody>
                  <a:tcPr>
                    <a:lnL w="12700" cap="flat" cmpd="sng" algn="ctr">
                      <a:solidFill>
                        <a:schemeClr val="tx1"/>
                      </a:solidFill>
                      <a:prstDash val="solid"/>
                      <a:round/>
                      <a:headEnd type="none" w="med" len="med"/>
                      <a:tailEnd type="none" w="med" len="med"/>
                    </a:lnL>
                  </a:tcPr>
                </a:tc>
                <a:tc>
                  <a:txBody>
                    <a:bodyPr/>
                    <a:lstStyle/>
                    <a:p>
                      <a:r>
                        <a:rPr lang="es-MX" sz="1600" dirty="0"/>
                        <a:t>11</a:t>
                      </a:r>
                      <a:endParaRPr lang="es-PE" sz="1600" dirty="0"/>
                    </a:p>
                  </a:txBody>
                  <a:tcPr/>
                </a:tc>
                <a:tc>
                  <a:txBody>
                    <a:bodyPr/>
                    <a:lstStyle/>
                    <a:p>
                      <a:r>
                        <a:rPr lang="es-MX" sz="1600" dirty="0"/>
                        <a:t>Solicitar los datos del estudiante</a:t>
                      </a:r>
                      <a:endParaRPr lang="es-PE" sz="1600" dirty="0"/>
                    </a:p>
                  </a:txBody>
                  <a:tcPr/>
                </a:tc>
                <a:tc>
                  <a:txBody>
                    <a:bodyPr/>
                    <a:lstStyle/>
                    <a:p>
                      <a:r>
                        <a:rPr lang="es-MX" sz="1600" dirty="0"/>
                        <a:t>Cajero</a:t>
                      </a:r>
                      <a:endParaRPr lang="es-PE" sz="1600" dirty="0"/>
                    </a:p>
                  </a:txBody>
                  <a:tcPr/>
                </a:tc>
                <a:tc>
                  <a:txBody>
                    <a:bodyPr/>
                    <a:lstStyle/>
                    <a:p>
                      <a:r>
                        <a:rPr lang="es-MX" sz="1600" dirty="0"/>
                        <a:t>RF9</a:t>
                      </a:r>
                      <a:endParaRPr lang="es-PE" sz="1600" dirty="0"/>
                    </a:p>
                  </a:txBody>
                  <a:tcPr/>
                </a:tc>
                <a:tc>
                  <a:txBody>
                    <a:bodyPr/>
                    <a:lstStyle/>
                    <a:p>
                      <a:r>
                        <a:rPr lang="es-MX" sz="1600" dirty="0"/>
                        <a:t>Validar los datos del estudiante</a:t>
                      </a:r>
                      <a:endParaRPr lang="es-PE" sz="1600" dirty="0"/>
                    </a:p>
                  </a:txBody>
                  <a:tcPr/>
                </a:tc>
                <a:extLst>
                  <a:ext uri="{0D108BD9-81ED-4DB2-BD59-A6C34878D82A}">
                    <a16:rowId xmlns:a16="http://schemas.microsoft.com/office/drawing/2014/main" val="2356892441"/>
                  </a:ext>
                </a:extLst>
              </a:tr>
              <a:tr h="370840">
                <a:tc vMerge="1">
                  <a:txBody>
                    <a:bodyPr/>
                    <a:lstStyle/>
                    <a:p>
                      <a:endParaRPr lang="es-PE" sz="1600" dirty="0"/>
                    </a:p>
                  </a:txBody>
                  <a:tcPr>
                    <a:lnR w="12700" cap="flat" cmpd="sng" algn="ctr">
                      <a:solidFill>
                        <a:schemeClr val="tx1"/>
                      </a:solidFill>
                      <a:prstDash val="solid"/>
                      <a:round/>
                      <a:headEnd type="none" w="med" len="med"/>
                      <a:tailEnd type="none" w="med" len="med"/>
                    </a:lnR>
                  </a:tcPr>
                </a:tc>
                <a:tc vMerge="1">
                  <a:txBody>
                    <a:bodyPr/>
                    <a:lstStyle/>
                    <a:p>
                      <a:endParaRPr lang="es-PE" sz="1600"/>
                    </a:p>
                  </a:txBody>
                  <a:tcPr>
                    <a:lnL w="12700" cap="flat" cmpd="sng" algn="ctr">
                      <a:solidFill>
                        <a:schemeClr val="tx1"/>
                      </a:solidFill>
                      <a:prstDash val="solid"/>
                      <a:round/>
                      <a:headEnd type="none" w="med" len="med"/>
                      <a:tailEnd type="none" w="med" len="med"/>
                    </a:lnL>
                  </a:tcPr>
                </a:tc>
                <a:tc>
                  <a:txBody>
                    <a:bodyPr/>
                    <a:lstStyle/>
                    <a:p>
                      <a:r>
                        <a:rPr lang="es-MX" sz="1600" dirty="0"/>
                        <a:t>12</a:t>
                      </a:r>
                      <a:endParaRPr lang="es-PE" sz="1600" dirty="0"/>
                    </a:p>
                  </a:txBody>
                  <a:tcPr/>
                </a:tc>
                <a:tc>
                  <a:txBody>
                    <a:bodyPr/>
                    <a:lstStyle/>
                    <a:p>
                      <a:r>
                        <a:rPr lang="es-MX" sz="1600" dirty="0"/>
                        <a:t>Ingresar datos correspondientes para el comprobante de pago de pensiones</a:t>
                      </a:r>
                      <a:endParaRPr lang="es-PE" sz="1600" dirty="0"/>
                    </a:p>
                  </a:txBody>
                  <a:tcPr/>
                </a:tc>
                <a:tc>
                  <a:txBody>
                    <a:bodyPr/>
                    <a:lstStyle/>
                    <a:p>
                      <a:r>
                        <a:rPr lang="es-MX" sz="1600" dirty="0"/>
                        <a:t>Cajero</a:t>
                      </a:r>
                      <a:endParaRPr lang="es-PE" sz="1600" dirty="0"/>
                    </a:p>
                  </a:txBody>
                  <a:tcPr/>
                </a:tc>
                <a:tc>
                  <a:txBody>
                    <a:bodyPr/>
                    <a:lstStyle/>
                    <a:p>
                      <a:r>
                        <a:rPr lang="es-MX" sz="1600" dirty="0"/>
                        <a:t>RF10</a:t>
                      </a:r>
                      <a:endParaRPr lang="es-PE" sz="1600" dirty="0"/>
                    </a:p>
                  </a:txBody>
                  <a:tcPr/>
                </a:tc>
                <a:tc>
                  <a:txBody>
                    <a:bodyPr/>
                    <a:lstStyle/>
                    <a:p>
                      <a:r>
                        <a:rPr lang="es-MX" sz="1600" dirty="0"/>
                        <a:t>Registrar los datos del comprobante de pago de pensiones</a:t>
                      </a:r>
                    </a:p>
                  </a:txBody>
                  <a:tcPr/>
                </a:tc>
                <a:extLst>
                  <a:ext uri="{0D108BD9-81ED-4DB2-BD59-A6C34878D82A}">
                    <a16:rowId xmlns:a16="http://schemas.microsoft.com/office/drawing/2014/main" val="775091133"/>
                  </a:ext>
                </a:extLst>
              </a:tr>
              <a:tr h="370840">
                <a:tc vMerge="1">
                  <a:txBody>
                    <a:bodyPr/>
                    <a:lstStyle/>
                    <a:p>
                      <a:endParaRPr lang="es-PE" sz="1600"/>
                    </a:p>
                  </a:txBody>
                  <a:tcPr>
                    <a:lnR w="12700" cap="flat" cmpd="sng" algn="ctr">
                      <a:solidFill>
                        <a:schemeClr val="tx1"/>
                      </a:solidFill>
                      <a:prstDash val="solid"/>
                      <a:round/>
                      <a:headEnd type="none" w="med" len="med"/>
                      <a:tailEnd type="none" w="med" len="med"/>
                    </a:lnR>
                  </a:tcPr>
                </a:tc>
                <a:tc vMerge="1">
                  <a:txBody>
                    <a:bodyPr/>
                    <a:lstStyle/>
                    <a:p>
                      <a:endParaRPr lang="es-PE" sz="1600"/>
                    </a:p>
                  </a:txBody>
                  <a:tcPr>
                    <a:lnL w="12700" cap="flat" cmpd="sng" algn="ctr">
                      <a:solidFill>
                        <a:schemeClr val="tx1"/>
                      </a:solidFill>
                      <a:prstDash val="solid"/>
                      <a:round/>
                      <a:headEnd type="none" w="med" len="med"/>
                      <a:tailEnd type="none" w="med" len="med"/>
                    </a:lnL>
                  </a:tcPr>
                </a:tc>
                <a:tc>
                  <a:txBody>
                    <a:bodyPr/>
                    <a:lstStyle/>
                    <a:p>
                      <a:r>
                        <a:rPr lang="es-MX" sz="1600" dirty="0"/>
                        <a:t>13</a:t>
                      </a:r>
                      <a:endParaRPr lang="es-PE" sz="1600" dirty="0"/>
                    </a:p>
                  </a:txBody>
                  <a:tcPr/>
                </a:tc>
                <a:tc>
                  <a:txBody>
                    <a:bodyPr/>
                    <a:lstStyle/>
                    <a:p>
                      <a:r>
                        <a:rPr lang="es-MX" sz="1600" dirty="0"/>
                        <a:t>Entregar el comprobante de pago de pensiones</a:t>
                      </a:r>
                      <a:endParaRPr lang="es-PE" sz="1600" dirty="0"/>
                    </a:p>
                  </a:txBody>
                  <a:tcPr/>
                </a:tc>
                <a:tc>
                  <a:txBody>
                    <a:bodyPr/>
                    <a:lstStyle/>
                    <a:p>
                      <a:r>
                        <a:rPr lang="es-MX" sz="1600" dirty="0"/>
                        <a:t>Cajero</a:t>
                      </a:r>
                      <a:endParaRPr lang="es-PE" sz="1600" dirty="0"/>
                    </a:p>
                  </a:txBody>
                  <a:tcPr/>
                </a:tc>
                <a:tc>
                  <a:txBody>
                    <a:bodyPr/>
                    <a:lstStyle/>
                    <a:p>
                      <a:r>
                        <a:rPr lang="es-MX" sz="1600" dirty="0"/>
                        <a:t>RF11</a:t>
                      </a:r>
                      <a:endParaRPr lang="es-PE" sz="1600" dirty="0"/>
                    </a:p>
                  </a:txBody>
                  <a:tcPr/>
                </a:tc>
                <a:tc>
                  <a:txBody>
                    <a:bodyPr/>
                    <a:lstStyle/>
                    <a:p>
                      <a:r>
                        <a:rPr lang="es-MX" sz="1600" dirty="0"/>
                        <a:t>Generar comprobante de pago de pensiones</a:t>
                      </a:r>
                      <a:endParaRPr lang="es-PE" sz="1600" dirty="0"/>
                    </a:p>
                  </a:txBody>
                  <a:tcPr/>
                </a:tc>
                <a:extLst>
                  <a:ext uri="{0D108BD9-81ED-4DB2-BD59-A6C34878D82A}">
                    <a16:rowId xmlns:a16="http://schemas.microsoft.com/office/drawing/2014/main" val="2239304311"/>
                  </a:ext>
                </a:extLst>
              </a:tr>
            </a:tbl>
          </a:graphicData>
        </a:graphic>
      </p:graphicFrame>
    </p:spTree>
    <p:extLst>
      <p:ext uri="{BB962C8B-B14F-4D97-AF65-F5344CB8AC3E}">
        <p14:creationId xmlns:p14="http://schemas.microsoft.com/office/powerpoint/2010/main" val="59405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781335" y="1424343"/>
            <a:ext cx="2357649" cy="4348660"/>
          </a:xfrm>
        </p:spPr>
        <p:txBody>
          <a:bodyPr>
            <a:normAutofit/>
          </a:bodyPr>
          <a:lstStyle/>
          <a:p>
            <a:r>
              <a:rPr lang="es-MX" sz="3200" b="1" dirty="0"/>
              <a:t>BASE DE DATOS RELACIONAL</a:t>
            </a:r>
            <a:endParaRPr lang="en-US" sz="3200" b="1"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3333537" y="738401"/>
            <a:ext cx="8582025" cy="5981700"/>
          </a:xfrm>
          <a:prstGeom prst="rect">
            <a:avLst/>
          </a:prstGeom>
        </p:spPr>
      </p:pic>
    </p:spTree>
    <p:extLst>
      <p:ext uri="{BB962C8B-B14F-4D97-AF65-F5344CB8AC3E}">
        <p14:creationId xmlns:p14="http://schemas.microsoft.com/office/powerpoint/2010/main" val="407873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Integrantes</a:t>
            </a:r>
            <a:endParaRPr lang="en-US" dirty="0"/>
          </a:p>
        </p:txBody>
      </p:sp>
      <p:sp>
        <p:nvSpPr>
          <p:cNvPr id="3" name="Marcador de contenido 2"/>
          <p:cNvSpPr>
            <a:spLocks noGrp="1"/>
          </p:cNvSpPr>
          <p:nvPr>
            <p:ph idx="1"/>
          </p:nvPr>
        </p:nvSpPr>
        <p:spPr>
          <a:xfrm>
            <a:off x="685801" y="2142067"/>
            <a:ext cx="6057899" cy="3649133"/>
          </a:xfrm>
        </p:spPr>
        <p:txBody>
          <a:bodyPr>
            <a:noAutofit/>
          </a:bodyPr>
          <a:lstStyle/>
          <a:p>
            <a:r>
              <a:rPr lang="es-MX" sz="2800" dirty="0"/>
              <a:t>Bravo Macedo, Paul</a:t>
            </a:r>
            <a:endParaRPr lang="en-US" sz="2800" dirty="0"/>
          </a:p>
          <a:p>
            <a:r>
              <a:rPr lang="es-MX" sz="2800" dirty="0"/>
              <a:t>Conde</a:t>
            </a:r>
            <a:r>
              <a:rPr lang="es-ES" sz="2800" dirty="0"/>
              <a:t>ña Yuyarima, Erick</a:t>
            </a:r>
            <a:endParaRPr lang="en-US" sz="2800" dirty="0"/>
          </a:p>
          <a:p>
            <a:r>
              <a:rPr lang="es-ES" sz="2800" dirty="0"/>
              <a:t>Flores Villafana, Gian</a:t>
            </a:r>
            <a:endParaRPr lang="en-US" sz="2800" dirty="0"/>
          </a:p>
          <a:p>
            <a:r>
              <a:rPr lang="es-ES" sz="2800" dirty="0"/>
              <a:t>Gutiérrez Ramírez, Abigail</a:t>
            </a:r>
            <a:endParaRPr lang="en-US" sz="2800" dirty="0"/>
          </a:p>
          <a:p>
            <a:r>
              <a:rPr lang="es-ES" sz="2800" dirty="0"/>
              <a:t>Leyva Meza, Joel</a:t>
            </a:r>
            <a:endParaRPr lang="en-US" sz="2800" dirty="0"/>
          </a:p>
          <a:p>
            <a:r>
              <a:rPr lang="es-ES" sz="2800" dirty="0"/>
              <a:t>Nuñez Liñan, Alonso</a:t>
            </a:r>
            <a:endParaRPr lang="en-US" sz="2800" dirty="0"/>
          </a:p>
          <a:p>
            <a:r>
              <a:rPr lang="es-ES" sz="2800" dirty="0"/>
              <a:t>Salvador Callalli, Christian</a:t>
            </a:r>
            <a:endParaRPr lang="en-US" sz="2800" dirty="0"/>
          </a:p>
        </p:txBody>
      </p:sp>
    </p:spTree>
    <p:extLst>
      <p:ext uri="{BB962C8B-B14F-4D97-AF65-F5344CB8AC3E}">
        <p14:creationId xmlns:p14="http://schemas.microsoft.com/office/powerpoint/2010/main" val="175363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untos de luz">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es-ES"/>
              <a:t>Gracias</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1"/>
            <a:ext cx="10131425" cy="850710"/>
          </a:xfrm>
        </p:spPr>
        <p:txBody>
          <a:bodyPr>
            <a:normAutofit/>
          </a:bodyPr>
          <a:lstStyle/>
          <a:p>
            <a:r>
              <a:rPr lang="es-MX" sz="4000" b="1" dirty="0"/>
              <a:t>Descripción de la empresa o negocio</a:t>
            </a:r>
            <a:endParaRPr lang="en-US" sz="4000" b="1" dirty="0"/>
          </a:p>
        </p:txBody>
      </p:sp>
      <p:sp>
        <p:nvSpPr>
          <p:cNvPr id="3" name="Marcador de contenido 2"/>
          <p:cNvSpPr>
            <a:spLocks noGrp="1"/>
          </p:cNvSpPr>
          <p:nvPr>
            <p:ph idx="1"/>
          </p:nvPr>
        </p:nvSpPr>
        <p:spPr>
          <a:xfrm>
            <a:off x="685802" y="1828800"/>
            <a:ext cx="10682784" cy="4653887"/>
          </a:xfrm>
        </p:spPr>
        <p:txBody>
          <a:bodyPr>
            <a:noAutofit/>
          </a:bodyPr>
          <a:lstStyle/>
          <a:p>
            <a:pPr algn="just"/>
            <a:r>
              <a:rPr lang="es-MX" sz="2000" dirty="0"/>
              <a:t>La Institución Educativa Privada Benjamín Franklin ubicada en la calle Los Cedros MZ G Lote 18 Zona I, Lima, San Juan de Lurigancho. En estos momentos la I.E.P cuenta con niveles de educación primaria y secundaria.</a:t>
            </a:r>
          </a:p>
          <a:p>
            <a:pPr algn="just"/>
            <a:r>
              <a:rPr lang="es-ES" sz="2000" dirty="0"/>
              <a:t>El problema actual de la unidad educativa es no contar con un sistema que permite, la correcta gestión sobre la matrícula, estas actividades se han estado realizando en Hojas de cálculo de Excel retrasándose al ritmo acelerado de la creciente tecnológica que ofrece muchas más herramientas a utilizar, mientras que el método que usa la organización puede tener errores en el ingreso de información. Asimismo, los apoderados tienen que hacer largas colas para matricular a sus hijos, arriesgándose a contagios y en consecuencia daños en la salud de los miembros más vulnerables de la familia. Por lo tanto, para evitar estos resultados, se hizo necesario implementar procedimientos eficientes y eficaces para automatizar los procesos necesarios para hacer óptima la gestión de matrícula y pago de pensiones.</a:t>
            </a:r>
            <a:endParaRPr lang="en-US" sz="2000" dirty="0"/>
          </a:p>
        </p:txBody>
      </p:sp>
    </p:spTree>
    <p:extLst>
      <p:ext uri="{BB962C8B-B14F-4D97-AF65-F5344CB8AC3E}">
        <p14:creationId xmlns:p14="http://schemas.microsoft.com/office/powerpoint/2010/main" val="305807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a:spLocks noGrp="1"/>
          </p:cNvSpPr>
          <p:nvPr>
            <p:ph type="title"/>
          </p:nvPr>
        </p:nvSpPr>
        <p:spPr>
          <a:xfrm>
            <a:off x="685801" y="609601"/>
            <a:ext cx="10131425" cy="850710"/>
          </a:xfrm>
        </p:spPr>
        <p:txBody>
          <a:bodyPr>
            <a:normAutofit/>
          </a:bodyPr>
          <a:lstStyle/>
          <a:p>
            <a:r>
              <a:rPr lang="es-MX" sz="4000" b="1" dirty="0"/>
              <a:t>CASOS DE USO DEL NEGOCIO</a:t>
            </a:r>
            <a:endParaRPr lang="en-US" sz="4000" b="1" dirty="0"/>
          </a:p>
        </p:txBody>
      </p:sp>
      <p:pic>
        <p:nvPicPr>
          <p:cNvPr id="7" name="Imagen 6"/>
          <p:cNvPicPr>
            <a:picLocks noChangeAspect="1"/>
          </p:cNvPicPr>
          <p:nvPr/>
        </p:nvPicPr>
        <p:blipFill>
          <a:blip r:embed="rId2"/>
          <a:stretch>
            <a:fillRect/>
          </a:stretch>
        </p:blipFill>
        <p:spPr>
          <a:xfrm>
            <a:off x="786653" y="1423987"/>
            <a:ext cx="10587040" cy="4614864"/>
          </a:xfrm>
          <a:prstGeom prst="rect">
            <a:avLst/>
          </a:prstGeom>
        </p:spPr>
      </p:pic>
    </p:spTree>
    <p:extLst>
      <p:ext uri="{BB962C8B-B14F-4D97-AF65-F5344CB8AC3E}">
        <p14:creationId xmlns:p14="http://schemas.microsoft.com/office/powerpoint/2010/main" val="414097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41867" y="1600200"/>
            <a:ext cx="11108266" cy="3657600"/>
          </a:xfrm>
          <a:prstGeom prst="rect">
            <a:avLst/>
          </a:prstGeom>
        </p:spPr>
      </p:pic>
      <p:sp>
        <p:nvSpPr>
          <p:cNvPr id="6" name="Título 1"/>
          <p:cNvSpPr>
            <a:spLocks noGrp="1"/>
          </p:cNvSpPr>
          <p:nvPr>
            <p:ph type="title"/>
          </p:nvPr>
        </p:nvSpPr>
        <p:spPr>
          <a:xfrm>
            <a:off x="685801" y="609601"/>
            <a:ext cx="10131425" cy="850710"/>
          </a:xfrm>
        </p:spPr>
        <p:txBody>
          <a:bodyPr>
            <a:normAutofit/>
          </a:bodyPr>
          <a:lstStyle/>
          <a:p>
            <a:r>
              <a:rPr lang="es-MX" sz="4000" b="1" dirty="0"/>
              <a:t>CASOS DE USO DEL NEGOCIO</a:t>
            </a:r>
            <a:endParaRPr lang="en-US" sz="4000" b="1" dirty="0"/>
          </a:p>
        </p:txBody>
      </p:sp>
    </p:spTree>
    <p:extLst>
      <p:ext uri="{BB962C8B-B14F-4D97-AF65-F5344CB8AC3E}">
        <p14:creationId xmlns:p14="http://schemas.microsoft.com/office/powerpoint/2010/main" val="218872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72448" y="1695450"/>
            <a:ext cx="10647104" cy="3467100"/>
          </a:xfrm>
          <a:prstGeom prst="rect">
            <a:avLst/>
          </a:prstGeom>
        </p:spPr>
      </p:pic>
      <p:sp>
        <p:nvSpPr>
          <p:cNvPr id="6" name="Título 1"/>
          <p:cNvSpPr>
            <a:spLocks noGrp="1"/>
          </p:cNvSpPr>
          <p:nvPr>
            <p:ph type="title"/>
          </p:nvPr>
        </p:nvSpPr>
        <p:spPr>
          <a:xfrm>
            <a:off x="685801" y="609601"/>
            <a:ext cx="10131425" cy="850710"/>
          </a:xfrm>
        </p:spPr>
        <p:txBody>
          <a:bodyPr>
            <a:normAutofit/>
          </a:bodyPr>
          <a:lstStyle/>
          <a:p>
            <a:r>
              <a:rPr lang="es-MX" sz="4000" b="1" dirty="0"/>
              <a:t>CASOS DE USO DEL NEGOCIO</a:t>
            </a:r>
            <a:endParaRPr lang="en-US" sz="4000" b="1" dirty="0"/>
          </a:p>
        </p:txBody>
      </p:sp>
    </p:spTree>
    <p:extLst>
      <p:ext uri="{BB962C8B-B14F-4D97-AF65-F5344CB8AC3E}">
        <p14:creationId xmlns:p14="http://schemas.microsoft.com/office/powerpoint/2010/main" val="213680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734050" y="215132"/>
            <a:ext cx="4591050" cy="6427736"/>
          </a:xfrm>
          <a:prstGeom prst="rect">
            <a:avLst/>
          </a:prstGeom>
        </p:spPr>
      </p:pic>
      <p:sp>
        <p:nvSpPr>
          <p:cNvPr id="6" name="Título 1"/>
          <p:cNvSpPr>
            <a:spLocks noGrp="1"/>
          </p:cNvSpPr>
          <p:nvPr>
            <p:ph type="title"/>
          </p:nvPr>
        </p:nvSpPr>
        <p:spPr>
          <a:xfrm>
            <a:off x="685801" y="2115403"/>
            <a:ext cx="4362449" cy="3047146"/>
          </a:xfrm>
        </p:spPr>
        <p:txBody>
          <a:bodyPr>
            <a:normAutofit/>
          </a:bodyPr>
          <a:lstStyle/>
          <a:p>
            <a:r>
              <a:rPr lang="es-MX" sz="4000" b="1" dirty="0"/>
              <a:t>Especificaciones de caso de uso</a:t>
            </a:r>
            <a:endParaRPr lang="en-US" sz="4000" b="1" dirty="0"/>
          </a:p>
        </p:txBody>
      </p:sp>
    </p:spTree>
    <p:extLst>
      <p:ext uri="{BB962C8B-B14F-4D97-AF65-F5344CB8AC3E}">
        <p14:creationId xmlns:p14="http://schemas.microsoft.com/office/powerpoint/2010/main" val="306341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85801" y="2115403"/>
            <a:ext cx="4362449" cy="3047146"/>
          </a:xfrm>
        </p:spPr>
        <p:txBody>
          <a:bodyPr>
            <a:normAutofit/>
          </a:bodyPr>
          <a:lstStyle/>
          <a:p>
            <a:r>
              <a:rPr lang="es-MX" sz="4000" b="1" dirty="0"/>
              <a:t>Especificaciones de caso de uso</a:t>
            </a:r>
            <a:endParaRPr lang="en-US" sz="4000" b="1" dirty="0"/>
          </a:p>
        </p:txBody>
      </p:sp>
      <p:pic>
        <p:nvPicPr>
          <p:cNvPr id="2" name="Imagen 1"/>
          <p:cNvPicPr>
            <a:picLocks noChangeAspect="1"/>
          </p:cNvPicPr>
          <p:nvPr/>
        </p:nvPicPr>
        <p:blipFill>
          <a:blip r:embed="rId2"/>
          <a:stretch>
            <a:fillRect/>
          </a:stretch>
        </p:blipFill>
        <p:spPr>
          <a:xfrm>
            <a:off x="5648752" y="203294"/>
            <a:ext cx="4807096" cy="6552347"/>
          </a:xfrm>
          <a:prstGeom prst="rect">
            <a:avLst/>
          </a:prstGeom>
        </p:spPr>
      </p:pic>
    </p:spTree>
    <p:extLst>
      <p:ext uri="{BB962C8B-B14F-4D97-AF65-F5344CB8AC3E}">
        <p14:creationId xmlns:p14="http://schemas.microsoft.com/office/powerpoint/2010/main" val="252106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85801" y="2115403"/>
            <a:ext cx="4362449" cy="3047146"/>
          </a:xfrm>
        </p:spPr>
        <p:txBody>
          <a:bodyPr>
            <a:normAutofit/>
          </a:bodyPr>
          <a:lstStyle/>
          <a:p>
            <a:r>
              <a:rPr lang="es-MX" sz="4000" b="1" dirty="0"/>
              <a:t>Especificaciones de caso de uso</a:t>
            </a:r>
            <a:endParaRPr lang="en-US" sz="4000" b="1" dirty="0"/>
          </a:p>
        </p:txBody>
      </p:sp>
      <p:pic>
        <p:nvPicPr>
          <p:cNvPr id="3" name="Imagen 2"/>
          <p:cNvPicPr>
            <a:picLocks noChangeAspect="1"/>
          </p:cNvPicPr>
          <p:nvPr/>
        </p:nvPicPr>
        <p:blipFill>
          <a:blip r:embed="rId2"/>
          <a:stretch>
            <a:fillRect/>
          </a:stretch>
        </p:blipFill>
        <p:spPr>
          <a:xfrm>
            <a:off x="5454909" y="172159"/>
            <a:ext cx="5326821" cy="6581059"/>
          </a:xfrm>
          <a:prstGeom prst="rect">
            <a:avLst/>
          </a:prstGeom>
        </p:spPr>
      </p:pic>
    </p:spTree>
    <p:extLst>
      <p:ext uri="{BB962C8B-B14F-4D97-AF65-F5344CB8AC3E}">
        <p14:creationId xmlns:p14="http://schemas.microsoft.com/office/powerpoint/2010/main" val="2693322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29751844_TF22566005" id="{80212831-F4EA-4C99-9968-B3433CBDC81C}" vid="{6295953B-19A2-44E8-BAE7-B9BD1276CA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5274BF-C111-4B7A-8D90-F7666D37C13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0F1DF1E-36E3-406C-8CF7-DB13BB6470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futurista</Template>
  <TotalTime>0</TotalTime>
  <Words>573</Words>
  <Application>Microsoft Office PowerPoint</Application>
  <PresentationFormat>Panorámica</PresentationFormat>
  <Paragraphs>132</Paragraphs>
  <Slides>20</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Celestial</vt:lpstr>
      <vt:lpstr>IMPLEMENTACIÓN DE UN SISTEMA WEB PARA LA GESTIÓN DE MATRÍCULAS Y PAGOS DE PENSIONES</vt:lpstr>
      <vt:lpstr>Integrantes</vt:lpstr>
      <vt:lpstr>Descripción de la empresa o negocio</vt:lpstr>
      <vt:lpstr>CASOS DE USO DEL NEGOCIO</vt:lpstr>
      <vt:lpstr>CASOS DE USO DEL NEGOCIO</vt:lpstr>
      <vt:lpstr>CASOS DE USO DEL NEGOCIO</vt:lpstr>
      <vt:lpstr>Especificaciones de caso de uso</vt:lpstr>
      <vt:lpstr>Especificaciones de caso de uso</vt:lpstr>
      <vt:lpstr>Especificaciones de caso de uso</vt:lpstr>
      <vt:lpstr>DIAGRAMA DE ACTIVIDADES DEL NEGOCIO</vt:lpstr>
      <vt:lpstr>Presentación de PowerPoint</vt:lpstr>
      <vt:lpstr>Presentación de PowerPoint</vt:lpstr>
      <vt:lpstr>Presentación de PowerPoint</vt:lpstr>
      <vt:lpstr>Presentación de PowerPoint</vt:lpstr>
      <vt:lpstr>Presentación de PowerPoint</vt:lpstr>
      <vt:lpstr>REQUERIMIENTOS FUNCIONALES</vt:lpstr>
      <vt:lpstr>REQUERIMIENTOS FUNCIONALES</vt:lpstr>
      <vt:lpstr>REQUERIMIENTOS FUNCIONALES</vt:lpstr>
      <vt:lpstr>BASE DE DATOS RELACIONAL</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2021-10-01T00:39:32Z</dcterms:created>
  <dcterms:modified xsi:type="dcterms:W3CDTF">2021-11-25T22:58:04Z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