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6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521" autoAdjust="0"/>
  </p:normalViewPr>
  <p:slideViewPr>
    <p:cSldViewPr snapToGrid="0" showGuides="1">
      <p:cViewPr varScale="1">
        <p:scale>
          <a:sx n="60" d="100"/>
          <a:sy n="60" d="100"/>
        </p:scale>
        <p:origin x="12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F5A56-C02D-44FC-88BD-5322507A9DDB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9B39-C0BD-4CB0-A1BB-848C75B009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445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0182-7EFC-4E95-AD76-1BAC7FC7A7BA}" type="datetimeFigureOut">
              <a:rPr lang="es-PE" smtClean="0"/>
              <a:t>23/11/2018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4F763-C57B-4C3C-BA12-C98D5A671A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060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</a:p>
          <a:p>
            <a:r>
              <a:rPr lang="es-PE" dirty="0" smtClean="0"/>
              <a:t>Explicar el propósito de adherir una suite</a:t>
            </a:r>
            <a:r>
              <a:rPr lang="es-PE" baseline="0" dirty="0" smtClean="0"/>
              <a:t> de protocolos</a:t>
            </a:r>
          </a:p>
          <a:p>
            <a:r>
              <a:rPr lang="es-PE" baseline="0" dirty="0" smtClean="0"/>
              <a:t>Explicar la función de los organismos en la estandarización de los protocolos, para la </a:t>
            </a:r>
            <a:r>
              <a:rPr lang="es-PE" baseline="0" dirty="0" err="1" smtClean="0"/>
              <a:t>interoperatividad</a:t>
            </a:r>
            <a:r>
              <a:rPr lang="es-PE" baseline="0" dirty="0" smtClean="0"/>
              <a:t> de las redes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Describir el proceso de RFC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43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673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DINAMICA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10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</a:p>
          <a:p>
            <a:r>
              <a:rPr lang="es-PE" dirty="0" smtClean="0"/>
              <a:t>Fomentar la competencia entre proveedores de dispositivos y de software al exigir la compatibilidad de sus productos.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11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243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</a:p>
          <a:p>
            <a:r>
              <a:rPr lang="es-PE" dirty="0" smtClean="0"/>
              <a:t>Describir la entrega ordenada y confiable de datos entre el origen y el destino.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09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8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3 </a:t>
            </a:r>
            <a:r>
              <a:rPr lang="es-PE" dirty="0" smtClean="0"/>
              <a:t>minutos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Mientras los datos de la aplicación bajan al </a:t>
            </a:r>
            <a:r>
              <a:rPr lang="es-ES" sz="1200" dirty="0" err="1" smtClean="0"/>
              <a:t>stack</a:t>
            </a:r>
            <a:r>
              <a:rPr lang="es-ES" sz="1200" dirty="0" smtClean="0"/>
              <a:t> del protocolo y se transmiten por los medios de la red, varios protocolos le agregan información en cada nivel. Esto comúnmente se conoce como proceso de encapsulación. 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9333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685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protocolo ARP se utiliza para descubrir la dirección MAC de cualquier host en la red local.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61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88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408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¿Cuál de estos protocolos es responsable de controlar el tamaño y la velocidad de los mensajes HTTP que se intercambian entre el servidor y el cliente? </a:t>
            </a:r>
          </a:p>
          <a:p>
            <a:r>
              <a:rPr lang="es-PE" dirty="0" smtClean="0"/>
              <a:t>Un usuario ve un documento HTML ubicado en un servidor Web. ¿Cuál de estos protocolos segmenta los mensajes y administra los segmentos en la conversación individual entre el servidor Web y el cliente Web? </a:t>
            </a:r>
          </a:p>
          <a:p>
            <a:r>
              <a:rPr lang="es-PE" dirty="0" smtClean="0"/>
              <a:t>Un cliente Web envía una solicitud de página Web a un servidor Web. Desde la perspectiva del cliente, ¿cuál es el orden correcto del </a:t>
            </a:r>
            <a:r>
              <a:rPr lang="es-PE" dirty="0" err="1" smtClean="0"/>
              <a:t>stack</a:t>
            </a:r>
            <a:r>
              <a:rPr lang="es-PE" dirty="0" smtClean="0"/>
              <a:t> de protocolos que se utiliza para preparar la solicitud para la transmisión? </a:t>
            </a:r>
          </a:p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59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59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0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</a:p>
          <a:p>
            <a:r>
              <a:rPr lang="es-PE" dirty="0" smtClean="0"/>
              <a:t>LA IEEE cuenta con mas de 400,000 miembros</a:t>
            </a:r>
            <a:r>
              <a:rPr lang="es-PE" baseline="0" dirty="0" smtClean="0"/>
              <a:t> en 160 países y entre sus mas famosas aportaciones en el mundo de las redes encontramos los estándares 802.3, 802.11 y 802.16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85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misión del IETF es desarrollar, actualizar y mantener Internet y las tecnologías TCP/IP. Una de las responsabilidades clave del IETF es producir documentos de solicitud de comentarios (RFC), que son un memorándum que describe protocolos, procesos y tecnologías para Internet.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21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minutos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6C9B-1EDE-4A14-ADCC-A1CC8BA97A79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51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07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749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30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5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85426"/>
            <a:ext cx="12192000" cy="5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2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0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54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32168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0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97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9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3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87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83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99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37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595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B564-5AAF-4CA2-A2F8-6F31192BF83F}" type="datetimeFigureOut">
              <a:rPr lang="es-419" smtClean="0"/>
              <a:t>23/11/18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B86E-292C-4B8B-8128-DFEAC29C9241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85426"/>
            <a:ext cx="12192000" cy="5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1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607C-EE7A-47B9-B6CB-8F9BC93665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01E8-1B4D-4D9A-BDFE-6CC2D34B2226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4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Suites de Protocolos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2" descr="NetBasics_Chp3_table.jpg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007" r="-14398"/>
          <a:stretch/>
        </p:blipFill>
        <p:spPr>
          <a:xfrm>
            <a:off x="4625081" y="1690688"/>
            <a:ext cx="7566919" cy="4984230"/>
          </a:xfrm>
        </p:spPr>
      </p:pic>
    </p:spTree>
    <p:extLst>
      <p:ext uri="{BB962C8B-B14F-4D97-AF65-F5344CB8AC3E}">
        <p14:creationId xmlns:p14="http://schemas.microsoft.com/office/powerpoint/2010/main" val="1091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Organizaciones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de estándares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20" y="1987550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14" y="1690688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14" y="3502025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64" y="3352800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77" y="4446588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64" y="4572000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64" y="4572000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2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Arial Black" panose="020B0A04020102020204" pitchFamily="34" charset="0"/>
              </a:rPr>
              <a:t>Organizaciones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estándares	</a:t>
            </a:r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17" y="1893710"/>
            <a:ext cx="53657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79" y="1782585"/>
            <a:ext cx="1935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467" y="2868435"/>
            <a:ext cx="1139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62" y="5705401"/>
            <a:ext cx="13684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501" y="5713182"/>
            <a:ext cx="1173931" cy="83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838199" y="1893710"/>
            <a:ext cx="4212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000" dirty="0"/>
              <a:t>La </a:t>
            </a:r>
            <a:r>
              <a:rPr lang="es-PE" sz="3000" dirty="0" smtClean="0"/>
              <a:t>IETF  es una organización cuya función es </a:t>
            </a:r>
            <a:r>
              <a:rPr lang="es-PE" sz="3000" dirty="0"/>
              <a:t>desarrollar, actualizar y </a:t>
            </a:r>
            <a:r>
              <a:rPr lang="es-PE" sz="3000" dirty="0" smtClean="0"/>
              <a:t>mantener  el Internet sus protocolos y tecnologías asociadas. Entre sus responsabilidades deben mantener los </a:t>
            </a:r>
            <a:r>
              <a:rPr lang="es-PE" sz="3000" dirty="0" err="1" smtClean="0"/>
              <a:t>RFCs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170244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RFC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porque son importantes?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dirty="0" smtClean="0"/>
              <a:t>Los RFC son </a:t>
            </a:r>
            <a:r>
              <a:rPr lang="es-PE" dirty="0"/>
              <a:t>un memorándum que describe protocolos, procesos y tecnologías para Internet</a:t>
            </a:r>
            <a:r>
              <a:rPr lang="es-PE" dirty="0" smtClean="0"/>
              <a:t>.</a:t>
            </a:r>
          </a:p>
          <a:p>
            <a:endParaRPr lang="es-PE" sz="2000" dirty="0" smtClean="0"/>
          </a:p>
          <a:p>
            <a:r>
              <a:rPr lang="es-PE" dirty="0" smtClean="0"/>
              <a:t> Al pasar el tiempo van apareciendo nuevos protocolos y nuevas versiones mientras que los RFC permanecen como un historial que permite contrastar y compararlos con versiones anteriores </a:t>
            </a:r>
            <a:r>
              <a:rPr lang="es-PE" dirty="0" err="1" smtClean="0"/>
              <a:t>asi</a:t>
            </a:r>
            <a:r>
              <a:rPr lang="es-PE" dirty="0" smtClean="0"/>
              <a:t> como analizar la evolución de los mismos.</a:t>
            </a:r>
          </a:p>
          <a:p>
            <a:endParaRPr lang="es-PE" sz="2000" dirty="0"/>
          </a:p>
          <a:p>
            <a:r>
              <a:rPr lang="es-PE" dirty="0" smtClean="0"/>
              <a:t>Los fabricantes y desarrolladores pueden recurrir a esta información para el desarrollo de sus productos.</a:t>
            </a:r>
          </a:p>
        </p:txBody>
      </p:sp>
    </p:spTree>
    <p:extLst>
      <p:ext uri="{BB962C8B-B14F-4D97-AF65-F5344CB8AC3E}">
        <p14:creationId xmlns:p14="http://schemas.microsoft.com/office/powerpoint/2010/main" val="392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Protocolos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exclusivos (propietarios)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PE" dirty="0" smtClean="0"/>
          </a:p>
          <a:p>
            <a:r>
              <a:rPr lang="es-PE" dirty="0" smtClean="0"/>
              <a:t>Se les denomina </a:t>
            </a:r>
            <a:r>
              <a:rPr lang="es-PE" dirty="0" err="1" smtClean="0"/>
              <a:t>asi</a:t>
            </a:r>
            <a:r>
              <a:rPr lang="es-PE" dirty="0" smtClean="0"/>
              <a:t> a los protocolos patentados por algún proveedor y que normalmente solo los encontramos disponibles en equipos de una determinada marca.</a:t>
            </a:r>
            <a:endParaRPr lang="es-PE" dirty="0"/>
          </a:p>
          <a:p>
            <a:r>
              <a:rPr lang="es-PE" dirty="0" smtClean="0"/>
              <a:t>Por ejemplo:</a:t>
            </a:r>
          </a:p>
          <a:p>
            <a:pPr lvl="1"/>
            <a:r>
              <a:rPr lang="es-PE" dirty="0" smtClean="0"/>
              <a:t>EIGRP</a:t>
            </a:r>
          </a:p>
          <a:p>
            <a:pPr lvl="1"/>
            <a:r>
              <a:rPr lang="es-PE" dirty="0" smtClean="0"/>
              <a:t>PVST</a:t>
            </a:r>
          </a:p>
          <a:p>
            <a:pPr lvl="1"/>
            <a:r>
              <a:rPr lang="es-PE" dirty="0" smtClean="0"/>
              <a:t>ETHERCHANNEL</a:t>
            </a:r>
          </a:p>
          <a:p>
            <a:pPr lvl="1"/>
            <a:r>
              <a:rPr lang="es-PE" dirty="0" smtClean="0"/>
              <a:t>VTP</a:t>
            </a:r>
          </a:p>
          <a:p>
            <a:pPr lvl="1"/>
            <a:r>
              <a:rPr lang="es-PE" dirty="0" smtClean="0"/>
              <a:t>ISL</a:t>
            </a:r>
          </a:p>
          <a:p>
            <a:pPr lvl="1"/>
            <a:r>
              <a:rPr lang="es-PE" dirty="0" smtClean="0"/>
              <a:t>Etc</a:t>
            </a:r>
            <a:r>
              <a:rPr lang="es-PE" dirty="0"/>
              <a:t>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7318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878603" y="5119445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4111164" y="1709738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2802195" y="0"/>
            <a:ext cx="1970345" cy="68580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399795"/>
              </a:gs>
              <a:gs pos="15000">
                <a:srgbClr val="358F8D">
                  <a:alpha val="60000"/>
                </a:srgbClr>
              </a:gs>
              <a:gs pos="94000">
                <a:schemeClr val="accent6">
                  <a:lumMod val="60000"/>
                  <a:lumOff val="40000"/>
                  <a:alpha val="99000"/>
                </a:schemeClr>
              </a:gs>
              <a:gs pos="65000">
                <a:schemeClr val="accent6">
                  <a:lumMod val="60000"/>
                  <a:lumOff val="40000"/>
                  <a:alpha val="6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8903623" y="-5825831"/>
            <a:ext cx="1970345" cy="116516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8A299"/>
              </a:gs>
              <a:gs pos="14000">
                <a:srgbClr val="358F8D">
                  <a:alpha val="64706"/>
                </a:srgbClr>
              </a:gs>
              <a:gs pos="94000">
                <a:schemeClr val="accent6">
                  <a:lumMod val="60000"/>
                  <a:lumOff val="40000"/>
                </a:schemeClr>
              </a:gs>
              <a:gs pos="62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/>
          <p:cNvSpPr/>
          <p:nvPr/>
        </p:nvSpPr>
        <p:spPr>
          <a:xfrm>
            <a:off x="448390" y="1"/>
            <a:ext cx="1970345" cy="6858000"/>
          </a:xfrm>
          <a:prstGeom prst="roundRect">
            <a:avLst>
              <a:gd name="adj" fmla="val 0"/>
            </a:avLst>
          </a:prstGeom>
          <a:solidFill>
            <a:srgbClr val="87BF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48391" y="1709738"/>
            <a:ext cx="11242866" cy="2852737"/>
          </a:xfrm>
        </p:spPr>
        <p:txBody>
          <a:bodyPr/>
          <a:lstStyle/>
          <a:p>
            <a:r>
              <a:rPr lang="es-PE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Modelos de Comunicación</a:t>
            </a:r>
            <a:endParaRPr lang="es-PE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CAPAS</a:t>
            </a:r>
            <a:endParaRPr lang="es-PE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257428" y="5188148"/>
            <a:ext cx="1817945" cy="5240811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8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715" y="-759951"/>
            <a:ext cx="11542425" cy="2450639"/>
          </a:xfrm>
        </p:spPr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Analogía – comunicación por capas</a:t>
            </a:r>
            <a:endParaRPr lang="es-PE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4.bp.blogspot.com/__2FGM8o7yiI/S_PYhWs1PlI/AAAAAAAAAyE/R5pnpw34Sog/s1600/gall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14" y="2535286"/>
            <a:ext cx="24955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4.bp.blogspot.com/__2FGM8o7yiI/S_PYhWs1PlI/AAAAAAAAAyE/R5pnpw34Sog/s1600/gall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7" y="945209"/>
            <a:ext cx="1128997" cy="15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744721" y="886570"/>
            <a:ext cx="10792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Un día a un gallego se le ocurrió la idea de compartir un poema con un filosofo chino para que le diera sus observaciones</a:t>
            </a:r>
            <a:endParaRPr lang="es-PE" sz="3200" dirty="0"/>
          </a:p>
        </p:txBody>
      </p:sp>
      <p:pic>
        <p:nvPicPr>
          <p:cNvPr id="9" name="Picture 4" descr="http://us.cdn4.123rf.com/168nwm/shock77/shock771110/shock77111000013/10865290-divertidos-dibujos-animados-restaurante-chi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04" y="94520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963531" y="6254753"/>
            <a:ext cx="872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Como el gallego no encontró quien traduzca su carta al chino contrato un traductor a ingles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730" y="2973741"/>
            <a:ext cx="793801" cy="106187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23276" y="4027045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Traductor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81595" y="6235965"/>
            <a:ext cx="919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Luego nuestro amigo gallego busco una empresa COURIER que se encargue del envío del poema</a:t>
            </a:r>
            <a:endParaRPr lang="es-PE" dirty="0"/>
          </a:p>
        </p:txBody>
      </p:sp>
      <p:pic>
        <p:nvPicPr>
          <p:cNvPr id="14" name="Picture 6" descr="http://www.worthuk.com/images/sidePic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2" y="4612341"/>
            <a:ext cx="891366" cy="9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142092" y="544968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Courier </a:t>
            </a:r>
            <a:endParaRPr lang="es-PE" dirty="0"/>
          </a:p>
        </p:txBody>
      </p:sp>
      <p:pic>
        <p:nvPicPr>
          <p:cNvPr id="16" name="Picture 8" descr="http://t1.gstatic.com/images?q=tbn:ANd9GcR7ITP_yfGK4jsVh3x5VdwtRaKVu7aI75akCqPgGlQgZREwQlyg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36" y="5284688"/>
            <a:ext cx="1750049" cy="15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worthuk.com/images/sidePic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326" y="4612341"/>
            <a:ext cx="891366" cy="9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9962326" y="544968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Courier </a:t>
            </a:r>
            <a:endParaRPr lang="es-PE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326" y="3015791"/>
            <a:ext cx="793801" cy="1061872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815872" y="4069095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Traductor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508446" y="1093916"/>
            <a:ext cx="25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/>
              <a:t>&lt;- POESIA -&gt;</a:t>
            </a:r>
            <a:endParaRPr lang="es-PE" sz="36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515414" y="3012902"/>
            <a:ext cx="249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/>
              <a:t>&lt;- INGLES -&gt;</a:t>
            </a:r>
            <a:endParaRPr lang="es-PE" sz="36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457549" y="4912172"/>
            <a:ext cx="482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/>
              <a:t>&lt;- DIRECCION y RUTAS-&gt;</a:t>
            </a:r>
            <a:endParaRPr lang="es-PE" sz="3600" b="1" dirty="0"/>
          </a:p>
        </p:txBody>
      </p:sp>
      <p:sp>
        <p:nvSpPr>
          <p:cNvPr id="24" name="Flecha abajo 23"/>
          <p:cNvSpPr/>
          <p:nvPr/>
        </p:nvSpPr>
        <p:spPr>
          <a:xfrm>
            <a:off x="2396493" y="914164"/>
            <a:ext cx="545690" cy="5179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Encapsulamiento</a:t>
            </a:r>
            <a:endParaRPr lang="es-PE" dirty="0"/>
          </a:p>
        </p:txBody>
      </p:sp>
      <p:sp>
        <p:nvSpPr>
          <p:cNvPr id="25" name="Flecha arriba 24"/>
          <p:cNvSpPr/>
          <p:nvPr/>
        </p:nvSpPr>
        <p:spPr>
          <a:xfrm>
            <a:off x="8613783" y="945209"/>
            <a:ext cx="604684" cy="52719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Desencapsulamiento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61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34466 -0.362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-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xit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3" grpId="0"/>
      <p:bldP spid="13" grpId="1"/>
      <p:bldP spid="15" grpId="0"/>
      <p:bldP spid="18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Porque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un modelo por capas?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3190" y="1873770"/>
            <a:ext cx="9718557" cy="4842839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s-PE" sz="4400" dirty="0" smtClean="0"/>
              <a:t>Fomenta la competencia entre proveedores</a:t>
            </a:r>
          </a:p>
          <a:p>
            <a:pPr>
              <a:buFontTx/>
              <a:buChar char="-"/>
            </a:pPr>
            <a:endParaRPr lang="es-PE" sz="4400" dirty="0" smtClean="0"/>
          </a:p>
          <a:p>
            <a:pPr>
              <a:buFontTx/>
              <a:buChar char="-"/>
            </a:pPr>
            <a:r>
              <a:rPr lang="es-PE" sz="4400" dirty="0" smtClean="0"/>
              <a:t>Reduce </a:t>
            </a:r>
            <a:r>
              <a:rPr lang="es-PE" sz="4400" dirty="0"/>
              <a:t>la complejidad.</a:t>
            </a:r>
          </a:p>
          <a:p>
            <a:pPr marL="0" indent="0">
              <a:buNone/>
            </a:pPr>
            <a:endParaRPr lang="es-PE" sz="4400" dirty="0"/>
          </a:p>
          <a:p>
            <a:pPr>
              <a:buFontTx/>
              <a:buChar char="-"/>
            </a:pPr>
            <a:r>
              <a:rPr lang="es-PE" sz="4400" dirty="0" smtClean="0"/>
              <a:t>Promueve la interoperabilidad entre fabricantes</a:t>
            </a:r>
            <a:endParaRPr lang="es-PE" sz="4400" dirty="0"/>
          </a:p>
          <a:p>
            <a:pPr>
              <a:buFontTx/>
              <a:buChar char="-"/>
            </a:pPr>
            <a:endParaRPr lang="es-PE" sz="4400" dirty="0"/>
          </a:p>
          <a:p>
            <a:pPr>
              <a:buFontTx/>
              <a:buChar char="-"/>
            </a:pPr>
            <a:r>
              <a:rPr lang="es-PE" sz="4400" dirty="0" smtClean="0"/>
              <a:t>La tecnologías y </a:t>
            </a:r>
            <a:r>
              <a:rPr lang="es-PE" sz="4400" dirty="0" err="1" smtClean="0"/>
              <a:t>protcolos</a:t>
            </a:r>
            <a:r>
              <a:rPr lang="es-PE" sz="4400" dirty="0" smtClean="0"/>
              <a:t> evolucionan mas </a:t>
            </a:r>
            <a:r>
              <a:rPr lang="es-PE" sz="4400" dirty="0" err="1" smtClean="0"/>
              <a:t>rapido</a:t>
            </a:r>
            <a:endParaRPr lang="es-PE" sz="4400" dirty="0"/>
          </a:p>
          <a:p>
            <a:pPr>
              <a:buFontTx/>
              <a:buChar char="-"/>
            </a:pPr>
            <a:endParaRPr lang="es-PE" sz="4400" dirty="0"/>
          </a:p>
          <a:p>
            <a:pPr>
              <a:buFontTx/>
              <a:buChar char="-"/>
            </a:pPr>
            <a:r>
              <a:rPr lang="es-PE" sz="4400" dirty="0" smtClean="0"/>
              <a:t>Facilita el proceso se enseñanza aprendizaje</a:t>
            </a:r>
            <a:endParaRPr lang="es-PE" sz="4400" dirty="0"/>
          </a:p>
          <a:p>
            <a:pPr>
              <a:buFontTx/>
              <a:buChar char="-"/>
            </a:pPr>
            <a:endParaRPr lang="es-PE" sz="4400" dirty="0" smtClean="0"/>
          </a:p>
          <a:p>
            <a:pPr marL="0" indent="0">
              <a:buNone/>
            </a:pP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323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Modelo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1" descr="Osi-mode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 t="124" r="2209"/>
          <a:stretch/>
        </p:blipFill>
        <p:spPr>
          <a:xfrm>
            <a:off x="3862553" y="1485737"/>
            <a:ext cx="4130565" cy="50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Modelo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5" r="-12445"/>
          <a:stretch>
            <a:fillRect/>
          </a:stretch>
        </p:blipFill>
        <p:spPr>
          <a:xfrm>
            <a:off x="3203873" y="1505662"/>
            <a:ext cx="8734425" cy="5086350"/>
          </a:xfrm>
        </p:spPr>
      </p:pic>
    </p:spTree>
    <p:extLst>
      <p:ext uri="{BB962C8B-B14F-4D97-AF65-F5344CB8AC3E}">
        <p14:creationId xmlns:p14="http://schemas.microsoft.com/office/powerpoint/2010/main" val="12656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Contenido de la Clase</a:t>
            </a:r>
            <a:endParaRPr lang="es-PE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son importantes los protocolos?</a:t>
            </a:r>
          </a:p>
          <a:p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Importancia y ventaja del modelo de comunicación por capas</a:t>
            </a:r>
          </a:p>
          <a:p>
            <a:pPr marL="0" indent="0">
              <a:buNone/>
            </a:pPr>
            <a:endParaRPr lang="es-P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¿En qué forma se utilizan los modelos TCP/IP y OSI?</a:t>
            </a:r>
          </a:p>
          <a:p>
            <a:endParaRPr lang="es-P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las RFC se convirtieron en el proceso para establecer estándares?</a:t>
            </a:r>
          </a:p>
          <a:p>
            <a:endParaRPr lang="es-P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Explicar como la encapsulación de datos permite su transmisión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b="1" dirty="0">
                <a:latin typeface="Arial Black" panose="020B0A04020102020204" pitchFamily="34" charset="0"/>
              </a:rPr>
              <a:t>Comparación</a:t>
            </a:r>
            <a:r>
              <a:rPr lang="es-PE" dirty="0" smtClean="0"/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 OSI y TCP/IP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61" r="-22461"/>
          <a:stretch>
            <a:fillRect/>
          </a:stretch>
        </p:blipFill>
        <p:spPr>
          <a:xfrm>
            <a:off x="2987743" y="1495057"/>
            <a:ext cx="8734425" cy="5086350"/>
          </a:xfrm>
        </p:spPr>
      </p:pic>
    </p:spTree>
    <p:extLst>
      <p:ext uri="{BB962C8B-B14F-4D97-AF65-F5344CB8AC3E}">
        <p14:creationId xmlns:p14="http://schemas.microsoft.com/office/powerpoint/2010/main" val="216410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1875"/>
            <a:ext cx="10515600" cy="1325563"/>
          </a:xfrm>
        </p:spPr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Porque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un modelo por capas?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3465432" y="556391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 dirty="0">
                <a:latin typeface="Arial" pitchFamily="34" charset="0"/>
              </a:rPr>
              <a:t>Capa</a:t>
            </a:r>
            <a:endParaRPr lang="es-ES" sz="1800" dirty="0">
              <a:latin typeface="Arial" pitchFamily="34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660695" y="48122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>
                <a:latin typeface="Arial" pitchFamily="34" charset="0"/>
              </a:rPr>
              <a:t>1</a:t>
            </a:r>
            <a:endParaRPr lang="es-ES" sz="1800">
              <a:latin typeface="Arial" pitchFamily="34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665457" y="39740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>
                <a:latin typeface="Arial" pitchFamily="34" charset="0"/>
              </a:rPr>
              <a:t>2</a:t>
            </a:r>
            <a:endParaRPr lang="es-ES" sz="1800">
              <a:latin typeface="Arial" pitchFamily="34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665457" y="31977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>
                <a:latin typeface="Arial" pitchFamily="34" charset="0"/>
              </a:rPr>
              <a:t>3</a:t>
            </a:r>
            <a:endParaRPr lang="es-ES" sz="1800">
              <a:latin typeface="Arial" pitchFamily="34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665457" y="24357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>
                <a:latin typeface="Arial" pitchFamily="34" charset="0"/>
              </a:rPr>
              <a:t>4</a:t>
            </a:r>
            <a:endParaRPr lang="es-ES" sz="1800">
              <a:latin typeface="Arial" pitchFamily="34" charset="0"/>
            </a:endParaRP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6148307" y="180233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" name="Line 11"/>
          <p:cNvSpPr>
            <a:spLocks noChangeShapeType="1"/>
          </p:cNvSpPr>
          <p:nvPr/>
        </p:nvSpPr>
        <p:spPr bwMode="auto">
          <a:xfrm>
            <a:off x="6148307" y="340253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161007" y="498844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148307" y="256433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5233907" y="197854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7019845" y="1395933"/>
            <a:ext cx="660400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HTTP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7051595" y="2157933"/>
            <a:ext cx="552450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TCP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7126207" y="2996133"/>
            <a:ext cx="365125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IP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6811882" y="4621733"/>
            <a:ext cx="1095375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IEEE 802.3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4160757" y="2018233"/>
            <a:ext cx="876300" cy="3175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Sockets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5281532" y="586474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9426495" y="586474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4290932" y="6321945"/>
            <a:ext cx="586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pic>
        <p:nvPicPr>
          <p:cNvPr id="70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32" y="5407545"/>
            <a:ext cx="60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32" y="5401195"/>
            <a:ext cx="4873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889420" y="6321945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600">
                <a:latin typeface="Arial" pitchFamily="34" charset="0"/>
              </a:rPr>
              <a:t>Cliente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8989932" y="6321945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600">
                <a:latin typeface="Arial" pitchFamily="34" charset="0"/>
              </a:rPr>
              <a:t>Servidor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4643357" y="1597545"/>
            <a:ext cx="1247775" cy="3397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Aplicación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4643357" y="23912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Transporte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4643357" y="39914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Enlace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4643357" y="319774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Red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 flipH="1">
            <a:off x="5252957" y="277229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5272007" y="3572395"/>
            <a:ext cx="3175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4643357" y="48296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Física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 flipH="1">
            <a:off x="5278357" y="441059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9501107" y="197854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9624932" y="2018233"/>
            <a:ext cx="876300" cy="3175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Sockets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8910557" y="159754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Aplicación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8910557" y="23912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Transporte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8910557" y="39914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Enlace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910557" y="319774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Red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 flipH="1">
            <a:off x="9520157" y="277229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>
            <a:off x="9539207" y="3572395"/>
            <a:ext cx="3175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>
            <a:off x="8910557" y="4829695"/>
            <a:ext cx="1247775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latin typeface="Arial" pitchFamily="34" charset="0"/>
              </a:rPr>
              <a:t>Física</a:t>
            </a:r>
            <a:endParaRPr lang="es-ES" sz="1600">
              <a:latin typeface="Arial" pitchFamily="34" charset="0"/>
            </a:endParaRPr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 flipH="1">
            <a:off x="9545557" y="4410595"/>
            <a:ext cx="31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6195932" y="418834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6799182" y="3781945"/>
            <a:ext cx="1095375" cy="317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400">
                <a:latin typeface="Arial" pitchFamily="34" charset="0"/>
              </a:rPr>
              <a:t>IEEE 802.3</a:t>
            </a:r>
            <a:endParaRPr lang="es-ES" sz="1400">
              <a:latin typeface="Arial" pitchFamily="34" charset="0"/>
            </a:endParaRPr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3674982" y="15975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heSansCorrespondence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s-ES_tradnl" sz="1800">
                <a:latin typeface="Arial" pitchFamily="34" charset="0"/>
              </a:rPr>
              <a:t>5</a:t>
            </a:r>
            <a:endParaRPr lang="es-E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EL PDU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y la encapsulación 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Rectángulo"/>
          <p:cNvSpPr/>
          <p:nvPr/>
        </p:nvSpPr>
        <p:spPr>
          <a:xfrm>
            <a:off x="838200" y="1704790"/>
            <a:ext cx="4150895" cy="440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2800" dirty="0" smtClean="0"/>
              <a:t>Los datos generador por la aplicación van siendo procesados por cada una de las capas del modelo de comunicación, cada capa agrega información de acuerdo al protocolo establecido. A este proceso se le conoce como encapsulamiento</a:t>
            </a:r>
            <a:endParaRPr lang="es-PE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7425" y="1690688"/>
            <a:ext cx="6246021" cy="436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8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059" cy="1325563"/>
          </a:xfrm>
        </p:spPr>
        <p:txBody>
          <a:bodyPr>
            <a:noAutofit/>
          </a:bodyPr>
          <a:lstStyle/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Encapsulamiento y </a:t>
            </a:r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Desencapsulamiento</a:t>
            </a:r>
            <a:r>
              <a:rPr lang="es-PE" b="1" dirty="0" smtClean="0">
                <a:latin typeface="Arial Black" panose="020B0A04020102020204" pitchFamily="34" charset="0"/>
              </a:rPr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 datos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DU_envioyrecepcion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2959" y="1855580"/>
            <a:ext cx="6846082" cy="40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878603" y="5119445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4111164" y="1709738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2802195" y="0"/>
            <a:ext cx="1970345" cy="68580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399795"/>
              </a:gs>
              <a:gs pos="15000">
                <a:srgbClr val="358F8D">
                  <a:alpha val="60000"/>
                </a:srgbClr>
              </a:gs>
              <a:gs pos="94000">
                <a:schemeClr val="accent6">
                  <a:lumMod val="60000"/>
                  <a:lumOff val="40000"/>
                  <a:alpha val="99000"/>
                </a:schemeClr>
              </a:gs>
              <a:gs pos="65000">
                <a:schemeClr val="accent6">
                  <a:lumMod val="60000"/>
                  <a:lumOff val="40000"/>
                  <a:alpha val="6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8903623" y="-5825831"/>
            <a:ext cx="1970345" cy="116516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8A299"/>
              </a:gs>
              <a:gs pos="14000">
                <a:srgbClr val="358F8D">
                  <a:alpha val="64706"/>
                </a:srgbClr>
              </a:gs>
              <a:gs pos="94000">
                <a:schemeClr val="accent6">
                  <a:lumMod val="60000"/>
                  <a:lumOff val="40000"/>
                </a:schemeClr>
              </a:gs>
              <a:gs pos="62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/>
          <p:cNvSpPr/>
          <p:nvPr/>
        </p:nvSpPr>
        <p:spPr>
          <a:xfrm>
            <a:off x="448390" y="1"/>
            <a:ext cx="1970345" cy="6858000"/>
          </a:xfrm>
          <a:prstGeom prst="roundRect">
            <a:avLst>
              <a:gd name="adj" fmla="val 0"/>
            </a:avLst>
          </a:prstGeom>
          <a:solidFill>
            <a:srgbClr val="87BF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48391" y="1709738"/>
            <a:ext cx="11242866" cy="2852737"/>
          </a:xfrm>
        </p:spPr>
        <p:txBody>
          <a:bodyPr/>
          <a:lstStyle/>
          <a:p>
            <a:r>
              <a:rPr lang="es-PE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Direccionamiento Local</a:t>
            </a:r>
            <a:endParaRPr lang="es-PE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endParaRPr lang="es-PE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257428" y="5188148"/>
            <a:ext cx="1817945" cy="5240811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2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</a:rPr>
              <a:t>Direcciones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 Red y Enlace de Datos</a:t>
            </a:r>
            <a:endParaRPr lang="es-PE" b="1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947243" y="1690688"/>
            <a:ext cx="8734425" cy="5086350"/>
          </a:xfrm>
        </p:spPr>
        <p:txBody>
          <a:bodyPr/>
          <a:lstStyle/>
          <a:p>
            <a:r>
              <a:rPr lang="es-CL" dirty="0" smtClean="0">
                <a:latin typeface="Arial" charset="0"/>
              </a:rPr>
              <a:t>Direcciones de Red</a:t>
            </a:r>
          </a:p>
          <a:p>
            <a:pPr lvl="1"/>
            <a:r>
              <a:rPr lang="es-CL" dirty="0" smtClean="0">
                <a:latin typeface="Arial" charset="0"/>
              </a:rPr>
              <a:t>Direcciones de IP origen</a:t>
            </a:r>
          </a:p>
          <a:p>
            <a:pPr lvl="1"/>
            <a:r>
              <a:rPr lang="es-CL" dirty="0" smtClean="0">
                <a:latin typeface="Arial" charset="0"/>
              </a:rPr>
              <a:t>Direcciones IP destino</a:t>
            </a:r>
          </a:p>
          <a:p>
            <a:pPr lvl="1"/>
            <a:endParaRPr lang="es-CL" dirty="0" smtClean="0">
              <a:latin typeface="Arial" charset="0"/>
            </a:endParaRPr>
          </a:p>
          <a:p>
            <a:r>
              <a:rPr lang="es-CL" dirty="0" smtClean="0">
                <a:latin typeface="Arial" charset="0"/>
              </a:rPr>
              <a:t>Direcciones de Enlace de Datos</a:t>
            </a:r>
          </a:p>
          <a:p>
            <a:pPr lvl="1"/>
            <a:r>
              <a:rPr lang="es-CL" dirty="0" smtClean="0">
                <a:latin typeface="Arial" charset="0"/>
              </a:rPr>
              <a:t>Direcciones de enlace de datos origen</a:t>
            </a:r>
          </a:p>
          <a:p>
            <a:pPr lvl="1"/>
            <a:r>
              <a:rPr lang="es-CL" dirty="0" smtClean="0">
                <a:latin typeface="Arial" charset="0"/>
              </a:rPr>
              <a:t>Direcciones de enlace de datos destino</a:t>
            </a:r>
            <a:endParaRPr lang="es-CL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</a:rPr>
              <a:t>Comunicando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dentro de la misma Red</a:t>
            </a:r>
            <a:endParaRPr lang="es-PE" b="1" dirty="0"/>
          </a:p>
        </p:txBody>
      </p:sp>
      <p:pic>
        <p:nvPicPr>
          <p:cNvPr id="6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74" y="1360067"/>
            <a:ext cx="69818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1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</a:rPr>
              <a:t>Direcciones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MAC e IP</a:t>
            </a:r>
            <a:endParaRPr lang="es-PE" b="1" dirty="0"/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5" y="3081155"/>
            <a:ext cx="457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3" y="405429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3" y="281604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53" y="308115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7"/>
          <p:cNvCxnSpPr>
            <a:endCxn id="8" idx="1"/>
          </p:cNvCxnSpPr>
          <p:nvPr/>
        </p:nvCxnSpPr>
        <p:spPr>
          <a:xfrm>
            <a:off x="6744403" y="3238318"/>
            <a:ext cx="1454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flipV="1">
            <a:off x="7709603" y="339071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 flipH="1" flipV="1">
            <a:off x="8671628" y="339071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2" descr="File Server_Updated2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453" y="456388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1"/>
          <p:cNvCxnSpPr>
            <a:stCxn id="8" idx="3"/>
          </p:cNvCxnSpPr>
          <p:nvPr/>
        </p:nvCxnSpPr>
        <p:spPr>
          <a:xfrm flipV="1">
            <a:off x="8933565" y="3238318"/>
            <a:ext cx="1389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453592" y="3092539"/>
            <a:ext cx="2084388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PC1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00-02-12-12-AB-12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850515" y="4305118"/>
            <a:ext cx="2119313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PC2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00-02-34-34-AB-34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8882765" y="5456055"/>
            <a:ext cx="2182813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00-02-56-56-AB-56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890828" y="2144530"/>
            <a:ext cx="21193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6523740" y="2520768"/>
            <a:ext cx="1222375" cy="1122362"/>
            <a:chOff x="2845469" y="1283663"/>
            <a:chExt cx="1222475" cy="1122322"/>
          </a:xfrm>
        </p:grpSpPr>
        <p:pic>
          <p:nvPicPr>
            <p:cNvPr id="19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ARP </a:t>
              </a:r>
            </a:p>
            <a:p>
              <a:r>
                <a:rPr lang="en-US" sz="1400" b="1"/>
                <a:t>Request</a:t>
              </a:r>
            </a:p>
          </p:txBody>
        </p:sp>
      </p:grp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8338253" y="3114493"/>
            <a:ext cx="371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S1</a:t>
            </a:r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0397240" y="3114493"/>
            <a:ext cx="37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6453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</a:rPr>
              <a:t>Default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5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77" y="2768939"/>
            <a:ext cx="26622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02" y="3230901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02" y="3615076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Line 40"/>
          <p:cNvSpPr>
            <a:spLocks noChangeShapeType="1"/>
          </p:cNvSpPr>
          <p:nvPr/>
        </p:nvSpPr>
        <p:spPr bwMode="auto">
          <a:xfrm flipH="1">
            <a:off x="6313202" y="3462676"/>
            <a:ext cx="609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 flipH="1" flipV="1">
            <a:off x="5398802" y="3462676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4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02" y="3230901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77" y="4242139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77" y="2911814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27" y="3270589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5" name="Straight Connector 12"/>
          <p:cNvCxnSpPr>
            <a:endCxn id="14" idx="1"/>
          </p:cNvCxnSpPr>
          <p:nvPr/>
        </p:nvCxnSpPr>
        <p:spPr>
          <a:xfrm>
            <a:off x="2836577" y="3427751"/>
            <a:ext cx="641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"/>
          <p:cNvCxnSpPr/>
          <p:nvPr/>
        </p:nvCxnSpPr>
        <p:spPr>
          <a:xfrm flipV="1">
            <a:off x="2988977" y="3580151"/>
            <a:ext cx="641350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4"/>
          <p:cNvCxnSpPr/>
          <p:nvPr/>
        </p:nvCxnSpPr>
        <p:spPr>
          <a:xfrm flipH="1" flipV="1">
            <a:off x="3951002" y="3580151"/>
            <a:ext cx="261938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/>
          <p:cNvCxnSpPr/>
          <p:nvPr/>
        </p:nvCxnSpPr>
        <p:spPr>
          <a:xfrm>
            <a:off x="4674902" y="3015001"/>
            <a:ext cx="271463" cy="411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42" descr="File Server_Updated2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15" y="4213564"/>
            <a:ext cx="6175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7"/>
          <p:cNvCxnSpPr/>
          <p:nvPr/>
        </p:nvCxnSpPr>
        <p:spPr>
          <a:xfrm>
            <a:off x="4212940" y="3426164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8"/>
          <p:cNvCxnSpPr/>
          <p:nvPr/>
        </p:nvCxnSpPr>
        <p:spPr>
          <a:xfrm flipH="1">
            <a:off x="7303802" y="2829264"/>
            <a:ext cx="304800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9"/>
          <p:cNvCxnSpPr/>
          <p:nvPr/>
        </p:nvCxnSpPr>
        <p:spPr>
          <a:xfrm>
            <a:off x="7227602" y="3349964"/>
            <a:ext cx="73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/>
          <p:cNvCxnSpPr/>
          <p:nvPr/>
        </p:nvCxnSpPr>
        <p:spPr>
          <a:xfrm>
            <a:off x="8340440" y="3349964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4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565" y="3232489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Picture 42" descr="File Server_Updated2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77" y="3118189"/>
            <a:ext cx="6159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31665" y="2222839"/>
            <a:ext cx="2085975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PC 1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 dirty="0">
                <a:solidFill>
                  <a:srgbClr val="000000"/>
                </a:solidFill>
              </a:rPr>
              <a:t>00-02-12-12-AB-12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599915" y="5175589"/>
            <a:ext cx="2117725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PC 2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00-02-34-34-AB-34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155790" y="5104151"/>
            <a:ext cx="21828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 dirty="0">
                <a:solidFill>
                  <a:srgbClr val="000000"/>
                </a:solidFill>
              </a:rPr>
              <a:t>00-02-56-56-AB-56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155790" y="2295864"/>
            <a:ext cx="2117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964077" y="2151401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R2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22-22-22-22-22-22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548402" y="3951626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Web Server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AB-CD-EF-12-34-56</a:t>
            </a:r>
          </a:p>
        </p:txBody>
      </p:sp>
    </p:spTree>
    <p:extLst>
      <p:ext uri="{BB962C8B-B14F-4D97-AF65-F5344CB8AC3E}">
        <p14:creationId xmlns:p14="http://schemas.microsoft.com/office/powerpoint/2010/main" val="31449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latin typeface="Arial Black" panose="020B0A04020102020204" pitchFamily="34" charset="0"/>
              </a:rPr>
              <a:t>Comunicando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dispositivos de redes distintas (remotas)</a:t>
            </a:r>
            <a:endParaRPr lang="es-PE" b="1" dirty="0"/>
          </a:p>
        </p:txBody>
      </p:sp>
      <p:pic>
        <p:nvPicPr>
          <p:cNvPr id="4" name="Pictur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1862110"/>
            <a:ext cx="7359338" cy="46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878603" y="5119445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4111164" y="1709738"/>
            <a:ext cx="1847184" cy="6250223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2802195" y="0"/>
            <a:ext cx="1970345" cy="68580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399795"/>
              </a:gs>
              <a:gs pos="15000">
                <a:srgbClr val="358F8D">
                  <a:alpha val="60000"/>
                </a:srgbClr>
              </a:gs>
              <a:gs pos="94000">
                <a:schemeClr val="accent6">
                  <a:lumMod val="60000"/>
                  <a:lumOff val="40000"/>
                  <a:alpha val="99000"/>
                </a:schemeClr>
              </a:gs>
              <a:gs pos="65000">
                <a:schemeClr val="accent6">
                  <a:lumMod val="60000"/>
                  <a:lumOff val="40000"/>
                  <a:alpha val="6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8903623" y="-5825831"/>
            <a:ext cx="1970345" cy="116516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8A299"/>
              </a:gs>
              <a:gs pos="14000">
                <a:srgbClr val="358F8D">
                  <a:alpha val="64706"/>
                </a:srgbClr>
              </a:gs>
              <a:gs pos="94000">
                <a:schemeClr val="accent6">
                  <a:lumMod val="60000"/>
                  <a:lumOff val="40000"/>
                </a:schemeClr>
              </a:gs>
              <a:gs pos="62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/>
          <p:cNvSpPr/>
          <p:nvPr/>
        </p:nvSpPr>
        <p:spPr>
          <a:xfrm>
            <a:off x="448390" y="1"/>
            <a:ext cx="1970345" cy="6858000"/>
          </a:xfrm>
          <a:prstGeom prst="roundRect">
            <a:avLst>
              <a:gd name="adj" fmla="val 0"/>
            </a:avLst>
          </a:prstGeom>
          <a:solidFill>
            <a:srgbClr val="87BF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Reglas de Comunicación</a:t>
            </a:r>
            <a:endParaRPr lang="es-PE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endParaRPr lang="es-PE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257428" y="5188148"/>
            <a:ext cx="1817945" cy="5240811"/>
          </a:xfrm>
          <a:prstGeom prst="roundRect">
            <a:avLst>
              <a:gd name="adj" fmla="val 50000"/>
            </a:avLst>
          </a:prstGeom>
          <a:solidFill>
            <a:srgbClr val="39979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Utilizando </a:t>
            </a:r>
            <a:r>
              <a:rPr lang="es-PE" b="1" dirty="0" err="1" smtClean="0"/>
              <a:t>Wireshark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4063584" cy="4486276"/>
          </a:xfrm>
        </p:spPr>
        <p:txBody>
          <a:bodyPr/>
          <a:lstStyle/>
          <a:p>
            <a:endParaRPr lang="es-PE" dirty="0" smtClean="0"/>
          </a:p>
          <a:p>
            <a:r>
              <a:rPr lang="es-PE" dirty="0" smtClean="0"/>
              <a:t>Vamos a utilizar </a:t>
            </a:r>
            <a:r>
              <a:rPr lang="es-PE" dirty="0" err="1" smtClean="0"/>
              <a:t>wireshark</a:t>
            </a:r>
            <a:r>
              <a:rPr lang="es-PE" dirty="0" smtClean="0"/>
              <a:t> para analizar el trafico de la red</a:t>
            </a:r>
            <a:endParaRPr lang="es-PE" dirty="0"/>
          </a:p>
        </p:txBody>
      </p:sp>
      <p:pic>
        <p:nvPicPr>
          <p:cNvPr id="5" name="Content Placeholder 1" descr="wireshark__x64bit_-18817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07" r="-13507"/>
          <a:stretch>
            <a:fillRect/>
          </a:stretch>
        </p:blipFill>
        <p:spPr>
          <a:xfrm>
            <a:off x="4107306" y="1523536"/>
            <a:ext cx="8377523" cy="48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CHECK LIST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Que es un protocolo?</a:t>
            </a:r>
          </a:p>
          <a:p>
            <a:r>
              <a:rPr lang="es-PE" dirty="0" smtClean="0"/>
              <a:t>3 ejemplos de protocolos?</a:t>
            </a:r>
          </a:p>
          <a:p>
            <a:r>
              <a:rPr lang="es-PE" dirty="0" smtClean="0"/>
              <a:t>3 ventajas de modelo de comunicación por capas?</a:t>
            </a:r>
          </a:p>
          <a:p>
            <a:r>
              <a:rPr lang="es-PE" dirty="0" smtClean="0"/>
              <a:t>Capas del modelo OSI?</a:t>
            </a:r>
          </a:p>
          <a:p>
            <a:r>
              <a:rPr lang="es-PE" dirty="0" smtClean="0"/>
              <a:t>Capas de TCP/IP, y cual es el PDU para cada capa?</a:t>
            </a:r>
          </a:p>
          <a:p>
            <a:r>
              <a:rPr lang="es-PE" dirty="0" err="1" smtClean="0"/>
              <a:t>Stack</a:t>
            </a:r>
            <a:r>
              <a:rPr lang="es-PE" dirty="0" smtClean="0"/>
              <a:t> de protocolos para el servicios WEB?</a:t>
            </a:r>
          </a:p>
          <a:p>
            <a:r>
              <a:rPr lang="es-PE" dirty="0" smtClean="0"/>
              <a:t>Tipos de direccionamiento</a:t>
            </a:r>
          </a:p>
          <a:p>
            <a:r>
              <a:rPr lang="es-PE" dirty="0" smtClean="0"/>
              <a:t>Cuales son las Direcciones de capa de red?</a:t>
            </a:r>
          </a:p>
          <a:p>
            <a:r>
              <a:rPr lang="es-PE" dirty="0" smtClean="0"/>
              <a:t>Cuales son las Direcciones de capa de enlace?</a:t>
            </a:r>
          </a:p>
          <a:p>
            <a:r>
              <a:rPr lang="es-PE" dirty="0" smtClean="0"/>
              <a:t>Que es lo que permite ARP?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527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17" r="-17317"/>
          <a:stretch>
            <a:fillRect/>
          </a:stretch>
        </p:blipFill>
        <p:spPr>
          <a:xfrm>
            <a:off x="737381" y="465138"/>
            <a:ext cx="10707718" cy="6235465"/>
          </a:xfrm>
        </p:spPr>
      </p:pic>
    </p:spTree>
    <p:extLst>
      <p:ext uri="{BB962C8B-B14F-4D97-AF65-F5344CB8AC3E}">
        <p14:creationId xmlns:p14="http://schemas.microsoft.com/office/powerpoint/2010/main" val="25662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Estableciendo reglas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Identificar emisor y receptor</a:t>
            </a:r>
            <a:endParaRPr lang="es-CL" dirty="0"/>
          </a:p>
          <a:p>
            <a:pPr>
              <a:defRPr/>
            </a:pPr>
            <a:r>
              <a:rPr lang="es-CL" dirty="0" smtClean="0"/>
              <a:t>Definir una mecanismo de comunicación  </a:t>
            </a:r>
            <a:endParaRPr lang="es-CL" dirty="0"/>
          </a:p>
          <a:p>
            <a:pPr>
              <a:defRPr/>
            </a:pPr>
            <a:r>
              <a:rPr lang="es-CL" dirty="0" smtClean="0"/>
              <a:t>Definir un lenguaje</a:t>
            </a:r>
            <a:endParaRPr lang="es-CL" dirty="0"/>
          </a:p>
          <a:p>
            <a:pPr>
              <a:defRPr/>
            </a:pPr>
            <a:r>
              <a:rPr lang="es-CL" dirty="0" smtClean="0"/>
              <a:t>Definir la velocidad de la comunicación</a:t>
            </a:r>
            <a:endParaRPr lang="es-CL" dirty="0"/>
          </a:p>
          <a:p>
            <a:pPr>
              <a:defRPr/>
            </a:pPr>
            <a:r>
              <a:rPr lang="es-CL" dirty="0" smtClean="0"/>
              <a:t>Definir como se confirmara la recepción de los mensajes</a:t>
            </a:r>
          </a:p>
          <a:p>
            <a:pPr>
              <a:defRPr/>
            </a:pPr>
            <a:r>
              <a:rPr lang="es-CL" dirty="0" smtClean="0"/>
              <a:t>Etc. </a:t>
            </a:r>
            <a:endParaRPr lang="es-CL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85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Reglas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3190" y="1873770"/>
            <a:ext cx="6506979" cy="484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dirty="0" smtClean="0"/>
              <a:t>Codificación</a:t>
            </a:r>
          </a:p>
          <a:p>
            <a:pPr marL="0" indent="0">
              <a:buNone/>
            </a:pPr>
            <a:r>
              <a:rPr lang="es-PE" sz="4400" dirty="0" smtClean="0"/>
              <a:t>Formateo</a:t>
            </a:r>
          </a:p>
          <a:p>
            <a:pPr marL="0" indent="0">
              <a:buNone/>
            </a:pPr>
            <a:r>
              <a:rPr lang="es-PE" sz="4400" dirty="0" smtClean="0"/>
              <a:t>Encapsulamiento</a:t>
            </a:r>
          </a:p>
          <a:p>
            <a:pPr marL="0" indent="0">
              <a:buNone/>
            </a:pPr>
            <a:r>
              <a:rPr lang="es-PE" sz="4400" dirty="0" smtClean="0"/>
              <a:t>Tamaño</a:t>
            </a:r>
          </a:p>
          <a:p>
            <a:pPr marL="0" indent="0">
              <a:buNone/>
            </a:pPr>
            <a:r>
              <a:rPr lang="es-PE" sz="4400" dirty="0" smtClean="0"/>
              <a:t>Sincronización</a:t>
            </a:r>
          </a:p>
          <a:p>
            <a:pPr marL="0" indent="0">
              <a:buNone/>
            </a:pPr>
            <a:r>
              <a:rPr lang="es-PE" sz="4400" dirty="0" smtClean="0"/>
              <a:t>Opciones de envío </a:t>
            </a:r>
          </a:p>
          <a:p>
            <a:pPr>
              <a:buFontTx/>
              <a:buChar char="-"/>
            </a:pPr>
            <a:endParaRPr lang="es-PE" sz="4400" dirty="0" smtClean="0"/>
          </a:p>
          <a:p>
            <a:pPr marL="0" indent="0">
              <a:buNone/>
            </a:pPr>
            <a:endParaRPr lang="es-PE" sz="44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41" y="510356"/>
            <a:ext cx="442118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b="5148"/>
          <a:stretch>
            <a:fillRect/>
          </a:stretch>
        </p:blipFill>
        <p:spPr>
          <a:xfrm>
            <a:off x="5951095" y="3568401"/>
            <a:ext cx="5664304" cy="314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Protocolos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de red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17536"/>
            <a:ext cx="10779177" cy="484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dirty="0" smtClean="0"/>
              <a:t>Conjunto de normas y reglas que rigen el proceso de comunicación entre 2 o mas dispositivos de red.</a:t>
            </a:r>
          </a:p>
          <a:p>
            <a:pPr marL="0" indent="0">
              <a:buNone/>
            </a:pPr>
            <a:endParaRPr lang="es-PE" sz="1500" dirty="0" smtClean="0"/>
          </a:p>
          <a:p>
            <a:pPr marL="0" indent="0">
              <a:buNone/>
            </a:pPr>
            <a:r>
              <a:rPr lang="es-PE" sz="4400" dirty="0" smtClean="0"/>
              <a:t>Estos protocolos debe definir:</a:t>
            </a:r>
          </a:p>
          <a:p>
            <a:pPr marL="0" indent="0">
              <a:buNone/>
            </a:pPr>
            <a:endParaRPr lang="es-PE" sz="2200" dirty="0" smtClean="0"/>
          </a:p>
          <a:p>
            <a:pPr lvl="1"/>
            <a:r>
              <a:rPr lang="es-PE" sz="2800" dirty="0" smtClean="0">
                <a:solidFill>
                  <a:schemeClr val="accent5"/>
                </a:solidFill>
              </a:rPr>
              <a:t>Que </a:t>
            </a:r>
            <a:r>
              <a:rPr lang="es-PE" sz="2800" dirty="0"/>
              <a:t>tipo de mensaje se desea </a:t>
            </a:r>
            <a:r>
              <a:rPr lang="es-PE" sz="2800" dirty="0" smtClean="0"/>
              <a:t>enviar.</a:t>
            </a:r>
            <a:endParaRPr lang="es-PE" sz="2800" dirty="0"/>
          </a:p>
          <a:p>
            <a:pPr lvl="1"/>
            <a:r>
              <a:rPr lang="es-PE" sz="2800" dirty="0" smtClean="0">
                <a:solidFill>
                  <a:schemeClr val="accent5"/>
                </a:solidFill>
              </a:rPr>
              <a:t>Cómo</a:t>
            </a:r>
            <a:r>
              <a:rPr lang="es-PE" sz="2800" dirty="0" smtClean="0"/>
              <a:t> </a:t>
            </a:r>
            <a:r>
              <a:rPr lang="es-PE" sz="2800" dirty="0"/>
              <a:t>el mensaje es formateado o </a:t>
            </a:r>
            <a:r>
              <a:rPr lang="es-PE" sz="2800" dirty="0" smtClean="0"/>
              <a:t>estructurado y enviado.</a:t>
            </a:r>
          </a:p>
          <a:p>
            <a:pPr lvl="1"/>
            <a:r>
              <a:rPr lang="es-PE" sz="2800" dirty="0" smtClean="0">
                <a:solidFill>
                  <a:schemeClr val="accent5"/>
                </a:solidFill>
              </a:rPr>
              <a:t>Cuándo</a:t>
            </a:r>
            <a:r>
              <a:rPr lang="es-PE" sz="2800" dirty="0" smtClean="0"/>
              <a:t> </a:t>
            </a:r>
            <a:r>
              <a:rPr lang="es-PE" sz="2800" dirty="0"/>
              <a:t>mensajes </a:t>
            </a:r>
            <a:r>
              <a:rPr lang="es-PE" sz="2800" dirty="0" smtClean="0"/>
              <a:t>son </a:t>
            </a:r>
            <a:r>
              <a:rPr lang="es-PE" sz="2800" dirty="0"/>
              <a:t>pasados entre </a:t>
            </a:r>
            <a:r>
              <a:rPr lang="es-PE" sz="2800" dirty="0" smtClean="0"/>
              <a:t>dispositivos.</a:t>
            </a:r>
            <a:endParaRPr lang="es-PE" sz="2800" dirty="0"/>
          </a:p>
          <a:p>
            <a:pPr marL="0" indent="0">
              <a:buNone/>
            </a:pPr>
            <a:endParaRPr lang="es-PE" sz="4400" dirty="0" smtClean="0"/>
          </a:p>
          <a:p>
            <a:pPr>
              <a:buFontTx/>
              <a:buChar char="-"/>
            </a:pPr>
            <a:endParaRPr lang="es-PE" sz="4400" dirty="0" smtClean="0"/>
          </a:p>
          <a:p>
            <a:pPr marL="0" indent="0">
              <a:buNone/>
            </a:pP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7838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Interacción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de protocolos de red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3190" y="1873770"/>
            <a:ext cx="10779177" cy="484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dirty="0" smtClean="0"/>
              <a:t>La siguiente imagen muestra la pila de protocolos utilizada en el servicio web. </a:t>
            </a:r>
            <a:endParaRPr lang="es-PE" sz="1500" dirty="0" smtClean="0"/>
          </a:p>
          <a:p>
            <a:pPr marL="0" indent="0">
              <a:buNone/>
            </a:pPr>
            <a:endParaRPr lang="es-PE" sz="4400" dirty="0" smtClean="0"/>
          </a:p>
          <a:p>
            <a:pPr>
              <a:buFontTx/>
              <a:buChar char="-"/>
            </a:pPr>
            <a:endParaRPr lang="es-PE" sz="4400" dirty="0" smtClean="0"/>
          </a:p>
          <a:p>
            <a:pPr marL="0" indent="0">
              <a:buNone/>
            </a:pPr>
            <a:endParaRPr lang="es-PE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7023" y="3973409"/>
            <a:ext cx="659958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2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latin typeface="Arial Black" panose="020B0A04020102020204" pitchFamily="34" charset="0"/>
              </a:rPr>
              <a:t>Protocolos </a:t>
            </a:r>
            <a:r>
              <a:rPr lang="es-PE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son independientes de la tecnología</a:t>
            </a:r>
            <a:endParaRPr lang="es-PE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1703" y="1690688"/>
            <a:ext cx="7333782" cy="479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1072</Words>
  <Application>Microsoft Office PowerPoint</Application>
  <PresentationFormat>Panorámica</PresentationFormat>
  <Paragraphs>226</Paragraphs>
  <Slides>31</Slides>
  <Notes>18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Arial Black</vt:lpstr>
      <vt:lpstr>Calibri</vt:lpstr>
      <vt:lpstr>Calibri Light</vt:lpstr>
      <vt:lpstr>Diseño personalizado</vt:lpstr>
      <vt:lpstr>1_Tema de Office</vt:lpstr>
      <vt:lpstr>Presentación de PowerPoint</vt:lpstr>
      <vt:lpstr>Contenido de la Clase</vt:lpstr>
      <vt:lpstr>Reglas de Comunicación</vt:lpstr>
      <vt:lpstr>Presentación de PowerPoint</vt:lpstr>
      <vt:lpstr>Estableciendo reglas</vt:lpstr>
      <vt:lpstr>Reglas</vt:lpstr>
      <vt:lpstr>Protocolos de red</vt:lpstr>
      <vt:lpstr>Interacción de protocolos de red</vt:lpstr>
      <vt:lpstr>Protocolos son independientes de la tecnología</vt:lpstr>
      <vt:lpstr>Suites de Protocolos</vt:lpstr>
      <vt:lpstr>Organizaciones de estándares</vt:lpstr>
      <vt:lpstr>Organizaciones de estándares </vt:lpstr>
      <vt:lpstr>RFC porque son importantes?</vt:lpstr>
      <vt:lpstr>Protocolos exclusivos (propietarios)</vt:lpstr>
      <vt:lpstr>Modelos de Comunicación</vt:lpstr>
      <vt:lpstr>Analogía – comunicación por capas</vt:lpstr>
      <vt:lpstr>Porque un modelo por capas?</vt:lpstr>
      <vt:lpstr>Modelo OSI</vt:lpstr>
      <vt:lpstr>Modelo TCP/IP</vt:lpstr>
      <vt:lpstr>Comparación de OSI y TCP/IP</vt:lpstr>
      <vt:lpstr>Porque un modelo por capas?</vt:lpstr>
      <vt:lpstr>EL PDU y la encapsulación </vt:lpstr>
      <vt:lpstr>Encapsulamiento y Desencapsulamiento de datos</vt:lpstr>
      <vt:lpstr>Direccionamiento Local</vt:lpstr>
      <vt:lpstr>Direcciones de Red y Enlace de Datos</vt:lpstr>
      <vt:lpstr>Comunicando dentro de la misma Red</vt:lpstr>
      <vt:lpstr>Direcciones MAC e IP</vt:lpstr>
      <vt:lpstr>Default Gateway</vt:lpstr>
      <vt:lpstr>Comunicando dispositivos de redes distintas (remotas)</vt:lpstr>
      <vt:lpstr>Utilizando Wireshark</vt:lpstr>
      <vt:lpstr>CHECK LIST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Fac. Electronica</cp:lastModifiedBy>
  <cp:revision>15</cp:revision>
  <dcterms:created xsi:type="dcterms:W3CDTF">2018-08-14T17:12:27Z</dcterms:created>
  <dcterms:modified xsi:type="dcterms:W3CDTF">2018-11-23T21:23:25Z</dcterms:modified>
</cp:coreProperties>
</file>