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77" r:id="rId3"/>
    <p:sldId id="271" r:id="rId4"/>
    <p:sldId id="272" r:id="rId5"/>
    <p:sldId id="299" r:id="rId6"/>
    <p:sldId id="296" r:id="rId7"/>
    <p:sldId id="295" r:id="rId8"/>
    <p:sldId id="304" r:id="rId9"/>
    <p:sldId id="305" r:id="rId10"/>
    <p:sldId id="306" r:id="rId11"/>
    <p:sldId id="307" r:id="rId12"/>
    <p:sldId id="308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800"/>
    <a:srgbClr val="D5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70424" autoAdjust="0"/>
  </p:normalViewPr>
  <p:slideViewPr>
    <p:cSldViewPr>
      <p:cViewPr varScale="1">
        <p:scale>
          <a:sx n="62" d="100"/>
          <a:sy n="62" d="100"/>
        </p:scale>
        <p:origin x="1502" y="6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de-DE"/>
              <a:t>26.01.2016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de-DE"/>
              <a:t>26.01.2016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90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867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346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258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403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659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78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8034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672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Christoph Weichselbaum - e1126113@student.tuwien.ac.at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Christoph Weichselbaum - e1126113@student.tuwien.ac.at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735286"/>
            <a:ext cx="9753600" cy="1325562"/>
          </a:xfrm>
        </p:spPr>
        <p:txBody>
          <a:bodyPr>
            <a:normAutofit/>
          </a:bodyPr>
          <a:lstStyle/>
          <a:p>
            <a:r>
              <a:rPr lang="de-DE" sz="6000" dirty="0" err="1" smtClean="0"/>
              <a:t>Sighted</a:t>
            </a:r>
            <a:r>
              <a:rPr lang="de-DE" sz="6000" dirty="0" smtClean="0"/>
              <a:t>! 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056" y="3140968"/>
            <a:ext cx="11927060" cy="1800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de-DE" sz="3600" i="1" dirty="0" smtClean="0"/>
              <a:t>„The mobile </a:t>
            </a:r>
            <a:r>
              <a:rPr lang="de-DE" sz="3600" i="1" dirty="0" err="1" smtClean="0"/>
              <a:t>solution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for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interactive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sighting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of</a:t>
            </a:r>
            <a:endParaRPr lang="de-DE" sz="3600" i="1" dirty="0" smtClean="0"/>
          </a:p>
          <a:p>
            <a:pPr marL="45720" indent="0">
              <a:buNone/>
            </a:pPr>
            <a:r>
              <a:rPr lang="de-DE" sz="3600" i="1" dirty="0"/>
              <a:t>  </a:t>
            </a:r>
            <a:r>
              <a:rPr lang="de-DE" sz="3600" i="1" dirty="0" smtClean="0"/>
              <a:t>prominent </a:t>
            </a:r>
            <a:r>
              <a:rPr lang="de-DE" sz="3600" i="1" dirty="0" err="1" smtClean="0"/>
              <a:t>places</a:t>
            </a:r>
            <a:r>
              <a:rPr lang="de-DE" sz="3600" i="1" dirty="0" smtClean="0"/>
              <a:t>!“</a:t>
            </a:r>
          </a:p>
          <a:p>
            <a:pPr marL="45720" indent="0">
              <a:buNone/>
            </a:pPr>
            <a:endParaRPr lang="de-DE" sz="16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1</a:t>
            </a:fld>
            <a:r>
              <a:rPr lang="de-DE" noProof="0" dirty="0" smtClean="0"/>
              <a:t>/11</a:t>
            </a:r>
            <a:endParaRPr lang="de-DE" noProof="0" dirty="0"/>
          </a:p>
        </p:txBody>
      </p:sp>
      <p:sp>
        <p:nvSpPr>
          <p:cNvPr id="7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</p:spPr>
        <p:txBody>
          <a:bodyPr/>
          <a:lstStyle/>
          <a:p>
            <a:r>
              <a:rPr lang="de-DE" noProof="0" dirty="0" smtClean="0"/>
              <a:t>Christoph Weichselbaum </a:t>
            </a:r>
            <a:r>
              <a:rPr lang="de-DE" dirty="0"/>
              <a:t>&amp;</a:t>
            </a:r>
            <a:r>
              <a:rPr lang="de-DE" noProof="0" dirty="0" smtClean="0"/>
              <a:t> Christof </a:t>
            </a:r>
            <a:r>
              <a:rPr lang="de-DE" noProof="0" dirty="0" err="1" smtClean="0"/>
              <a:t>kocer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15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Test-Environment</a:t>
            </a:r>
          </a:p>
          <a:p>
            <a:pPr marL="45720" indent="0">
              <a:buNone/>
            </a:pPr>
            <a:r>
              <a:rPr lang="de-AT" dirty="0"/>
              <a:t> </a:t>
            </a:r>
            <a:r>
              <a:rPr lang="de-AT" dirty="0" smtClean="0"/>
              <a:t>  -  </a:t>
            </a:r>
            <a:r>
              <a:rPr lang="de-AT" dirty="0" smtClean="0"/>
              <a:t>Mozilla, Chrome, etc.</a:t>
            </a:r>
            <a:endParaRPr lang="de-AT" dirty="0" smtClean="0"/>
          </a:p>
          <a:p>
            <a:r>
              <a:rPr lang="de-AT" dirty="0" err="1" smtClean="0"/>
              <a:t>Production</a:t>
            </a:r>
            <a:r>
              <a:rPr lang="de-AT" dirty="0"/>
              <a:t>-</a:t>
            </a:r>
            <a:r>
              <a:rPr lang="de-AT" dirty="0" smtClean="0"/>
              <a:t>Environment</a:t>
            </a:r>
            <a:endParaRPr lang="de-AT" dirty="0" smtClean="0"/>
          </a:p>
          <a:p>
            <a:pPr marL="45720" indent="0">
              <a:buNone/>
            </a:pPr>
            <a:r>
              <a:rPr lang="de-AT" dirty="0"/>
              <a:t> </a:t>
            </a:r>
            <a:r>
              <a:rPr lang="de-AT" dirty="0" smtClean="0"/>
              <a:t>  -  Android-APK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10</a:t>
            </a:fld>
            <a:r>
              <a:rPr lang="de-DE" noProof="0" dirty="0" smtClean="0"/>
              <a:t>/11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2089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Outlook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Login-System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users</a:t>
            </a:r>
            <a:endParaRPr lang="de-AT" dirty="0"/>
          </a:p>
          <a:p>
            <a:r>
              <a:rPr lang="de-AT" dirty="0" err="1" smtClean="0"/>
              <a:t>Prevention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redundand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endParaRPr lang="de-AT" dirty="0" smtClean="0"/>
          </a:p>
          <a:p>
            <a:r>
              <a:rPr lang="de-AT" dirty="0" smtClean="0"/>
              <a:t>Extension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endParaRPr lang="de-AT" dirty="0" smtClean="0"/>
          </a:p>
          <a:p>
            <a:r>
              <a:rPr lang="de-AT" dirty="0" err="1" smtClean="0"/>
              <a:t>Synchronization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BBOX</a:t>
            </a:r>
          </a:p>
          <a:p>
            <a:r>
              <a:rPr lang="de-AT" dirty="0" smtClean="0"/>
              <a:t>Download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tiles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offline </a:t>
            </a:r>
            <a:r>
              <a:rPr lang="de-AT" dirty="0" err="1" smtClean="0"/>
              <a:t>usage</a:t>
            </a:r>
            <a:r>
              <a:rPr lang="de-AT" dirty="0" smtClean="0"/>
              <a:t> (</a:t>
            </a:r>
            <a:r>
              <a:rPr lang="de-AT" dirty="0" err="1" smtClean="0"/>
              <a:t>instead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cache</a:t>
            </a:r>
            <a:r>
              <a:rPr lang="de-AT" dirty="0" smtClean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11</a:t>
            </a:fld>
            <a:r>
              <a:rPr lang="de-DE" noProof="0" dirty="0" smtClean="0"/>
              <a:t>/11</a:t>
            </a:r>
            <a:endParaRPr lang="de-DE" noProof="0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</p:spPr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83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03238"/>
            <a:ext cx="9753600" cy="1325562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0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Content</a:t>
            </a:r>
            <a:endParaRPr lang="de-DE" sz="40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7614" y="1700808"/>
            <a:ext cx="10565430" cy="4343400"/>
          </a:xfrm>
        </p:spPr>
        <p:txBody>
          <a:bodyPr>
            <a:normAutofit/>
          </a:bodyPr>
          <a:lstStyle/>
          <a:p>
            <a:pPr marL="354013">
              <a:lnSpc>
                <a:spcPct val="150000"/>
              </a:lnSpc>
              <a:buClr>
                <a:srgbClr val="545454"/>
              </a:buClr>
            </a:pPr>
            <a:r>
              <a:rPr lang="de-DE" b="1" dirty="0" err="1" smtClean="0">
                <a:solidFill>
                  <a:srgbClr val="545454"/>
                </a:solidFill>
                <a:latin typeface="Century Gothic"/>
              </a:rPr>
              <a:t>Concept</a:t>
            </a:r>
            <a:r>
              <a:rPr lang="de-DE" b="1" i="0" dirty="0" smtClean="0">
                <a:solidFill>
                  <a:srgbClr val="545454"/>
                </a:solidFill>
                <a:latin typeface="Century Gothic"/>
              </a:rPr>
              <a:t> – The </a:t>
            </a:r>
            <a:r>
              <a:rPr lang="de-DE" b="1" i="0" dirty="0" err="1" smtClean="0">
                <a:solidFill>
                  <a:srgbClr val="545454"/>
                </a:solidFill>
                <a:latin typeface="Century Gothic"/>
              </a:rPr>
              <a:t>idea</a:t>
            </a:r>
            <a:r>
              <a:rPr lang="de-DE" b="1" i="0" dirty="0" smtClean="0">
                <a:solidFill>
                  <a:srgbClr val="545454"/>
                </a:solidFill>
                <a:latin typeface="Century Gothic"/>
              </a:rPr>
              <a:t> </a:t>
            </a:r>
            <a:r>
              <a:rPr lang="de-DE" b="1" i="0" dirty="0" err="1" smtClean="0">
                <a:solidFill>
                  <a:srgbClr val="545454"/>
                </a:solidFill>
                <a:latin typeface="Century Gothic"/>
              </a:rPr>
              <a:t>behind</a:t>
            </a:r>
            <a:r>
              <a:rPr lang="de-DE" b="1" i="0" dirty="0" smtClean="0">
                <a:solidFill>
                  <a:srgbClr val="545454"/>
                </a:solidFill>
                <a:latin typeface="Century Gothic"/>
              </a:rPr>
              <a:t> SIGHTED!</a:t>
            </a:r>
            <a:endParaRPr lang="de-DE" dirty="0">
              <a:solidFill>
                <a:srgbClr val="545454"/>
              </a:solidFill>
              <a:latin typeface="Century Gothic"/>
            </a:endParaRPr>
          </a:p>
          <a:p>
            <a:pPr marL="354013">
              <a:lnSpc>
                <a:spcPct val="150000"/>
              </a:lnSpc>
              <a:buClr>
                <a:srgbClr val="545454"/>
              </a:buClr>
            </a:pPr>
            <a:r>
              <a:rPr lang="de-DE" b="1" dirty="0" smtClean="0">
                <a:solidFill>
                  <a:srgbClr val="545454"/>
                </a:solidFill>
              </a:rPr>
              <a:t>Technologies – Frameworks &amp; Assembling </a:t>
            </a:r>
            <a:r>
              <a:rPr lang="de-DE" b="1" dirty="0" err="1" smtClean="0">
                <a:solidFill>
                  <a:srgbClr val="545454"/>
                </a:solidFill>
              </a:rPr>
              <a:t>process</a:t>
            </a:r>
            <a:endParaRPr lang="de-DE" dirty="0">
              <a:solidFill>
                <a:srgbClr val="545454"/>
              </a:solidFill>
            </a:endParaRPr>
          </a:p>
          <a:p>
            <a:pPr marL="354013">
              <a:lnSpc>
                <a:spcPct val="150000"/>
              </a:lnSpc>
              <a:buClr>
                <a:srgbClr val="545454"/>
              </a:buClr>
            </a:pPr>
            <a:r>
              <a:rPr lang="de-DE" b="1" dirty="0" err="1" smtClean="0">
                <a:solidFill>
                  <a:srgbClr val="545454"/>
                </a:solidFill>
              </a:rPr>
              <a:t>Architecture</a:t>
            </a:r>
            <a:r>
              <a:rPr lang="de-DE" b="1" dirty="0" smtClean="0">
                <a:solidFill>
                  <a:srgbClr val="545454"/>
                </a:solidFill>
              </a:rPr>
              <a:t> –  The </a:t>
            </a:r>
            <a:r>
              <a:rPr lang="de-DE" b="1" dirty="0" smtClean="0">
                <a:solidFill>
                  <a:srgbClr val="545454"/>
                </a:solidFill>
              </a:rPr>
              <a:t>MVC-Pattern</a:t>
            </a:r>
            <a:endParaRPr lang="de-DE" dirty="0" smtClean="0">
              <a:solidFill>
                <a:srgbClr val="545454"/>
              </a:solidFill>
            </a:endParaRPr>
          </a:p>
          <a:p>
            <a:pPr marL="354013">
              <a:lnSpc>
                <a:spcPct val="150000"/>
              </a:lnSpc>
              <a:buClr>
                <a:srgbClr val="545454"/>
              </a:buClr>
            </a:pPr>
            <a:r>
              <a:rPr lang="de-DE" b="1" dirty="0" smtClean="0">
                <a:solidFill>
                  <a:srgbClr val="545454"/>
                </a:solidFill>
              </a:rPr>
              <a:t>Datamanagement – </a:t>
            </a:r>
            <a:r>
              <a:rPr lang="de-DE" b="1" dirty="0" err="1" smtClean="0">
                <a:solidFill>
                  <a:srgbClr val="545454"/>
                </a:solidFill>
              </a:rPr>
              <a:t>Datastructures</a:t>
            </a:r>
            <a:r>
              <a:rPr lang="de-DE" b="1" dirty="0">
                <a:solidFill>
                  <a:srgbClr val="545454"/>
                </a:solidFill>
              </a:rPr>
              <a:t> </a:t>
            </a:r>
            <a:r>
              <a:rPr lang="de-DE" b="1" dirty="0" smtClean="0">
                <a:solidFill>
                  <a:srgbClr val="545454"/>
                </a:solidFill>
              </a:rPr>
              <a:t>&amp; Couch + </a:t>
            </a:r>
            <a:r>
              <a:rPr lang="de-DE" b="1" dirty="0" err="1" smtClean="0">
                <a:solidFill>
                  <a:srgbClr val="545454"/>
                </a:solidFill>
              </a:rPr>
              <a:t>Pouch</a:t>
            </a:r>
            <a:r>
              <a:rPr lang="de-DE" b="1" dirty="0" smtClean="0">
                <a:solidFill>
                  <a:srgbClr val="545454"/>
                </a:solidFill>
              </a:rPr>
              <a:t> </a:t>
            </a:r>
            <a:r>
              <a:rPr lang="de-DE" b="1" dirty="0" err="1" smtClean="0">
                <a:solidFill>
                  <a:srgbClr val="545454"/>
                </a:solidFill>
              </a:rPr>
              <a:t>Sync</a:t>
            </a:r>
            <a:endParaRPr lang="de-DE" b="1" dirty="0" smtClean="0">
              <a:solidFill>
                <a:srgbClr val="545454"/>
              </a:solidFill>
            </a:endParaRPr>
          </a:p>
          <a:p>
            <a:pPr marL="354013">
              <a:lnSpc>
                <a:spcPct val="150000"/>
              </a:lnSpc>
              <a:buClr>
                <a:srgbClr val="545454"/>
              </a:buClr>
            </a:pPr>
            <a:r>
              <a:rPr lang="de-DE" b="1" dirty="0" smtClean="0">
                <a:solidFill>
                  <a:srgbClr val="545454"/>
                </a:solidFill>
              </a:rPr>
              <a:t>Demo</a:t>
            </a:r>
            <a:r>
              <a:rPr lang="de-DE" b="1" dirty="0">
                <a:solidFill>
                  <a:srgbClr val="545454"/>
                </a:solidFill>
              </a:rPr>
              <a:t> </a:t>
            </a:r>
            <a:r>
              <a:rPr lang="de-DE" b="1" dirty="0" smtClean="0">
                <a:solidFill>
                  <a:srgbClr val="545454"/>
                </a:solidFill>
              </a:rPr>
              <a:t>&amp; Outlook – The </a:t>
            </a:r>
            <a:r>
              <a:rPr lang="de-DE" b="1" dirty="0" err="1" smtClean="0">
                <a:solidFill>
                  <a:srgbClr val="545454"/>
                </a:solidFill>
              </a:rPr>
              <a:t>now</a:t>
            </a:r>
            <a:r>
              <a:rPr lang="de-DE" b="1" dirty="0" smtClean="0">
                <a:solidFill>
                  <a:srgbClr val="545454"/>
                </a:solidFill>
              </a:rPr>
              <a:t> </a:t>
            </a:r>
            <a:r>
              <a:rPr lang="de-DE" b="1" dirty="0" err="1" smtClean="0">
                <a:solidFill>
                  <a:srgbClr val="545454"/>
                </a:solidFill>
              </a:rPr>
              <a:t>and</a:t>
            </a:r>
            <a:r>
              <a:rPr lang="de-DE" b="1" dirty="0" smtClean="0">
                <a:solidFill>
                  <a:srgbClr val="545454"/>
                </a:solidFill>
              </a:rPr>
              <a:t> </a:t>
            </a:r>
            <a:r>
              <a:rPr lang="de-DE" b="1" dirty="0" err="1" smtClean="0">
                <a:solidFill>
                  <a:srgbClr val="545454"/>
                </a:solidFill>
              </a:rPr>
              <a:t>later</a:t>
            </a:r>
            <a:endParaRPr lang="de-DE" b="1" dirty="0" smtClean="0">
              <a:solidFill>
                <a:srgbClr val="545454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2</a:t>
            </a:fld>
            <a:r>
              <a:rPr lang="de-DE" noProof="0" dirty="0" smtClean="0"/>
              <a:t>/11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03238"/>
            <a:ext cx="10421414" cy="1325562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000" b="0" i="0" baseline="0" dirty="0" err="1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Concept</a:t>
            </a:r>
            <a:endParaRPr lang="de-DE" sz="40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3</a:t>
            </a:fld>
            <a:r>
              <a:rPr lang="de-DE" noProof="0" dirty="0" smtClean="0"/>
              <a:t>/11</a:t>
            </a:r>
            <a:endParaRPr lang="de-DE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1217614" y="1268760"/>
            <a:ext cx="10637438" cy="4903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smtClean="0"/>
              <a:t>Mobile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cquires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prominent </a:t>
            </a:r>
            <a:r>
              <a:rPr lang="de-DE" dirty="0" err="1" smtClean="0"/>
              <a:t>places</a:t>
            </a:r>
            <a:r>
              <a:rPr lang="de-DE" dirty="0" smtClean="0"/>
              <a:t>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de-DE" dirty="0" smtClean="0"/>
              <a:t>   -  </a:t>
            </a:r>
            <a:r>
              <a:rPr lang="de-DE" dirty="0" err="1" smtClean="0"/>
              <a:t>Overpass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(OSM)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Central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all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incorporated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de-DE" dirty="0"/>
              <a:t> </a:t>
            </a:r>
            <a:r>
              <a:rPr lang="de-DE" dirty="0" smtClean="0"/>
              <a:t>  -  </a:t>
            </a:r>
            <a:r>
              <a:rPr lang="de-DE" dirty="0" err="1" smtClean="0"/>
              <a:t>NoSQL</a:t>
            </a:r>
            <a:r>
              <a:rPr lang="de-DE" dirty="0" smtClean="0"/>
              <a:t> </a:t>
            </a:r>
            <a:r>
              <a:rPr lang="de-DE" dirty="0" err="1" smtClean="0"/>
              <a:t>aproach</a:t>
            </a:r>
            <a:r>
              <a:rPr lang="de-DE" dirty="0" smtClean="0"/>
              <a:t> (TU </a:t>
            </a:r>
            <a:r>
              <a:rPr lang="de-DE" dirty="0" err="1" smtClean="0"/>
              <a:t>CouchDB</a:t>
            </a:r>
            <a:r>
              <a:rPr lang="de-DE" dirty="0"/>
              <a:t>-</a:t>
            </a:r>
            <a:r>
              <a:rPr lang="de-DE" dirty="0" smtClean="0"/>
              <a:t>Server)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On- </a:t>
            </a:r>
            <a:r>
              <a:rPr lang="de-DE" dirty="0" err="1" smtClean="0"/>
              <a:t>and</a:t>
            </a:r>
            <a:r>
              <a:rPr lang="de-DE" dirty="0" smtClean="0"/>
              <a:t> offline </a:t>
            </a:r>
            <a:r>
              <a:rPr lang="de-DE" dirty="0" err="1" smtClean="0"/>
              <a:t>usability</a:t>
            </a:r>
            <a:endParaRPr lang="de-DE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de-DE" dirty="0"/>
              <a:t> </a:t>
            </a:r>
            <a:r>
              <a:rPr lang="de-DE" dirty="0" smtClean="0"/>
              <a:t>  -  Multi-User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synchronisation</a:t>
            </a:r>
            <a:endParaRPr lang="de-DE" dirty="0" smtClean="0"/>
          </a:p>
          <a:p>
            <a:pPr marL="45720" indent="0">
              <a:lnSpc>
                <a:spcPct val="100000"/>
              </a:lnSpc>
              <a:buNone/>
            </a:pPr>
            <a:endParaRPr lang="de-DE" sz="1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de-DE" u="sng" dirty="0" smtClean="0"/>
              <a:t>Mobile </a:t>
            </a:r>
            <a:r>
              <a:rPr lang="de-DE" u="sng" dirty="0" err="1"/>
              <a:t>solution</a:t>
            </a:r>
            <a:r>
              <a:rPr lang="de-DE" u="sng" dirty="0"/>
              <a:t> </a:t>
            </a:r>
            <a:r>
              <a:rPr lang="de-DE" u="sng" dirty="0" err="1"/>
              <a:t>for</a:t>
            </a:r>
            <a:r>
              <a:rPr lang="de-DE" u="sng" dirty="0"/>
              <a:t> </a:t>
            </a:r>
            <a:r>
              <a:rPr lang="de-DE" u="sng" dirty="0" err="1"/>
              <a:t>interactive</a:t>
            </a:r>
            <a:r>
              <a:rPr lang="de-DE" u="sng" dirty="0"/>
              <a:t> </a:t>
            </a:r>
            <a:r>
              <a:rPr lang="de-DE" u="sng" dirty="0" err="1"/>
              <a:t>acquisition</a:t>
            </a:r>
            <a:r>
              <a:rPr lang="de-DE" u="sng" dirty="0"/>
              <a:t> </a:t>
            </a:r>
            <a:r>
              <a:rPr lang="de-DE" u="sng" dirty="0" err="1"/>
              <a:t>and</a:t>
            </a:r>
            <a:r>
              <a:rPr lang="de-DE" u="sng" dirty="0"/>
              <a:t> </a:t>
            </a:r>
            <a:r>
              <a:rPr lang="de-DE" u="sng" dirty="0" err="1" smtClean="0"/>
              <a:t>utilization</a:t>
            </a:r>
            <a:r>
              <a:rPr lang="de-DE" u="sng" dirty="0"/>
              <a:t>!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 marL="45720" indent="0">
              <a:lnSpc>
                <a:spcPct val="100000"/>
              </a:lnSpc>
              <a:buNone/>
            </a:pPr>
            <a:endParaRPr lang="de-DE" sz="100" dirty="0"/>
          </a:p>
        </p:txBody>
      </p:sp>
      <p:pic>
        <p:nvPicPr>
          <p:cNvPr id="1026" name="Picture 2" descr="Overpass API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071" y="2456303"/>
            <a:ext cx="3063282" cy="122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chDB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693" y="3899638"/>
            <a:ext cx="14287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03238"/>
            <a:ext cx="10421414" cy="1325562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 smtClean="0"/>
              <a:t>Technologies</a:t>
            </a:r>
            <a:endParaRPr lang="de-DE" sz="40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4</a:t>
            </a:fld>
            <a:r>
              <a:rPr lang="de-DE" noProof="0" dirty="0" smtClean="0"/>
              <a:t>/11</a:t>
            </a:r>
            <a:endParaRPr lang="de-DE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1217614" y="1268760"/>
            <a:ext cx="10637438" cy="4903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smtClean="0"/>
              <a:t>Android + </a:t>
            </a:r>
            <a:r>
              <a:rPr lang="de-DE" dirty="0" err="1" smtClean="0"/>
              <a:t>Gradle</a:t>
            </a:r>
            <a:r>
              <a:rPr lang="de-DE" dirty="0" smtClean="0"/>
              <a:t> (</a:t>
            </a:r>
            <a:r>
              <a:rPr lang="de-DE" dirty="0" err="1" smtClean="0"/>
              <a:t>Build</a:t>
            </a:r>
            <a:r>
              <a:rPr lang="de-DE" dirty="0" smtClean="0"/>
              <a:t>-Management-Tool)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de-DE" dirty="0" smtClean="0"/>
              <a:t>   -  </a:t>
            </a:r>
            <a:r>
              <a:rPr lang="de-DE" dirty="0" err="1" smtClean="0"/>
              <a:t>Arranges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r>
              <a:rPr lang="de-DE" dirty="0" smtClean="0"/>
              <a:t>, </a:t>
            </a:r>
            <a:r>
              <a:rPr lang="de-DE" dirty="0" err="1" smtClean="0"/>
              <a:t>builds</a:t>
            </a:r>
            <a:r>
              <a:rPr lang="de-DE" dirty="0" smtClean="0"/>
              <a:t> Android-APK</a:t>
            </a:r>
          </a:p>
          <a:p>
            <a:pPr>
              <a:lnSpc>
                <a:spcPct val="100000"/>
              </a:lnSpc>
            </a:pPr>
            <a:r>
              <a:rPr lang="de-DE" dirty="0" err="1" smtClean="0"/>
              <a:t>WebView</a:t>
            </a:r>
            <a:r>
              <a:rPr lang="de-DE" dirty="0" smtClean="0"/>
              <a:t> (</a:t>
            </a:r>
            <a:r>
              <a:rPr lang="de-DE" dirty="0" err="1" smtClean="0"/>
              <a:t>WebKit</a:t>
            </a:r>
            <a:r>
              <a:rPr lang="de-DE" dirty="0" smtClean="0"/>
              <a:t> </a:t>
            </a:r>
            <a:r>
              <a:rPr lang="de-DE" dirty="0" err="1" smtClean="0"/>
              <a:t>rendering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r>
              <a:rPr lang="de-DE" dirty="0" smtClean="0"/>
              <a:t>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de-DE" dirty="0"/>
              <a:t> </a:t>
            </a:r>
            <a:r>
              <a:rPr lang="de-DE" dirty="0" smtClean="0"/>
              <a:t>  -  Rendering web-content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Web-Technologies: </a:t>
            </a:r>
            <a:r>
              <a:rPr lang="de-DE" dirty="0" err="1" smtClean="0"/>
              <a:t>Javascript</a:t>
            </a:r>
            <a:r>
              <a:rPr lang="de-DE" dirty="0" smtClean="0"/>
              <a:t>, HTML5, CSS3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de-DE" dirty="0" smtClean="0"/>
              <a:t>   </a:t>
            </a:r>
            <a:r>
              <a:rPr lang="de-DE" dirty="0"/>
              <a:t>-  </a:t>
            </a:r>
            <a:r>
              <a:rPr lang="de-DE" dirty="0" err="1" smtClean="0"/>
              <a:t>Grunt</a:t>
            </a:r>
            <a:r>
              <a:rPr lang="de-DE" dirty="0" smtClean="0"/>
              <a:t>: Front-End </a:t>
            </a:r>
            <a:r>
              <a:rPr lang="de-DE" dirty="0" err="1" smtClean="0"/>
              <a:t>Build</a:t>
            </a:r>
            <a:r>
              <a:rPr lang="de-DE" dirty="0" smtClean="0"/>
              <a:t>-Management-Tool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de-DE" dirty="0" smtClean="0"/>
              <a:t>   -  </a:t>
            </a:r>
            <a:r>
              <a:rPr lang="de-DE" dirty="0" err="1" smtClean="0"/>
              <a:t>Vendor</a:t>
            </a:r>
            <a:r>
              <a:rPr lang="de-DE" dirty="0" smtClean="0"/>
              <a:t>-APIs</a:t>
            </a:r>
            <a:r>
              <a:rPr lang="de-DE" dirty="0" smtClean="0"/>
              <a:t>: </a:t>
            </a:r>
            <a:r>
              <a:rPr lang="de-DE" dirty="0" err="1" smtClean="0"/>
              <a:t>jquery</a:t>
            </a:r>
            <a:r>
              <a:rPr lang="de-DE" dirty="0" smtClean="0"/>
              <a:t> (mobile), </a:t>
            </a:r>
            <a:r>
              <a:rPr lang="de-DE" dirty="0" err="1" smtClean="0"/>
              <a:t>bootstrap</a:t>
            </a:r>
            <a:r>
              <a:rPr lang="de-DE" dirty="0" smtClean="0"/>
              <a:t>, </a:t>
            </a:r>
            <a:r>
              <a:rPr lang="de-DE" dirty="0" err="1" smtClean="0"/>
              <a:t>requireJS</a:t>
            </a:r>
            <a:r>
              <a:rPr lang="de-DE" dirty="0" smtClean="0"/>
              <a:t>, ol3, </a:t>
            </a:r>
            <a:r>
              <a:rPr lang="de-DE" dirty="0" err="1" smtClean="0"/>
              <a:t>pouchdb</a:t>
            </a:r>
            <a:endParaRPr lang="de-DE" dirty="0" smtClean="0"/>
          </a:p>
          <a:p>
            <a:pPr>
              <a:lnSpc>
                <a:spcPct val="100000"/>
              </a:lnSpc>
            </a:pPr>
            <a:endParaRPr lang="de-DE" dirty="0" smtClean="0"/>
          </a:p>
        </p:txBody>
      </p:sp>
      <p:pic>
        <p:nvPicPr>
          <p:cNvPr id="1026" name="Picture 2" descr="Logo von Grad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756" y="1894205"/>
            <a:ext cx="1905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5</a:t>
            </a:fld>
            <a:r>
              <a:rPr lang="de-DE" noProof="0" dirty="0" smtClean="0"/>
              <a:t>/11</a:t>
            </a:r>
            <a:endParaRPr lang="de-DE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1217614" y="1988840"/>
            <a:ext cx="10421414" cy="4408512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endParaRPr lang="de-DE" sz="100" dirty="0" smtClean="0"/>
          </a:p>
          <a:p>
            <a:pPr marL="45720" indent="0">
              <a:lnSpc>
                <a:spcPct val="100000"/>
              </a:lnSpc>
              <a:buNone/>
            </a:pPr>
            <a:endParaRPr lang="de-DE" dirty="0"/>
          </a:p>
          <a:p>
            <a:pPr marL="45720" indent="0">
              <a:lnSpc>
                <a:spcPct val="100000"/>
              </a:lnSpc>
              <a:buNone/>
            </a:pP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05" y="332656"/>
            <a:ext cx="7321931" cy="58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9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565430" cy="1325562"/>
          </a:xfrm>
        </p:spPr>
        <p:txBody>
          <a:bodyPr/>
          <a:lstStyle/>
          <a:p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6</a:t>
            </a:fld>
            <a:r>
              <a:rPr lang="de-DE" noProof="0" dirty="0" smtClean="0"/>
              <a:t>/15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1001590" y="1828800"/>
            <a:ext cx="11069486" cy="4343400"/>
          </a:xfrm>
        </p:spPr>
        <p:txBody>
          <a:bodyPr>
            <a:normAutofit/>
          </a:bodyPr>
          <a:lstStyle/>
          <a:p>
            <a:r>
              <a:rPr lang="de-DE" dirty="0" smtClean="0"/>
              <a:t>Implementation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Model-View-Controller Pattern</a:t>
            </a:r>
          </a:p>
          <a:p>
            <a:r>
              <a:rPr lang="de-DE" dirty="0" smtClean="0"/>
              <a:t>Logical </a:t>
            </a:r>
            <a:r>
              <a:rPr lang="de-DE" dirty="0" err="1" smtClean="0"/>
              <a:t>separation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 (</a:t>
            </a:r>
            <a:r>
              <a:rPr lang="de-DE" dirty="0" err="1" smtClean="0"/>
              <a:t>pages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observer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/>
              <a:t>Model: </a:t>
            </a:r>
            <a:r>
              <a:rPr lang="de-DE" dirty="0" err="1"/>
              <a:t>stores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View: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 smtClean="0"/>
              <a:t>changes</a:t>
            </a:r>
            <a:endParaRPr lang="de-DE" dirty="0"/>
          </a:p>
          <a:p>
            <a:r>
              <a:rPr lang="de-DE" dirty="0" smtClean="0"/>
              <a:t>Controller: </a:t>
            </a:r>
            <a:r>
              <a:rPr lang="de-DE" dirty="0" err="1" smtClean="0"/>
              <a:t>updating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&amp; </a:t>
            </a:r>
            <a:r>
              <a:rPr lang="de-DE" dirty="0" err="1" smtClean="0"/>
              <a:t>view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2052" name="Picture 4" descr="https://upload.wikimedia.org/wikipedia/commons/thumb/a/a0/MVC-Process.svg/500px-MVC-Pro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210" y="2214786"/>
            <a:ext cx="3656842" cy="402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7</a:t>
            </a:fld>
            <a:r>
              <a:rPr lang="de-DE" noProof="0" dirty="0" smtClean="0"/>
              <a:t>/11</a:t>
            </a:r>
            <a:endParaRPr lang="de-DE" noProof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19" y="116632"/>
            <a:ext cx="9811986" cy="604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Datamanagement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Things we store</a:t>
            </a:r>
          </a:p>
          <a:p>
            <a:pPr marL="45720" indent="0">
              <a:buNone/>
            </a:pPr>
            <a:r>
              <a:rPr lang="en-GB" dirty="0" smtClean="0"/>
              <a:t>   -  name, description, location, </a:t>
            </a:r>
            <a:r>
              <a:rPr lang="en-GB" dirty="0" err="1" smtClean="0"/>
              <a:t>url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r>
              <a:rPr lang="en-GB" dirty="0" smtClean="0"/>
              <a:t>…</a:t>
            </a:r>
          </a:p>
          <a:p>
            <a:r>
              <a:rPr lang="en-GB" dirty="0" smtClean="0"/>
              <a:t>Fetching data via Overpass API</a:t>
            </a:r>
          </a:p>
          <a:p>
            <a:r>
              <a:rPr lang="en-GB" dirty="0" smtClean="0"/>
              <a:t>Editable, stored locally</a:t>
            </a:r>
          </a:p>
          <a:p>
            <a:r>
              <a:rPr lang="en-GB" dirty="0" smtClean="0"/>
              <a:t>Identification with UUID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8</a:t>
            </a:fld>
            <a:r>
              <a:rPr lang="de-DE" noProof="0" dirty="0" smtClean="0"/>
              <a:t>/11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833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DATAMANAGEMENT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Variation - offline</a:t>
            </a:r>
          </a:p>
          <a:p>
            <a:pPr lvl="1"/>
            <a:r>
              <a:rPr lang="de-AT" dirty="0" err="1" smtClean="0"/>
              <a:t>synchronization</a:t>
            </a:r>
            <a:r>
              <a:rPr lang="de-AT" dirty="0" smtClean="0"/>
              <a:t> via Button</a:t>
            </a:r>
          </a:p>
          <a:p>
            <a:pPr lvl="1"/>
            <a:r>
              <a:rPr lang="de-AT" dirty="0" err="1" smtClean="0"/>
              <a:t>loading</a:t>
            </a:r>
            <a:r>
              <a:rPr lang="de-AT" dirty="0" smtClean="0"/>
              <a:t> </a:t>
            </a:r>
            <a:r>
              <a:rPr lang="de-AT" dirty="0" err="1" smtClean="0"/>
              <a:t>tiles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cache</a:t>
            </a:r>
            <a:endParaRPr lang="de-AT" dirty="0" smtClean="0"/>
          </a:p>
          <a:p>
            <a:pPr lvl="1"/>
            <a:r>
              <a:rPr lang="de-AT" dirty="0" err="1"/>
              <a:t>v</a:t>
            </a:r>
            <a:r>
              <a:rPr lang="de-AT" dirty="0" err="1" smtClean="0"/>
              <a:t>iewing</a:t>
            </a:r>
            <a:r>
              <a:rPr lang="de-AT" dirty="0" smtClean="0"/>
              <a:t>/</a:t>
            </a:r>
            <a:r>
              <a:rPr lang="de-AT" dirty="0" err="1" smtClean="0"/>
              <a:t>editing</a:t>
            </a:r>
            <a:r>
              <a:rPr lang="de-AT" dirty="0" smtClean="0"/>
              <a:t> (</a:t>
            </a:r>
            <a:r>
              <a:rPr lang="de-AT" dirty="0" err="1" smtClean="0"/>
              <a:t>local</a:t>
            </a:r>
            <a:r>
              <a:rPr lang="de-AT" dirty="0" smtClean="0"/>
              <a:t> DB)</a:t>
            </a:r>
          </a:p>
          <a:p>
            <a:pPr lvl="1"/>
            <a:r>
              <a:rPr lang="de-AT" dirty="0" smtClean="0"/>
              <a:t>DB </a:t>
            </a:r>
            <a:r>
              <a:rPr lang="de-AT" dirty="0" err="1" smtClean="0"/>
              <a:t>sync</a:t>
            </a:r>
            <a:r>
              <a:rPr lang="de-AT" dirty="0" smtClean="0"/>
              <a:t> (</a:t>
            </a:r>
            <a:r>
              <a:rPr lang="de-AT" dirty="0" err="1" smtClean="0"/>
              <a:t>when</a:t>
            </a:r>
            <a:r>
              <a:rPr lang="de-AT" dirty="0" smtClean="0"/>
              <a:t> online)</a:t>
            </a:r>
          </a:p>
          <a:p>
            <a:r>
              <a:rPr lang="de-AT" dirty="0" smtClean="0"/>
              <a:t>Variation – online</a:t>
            </a:r>
          </a:p>
          <a:p>
            <a:pPr lvl="1"/>
            <a:r>
              <a:rPr lang="de-AT" dirty="0" err="1" smtClean="0"/>
              <a:t>sync</a:t>
            </a:r>
            <a:r>
              <a:rPr lang="de-AT" dirty="0" smtClean="0"/>
              <a:t> </a:t>
            </a:r>
            <a:r>
              <a:rPr lang="de-AT" dirty="0"/>
              <a:t>via </a:t>
            </a:r>
            <a:r>
              <a:rPr lang="de-AT" dirty="0" smtClean="0"/>
              <a:t>Button</a:t>
            </a:r>
          </a:p>
          <a:p>
            <a:pPr lvl="1"/>
            <a:r>
              <a:rPr lang="de-AT" dirty="0" err="1"/>
              <a:t>v</a:t>
            </a:r>
            <a:r>
              <a:rPr lang="de-AT" dirty="0" err="1" smtClean="0"/>
              <a:t>iewing</a:t>
            </a:r>
            <a:r>
              <a:rPr lang="de-AT" dirty="0" smtClean="0"/>
              <a:t>/</a:t>
            </a:r>
            <a:r>
              <a:rPr lang="de-AT" dirty="0" err="1" smtClean="0"/>
              <a:t>editing</a:t>
            </a:r>
            <a:r>
              <a:rPr lang="de-AT" dirty="0" smtClean="0"/>
              <a:t> </a:t>
            </a:r>
            <a:r>
              <a:rPr lang="en-GB" dirty="0" smtClean="0"/>
              <a:t>existing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</a:p>
          <a:p>
            <a:pPr marL="274320" lvl="1" indent="0">
              <a:buNone/>
            </a:pPr>
            <a:r>
              <a:rPr lang="de-AT" dirty="0"/>
              <a:t>	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request</a:t>
            </a:r>
            <a:r>
              <a:rPr lang="de-AT" dirty="0" smtClean="0"/>
              <a:t>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endParaRPr lang="de-AT" dirty="0" smtClean="0"/>
          </a:p>
          <a:p>
            <a:pPr lvl="1"/>
            <a:endParaRPr lang="de-AT" dirty="0" smtClean="0"/>
          </a:p>
          <a:p>
            <a:pPr lvl="1"/>
            <a:r>
              <a:rPr lang="de-AT" dirty="0" err="1" smtClean="0"/>
              <a:t>Saving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locally</a:t>
            </a:r>
            <a:r>
              <a:rPr lang="de-AT" dirty="0" smtClean="0"/>
              <a:t> DB, </a:t>
            </a:r>
            <a:r>
              <a:rPr lang="de-AT" dirty="0" err="1" smtClean="0"/>
              <a:t>automatic</a:t>
            </a:r>
            <a:r>
              <a:rPr lang="de-AT" dirty="0" smtClean="0"/>
              <a:t> </a:t>
            </a:r>
            <a:r>
              <a:rPr lang="de-AT" dirty="0" err="1" smtClean="0"/>
              <a:t>sync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server</a:t>
            </a:r>
            <a:r>
              <a:rPr lang="de-AT" dirty="0" smtClean="0"/>
              <a:t> DB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9</a:t>
            </a:fld>
            <a:r>
              <a:rPr lang="de-DE" noProof="0" dirty="0" smtClean="0"/>
              <a:t>/11</a:t>
            </a:r>
            <a:endParaRPr lang="de-DE" noProof="0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5518348" y="1556900"/>
            <a:ext cx="6526460" cy="3964659"/>
            <a:chOff x="2860839" y="1876427"/>
            <a:chExt cx="6833973" cy="4072853"/>
          </a:xfrm>
        </p:grpSpPr>
        <p:sp>
          <p:nvSpPr>
            <p:cNvPr id="7" name="Abgerundetes Rechteck 6"/>
            <p:cNvSpPr/>
            <p:nvPr/>
          </p:nvSpPr>
          <p:spPr>
            <a:xfrm>
              <a:off x="2860839" y="1876427"/>
              <a:ext cx="6833973" cy="4072853"/>
            </a:xfrm>
            <a:prstGeom prst="roundRect">
              <a:avLst/>
            </a:prstGeom>
            <a:solidFill>
              <a:srgbClr val="AEC9E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409352" y="1966316"/>
              <a:ext cx="1713135" cy="436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e-DE" sz="2400" b="1" smtClean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Dataflow</a:t>
              </a:r>
              <a:endParaRPr lang="de-DE" sz="2400" dirty="0">
                <a:ln w="10160">
                  <a:noFill/>
                  <a:prstDash val="solid"/>
                </a:ln>
              </a:endParaRP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365820" y="2448541"/>
              <a:ext cx="1800200" cy="615521"/>
            </a:xfrm>
            <a:prstGeom prst="roundRect">
              <a:avLst/>
            </a:prstGeom>
            <a:solidFill>
              <a:srgbClr val="F2874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478940" y="2543935"/>
              <a:ext cx="165618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e-DE" sz="2400" dirty="0" err="1">
                  <a:solidFill>
                    <a:schemeClr val="bg1"/>
                  </a:solidFill>
                </a:rPr>
                <a:t>s</a:t>
              </a:r>
              <a:r>
                <a:rPr lang="de-DE" sz="2400" dirty="0" err="1" smtClean="0">
                  <a:solidFill>
                    <a:schemeClr val="bg1"/>
                  </a:solidFill>
                </a:rPr>
                <a:t>erver</a:t>
              </a:r>
              <a:r>
                <a:rPr lang="de-DE" sz="2400" dirty="0" smtClean="0">
                  <a:solidFill>
                    <a:schemeClr val="bg1"/>
                  </a:solidFill>
                </a:rPr>
                <a:t> DB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5365820" y="3782979"/>
              <a:ext cx="1800200" cy="615521"/>
            </a:xfrm>
            <a:prstGeom prst="roundRect">
              <a:avLst/>
            </a:prstGeom>
            <a:solidFill>
              <a:srgbClr val="FFC7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522449" y="3878373"/>
              <a:ext cx="151216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e-DE" sz="2400" dirty="0" err="1">
                  <a:solidFill>
                    <a:schemeClr val="bg1"/>
                  </a:solidFill>
                </a:rPr>
                <a:t>l</a:t>
              </a:r>
              <a:r>
                <a:rPr lang="de-DE" sz="2400" dirty="0" err="1" smtClean="0">
                  <a:solidFill>
                    <a:schemeClr val="bg1"/>
                  </a:solidFill>
                </a:rPr>
                <a:t>ocal</a:t>
              </a:r>
              <a:r>
                <a:rPr lang="de-DE" sz="2400" dirty="0" smtClean="0">
                  <a:solidFill>
                    <a:schemeClr val="bg1"/>
                  </a:solidFill>
                </a:rPr>
                <a:t> DB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3025085" y="4498922"/>
              <a:ext cx="1800200" cy="615521"/>
            </a:xfrm>
            <a:prstGeom prst="roundRect">
              <a:avLst/>
            </a:prstGeom>
            <a:solidFill>
              <a:srgbClr val="F4614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094469" y="4601842"/>
              <a:ext cx="1649879" cy="436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e-DE" sz="2400" dirty="0" err="1">
                  <a:solidFill>
                    <a:schemeClr val="bg1"/>
                  </a:solidFill>
                </a:rPr>
                <a:t>o</a:t>
              </a:r>
              <a:r>
                <a:rPr lang="de-DE" sz="2400" dirty="0" err="1" smtClean="0">
                  <a:solidFill>
                    <a:schemeClr val="bg1"/>
                  </a:solidFill>
                </a:rPr>
                <a:t>verpass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7809161" y="3786038"/>
              <a:ext cx="1800200" cy="615521"/>
            </a:xfrm>
            <a:prstGeom prst="roundRect">
              <a:avLst/>
            </a:prstGeom>
            <a:solidFill>
              <a:srgbClr val="7DB75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874865" y="3881432"/>
              <a:ext cx="166331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e-DE" sz="2400" dirty="0" err="1" smtClean="0">
                  <a:solidFill>
                    <a:schemeClr val="bg1"/>
                  </a:solidFill>
                </a:rPr>
                <a:t>view</a:t>
              </a:r>
              <a:r>
                <a:rPr lang="de-DE" sz="2400" dirty="0" smtClean="0">
                  <a:solidFill>
                    <a:schemeClr val="bg1"/>
                  </a:solidFill>
                </a:rPr>
                <a:t>/</a:t>
              </a:r>
              <a:r>
                <a:rPr lang="de-DE" sz="2400" dirty="0" err="1" smtClean="0">
                  <a:solidFill>
                    <a:schemeClr val="bg1"/>
                  </a:solidFill>
                </a:rPr>
                <a:t>edit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368559" y="5081009"/>
              <a:ext cx="1800200" cy="615521"/>
            </a:xfrm>
            <a:prstGeom prst="roundRect">
              <a:avLst/>
            </a:prstGeom>
            <a:solidFill>
              <a:srgbClr val="F4614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389569" y="5176062"/>
              <a:ext cx="1788710" cy="436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e-DE" sz="2400" dirty="0" err="1" smtClean="0">
                  <a:solidFill>
                    <a:schemeClr val="bg1"/>
                  </a:solidFill>
                </a:rPr>
                <a:t>new</a:t>
              </a:r>
              <a:r>
                <a:rPr lang="de-DE" sz="2400" dirty="0" smtClean="0">
                  <a:solidFill>
                    <a:schemeClr val="bg1"/>
                  </a:solidFill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</a:rPr>
                <a:t>entry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3025085" y="3112308"/>
              <a:ext cx="1800200" cy="615521"/>
            </a:xfrm>
            <a:prstGeom prst="roundRect">
              <a:avLst/>
            </a:prstGeom>
            <a:solidFill>
              <a:srgbClr val="F4614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204170" y="3201907"/>
              <a:ext cx="1425319" cy="436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e-DE" sz="2400" dirty="0" err="1" smtClean="0">
                  <a:solidFill>
                    <a:schemeClr val="bg1"/>
                  </a:solidFill>
                </a:rPr>
                <a:t>request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 flipH="1">
              <a:off x="3916830" y="3727829"/>
              <a:ext cx="8355" cy="7710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3934172" y="5114443"/>
              <a:ext cx="1431648" cy="330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25" idx="0"/>
              <a:endCxn id="19" idx="2"/>
            </p:cNvCxnSpPr>
            <p:nvPr/>
          </p:nvCxnSpPr>
          <p:spPr>
            <a:xfrm flipH="1" flipV="1">
              <a:off x="6265920" y="4398500"/>
              <a:ext cx="2739" cy="68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/>
            <p:nvPr/>
          </p:nvCxnSpPr>
          <p:spPr>
            <a:xfrm>
              <a:off x="5734372" y="3064062"/>
              <a:ext cx="0" cy="7189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/>
            <p:nvPr/>
          </p:nvCxnSpPr>
          <p:spPr>
            <a:xfrm>
              <a:off x="6814492" y="3064062"/>
              <a:ext cx="0" cy="7189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/>
            <p:nvPr/>
          </p:nvCxnSpPr>
          <p:spPr>
            <a:xfrm>
              <a:off x="7166020" y="3912853"/>
              <a:ext cx="64314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/>
            <p:nvPr/>
          </p:nvCxnSpPr>
          <p:spPr>
            <a:xfrm>
              <a:off x="7166020" y="4303105"/>
              <a:ext cx="64314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444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804891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54439A8-AEAD-4747-A105-B15A7CD021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TS102804891</Template>
  <TotalTime>0</TotalTime>
  <Words>368</Words>
  <Application>Microsoft Office PowerPoint</Application>
  <PresentationFormat>Benutzerdefiniert</PresentationFormat>
  <Paragraphs>104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TS102804891</vt:lpstr>
      <vt:lpstr>Sighted! </vt:lpstr>
      <vt:lpstr>Content</vt:lpstr>
      <vt:lpstr>Concept</vt:lpstr>
      <vt:lpstr>Technologies</vt:lpstr>
      <vt:lpstr>PowerPoint-Präsentation</vt:lpstr>
      <vt:lpstr>Architecture</vt:lpstr>
      <vt:lpstr>PowerPoint-Präsentation</vt:lpstr>
      <vt:lpstr>Datamanagement</vt:lpstr>
      <vt:lpstr>DATAMANAGEMENT</vt:lpstr>
      <vt:lpstr>Demo</vt:lpstr>
      <vt:lpstr>Outlook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2014-05-19T06:59:07Z</dcterms:created>
  <dcterms:modified xsi:type="dcterms:W3CDTF">2016-01-26T07:59:43Z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