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1" r:id="rId4"/>
    <p:sldId id="272" r:id="rId5"/>
    <p:sldId id="299" r:id="rId6"/>
    <p:sldId id="296" r:id="rId7"/>
    <p:sldId id="295" r:id="rId8"/>
    <p:sldId id="304" r:id="rId9"/>
    <p:sldId id="300" r:id="rId10"/>
    <p:sldId id="301" r:id="rId11"/>
    <p:sldId id="302" r:id="rId12"/>
    <p:sldId id="30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148"/>
    <a:srgbClr val="7DB759"/>
    <a:srgbClr val="FFC71C"/>
    <a:srgbClr val="F28747"/>
    <a:srgbClr val="AEC9E9"/>
    <a:srgbClr val="BCB800"/>
    <a:srgbClr val="D5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8" autoAdjust="0"/>
    <p:restoredTop sz="70424" autoAdjust="0"/>
  </p:normalViewPr>
  <p:slideViewPr>
    <p:cSldViewPr>
      <p:cViewPr varScale="1">
        <p:scale>
          <a:sx n="118" d="100"/>
          <a:sy n="118" d="100"/>
        </p:scale>
        <p:origin x="1408" y="20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/>
              <a:t>25.01.16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/>
              <a:t>25.01.16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90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67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6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58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0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65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997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68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7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735286"/>
            <a:ext cx="9753600" cy="1325562"/>
          </a:xfrm>
        </p:spPr>
        <p:txBody>
          <a:bodyPr>
            <a:normAutofit/>
          </a:bodyPr>
          <a:lstStyle/>
          <a:p>
            <a:r>
              <a:rPr lang="de-DE" sz="6000" dirty="0" err="1" smtClean="0"/>
              <a:t>Sighted</a:t>
            </a:r>
            <a:r>
              <a:rPr lang="de-DE" sz="6000" dirty="0" smtClean="0"/>
              <a:t>! 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56" y="3140968"/>
            <a:ext cx="11927060" cy="1800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sz="3600" i="1" dirty="0" smtClean="0"/>
              <a:t>„The mobile </a:t>
            </a:r>
            <a:r>
              <a:rPr lang="de-DE" sz="3600" i="1" dirty="0" err="1" smtClean="0"/>
              <a:t>solution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for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interactive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sighting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of</a:t>
            </a:r>
            <a:endParaRPr lang="de-DE" sz="3600" i="1" dirty="0" smtClean="0"/>
          </a:p>
          <a:p>
            <a:pPr marL="45720" indent="0">
              <a:buNone/>
            </a:pPr>
            <a:r>
              <a:rPr lang="de-DE" sz="3600" i="1" dirty="0"/>
              <a:t>  </a:t>
            </a:r>
            <a:r>
              <a:rPr lang="de-DE" sz="3600" i="1" dirty="0" smtClean="0"/>
              <a:t>prominent </a:t>
            </a:r>
            <a:r>
              <a:rPr lang="de-DE" sz="3600" i="1" dirty="0" err="1" smtClean="0"/>
              <a:t>places</a:t>
            </a:r>
            <a:r>
              <a:rPr lang="de-DE" sz="3600" i="1" dirty="0" smtClean="0"/>
              <a:t>!“</a:t>
            </a:r>
          </a:p>
          <a:p>
            <a:pPr marL="45720" indent="0">
              <a:buNone/>
            </a:pPr>
            <a:endParaRPr lang="de-DE" sz="16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</p:spPr>
        <p:txBody>
          <a:bodyPr/>
          <a:lstStyle/>
          <a:p>
            <a:r>
              <a:rPr lang="de-DE" noProof="0" dirty="0" smtClean="0"/>
              <a:t>Christoph Weichselbaum </a:t>
            </a:r>
            <a:r>
              <a:rPr lang="de-DE" dirty="0"/>
              <a:t>&amp;</a:t>
            </a:r>
            <a:r>
              <a:rPr lang="de-DE" noProof="0" dirty="0" smtClean="0"/>
              <a:t> Christof </a:t>
            </a:r>
            <a:r>
              <a:rPr lang="de-DE" noProof="0" dirty="0" err="1" smtClean="0"/>
              <a:t>kocer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Test-Environment</a:t>
            </a:r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Standard Browser</a:t>
            </a:r>
          </a:p>
          <a:p>
            <a:r>
              <a:rPr lang="de-AT" dirty="0" err="1" smtClean="0"/>
              <a:t>Production</a:t>
            </a:r>
            <a:r>
              <a:rPr lang="de-AT" dirty="0" smtClean="0"/>
              <a:t> Environment</a:t>
            </a:r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Android-APK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026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Outlook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Login-System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users</a:t>
            </a:r>
            <a:endParaRPr lang="de-AT" dirty="0"/>
          </a:p>
          <a:p>
            <a:r>
              <a:rPr lang="de-AT" dirty="0" err="1" smtClean="0"/>
              <a:t>Prevention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redundand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smtClean="0"/>
              <a:t>Extension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err="1" smtClean="0"/>
              <a:t>Synchronization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BBOX</a:t>
            </a:r>
          </a:p>
          <a:p>
            <a:r>
              <a:rPr lang="de-AT" dirty="0" smtClean="0"/>
              <a:t>Download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tiles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offline </a:t>
            </a:r>
            <a:r>
              <a:rPr lang="de-AT" dirty="0" err="1" smtClean="0"/>
              <a:t>usage</a:t>
            </a:r>
            <a:r>
              <a:rPr lang="de-AT" dirty="0" smtClean="0"/>
              <a:t> (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cashe</a:t>
            </a:r>
            <a:r>
              <a:rPr lang="de-AT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63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Content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7614" y="1700808"/>
            <a:ext cx="10565430" cy="4343400"/>
          </a:xfrm>
        </p:spPr>
        <p:txBody>
          <a:bodyPr>
            <a:normAutofit/>
          </a:bodyPr>
          <a:lstStyle/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  <a:latin typeface="Century Gothic"/>
              </a:rPr>
              <a:t>Concept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– The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idea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behind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SIGHTED!</a:t>
            </a:r>
            <a:endParaRPr lang="de-DE" dirty="0">
              <a:solidFill>
                <a:srgbClr val="545454"/>
              </a:solidFill>
              <a:latin typeface="Century Gothic"/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Technologies – Frameworks &amp; Assembling </a:t>
            </a:r>
            <a:r>
              <a:rPr lang="de-DE" b="1" dirty="0" err="1" smtClean="0">
                <a:solidFill>
                  <a:srgbClr val="545454"/>
                </a:solidFill>
              </a:rPr>
              <a:t>process</a:t>
            </a:r>
            <a:endParaRPr lang="de-DE" dirty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</a:rPr>
              <a:t>Architecture</a:t>
            </a:r>
            <a:r>
              <a:rPr lang="de-DE" b="1" dirty="0" smtClean="0">
                <a:solidFill>
                  <a:srgbClr val="545454"/>
                </a:solidFill>
              </a:rPr>
              <a:t> –  The MVC </a:t>
            </a:r>
            <a:r>
              <a:rPr lang="de-DE" b="1" dirty="0" err="1" smtClean="0">
                <a:solidFill>
                  <a:srgbClr val="545454"/>
                </a:solidFill>
              </a:rPr>
              <a:t>implementation</a:t>
            </a:r>
            <a:endParaRPr lang="de-DE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Datamanagement – </a:t>
            </a:r>
            <a:r>
              <a:rPr lang="de-DE" b="1" dirty="0" err="1" smtClean="0">
                <a:solidFill>
                  <a:srgbClr val="545454"/>
                </a:solidFill>
              </a:rPr>
              <a:t>Datastructures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 Couch + </a:t>
            </a:r>
            <a:r>
              <a:rPr lang="de-DE" b="1" dirty="0" err="1" smtClean="0">
                <a:solidFill>
                  <a:srgbClr val="545454"/>
                </a:solidFill>
              </a:rPr>
              <a:t>Pouch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Sync</a:t>
            </a:r>
            <a:endParaRPr lang="de-DE" b="1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Demo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 Outlook – The </a:t>
            </a:r>
            <a:r>
              <a:rPr lang="de-DE" b="1" dirty="0" err="1" smtClean="0">
                <a:solidFill>
                  <a:srgbClr val="545454"/>
                </a:solidFill>
              </a:rPr>
              <a:t>now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and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later</a:t>
            </a:r>
            <a:endParaRPr lang="de-DE" b="1" dirty="0" smtClean="0">
              <a:solidFill>
                <a:srgbClr val="545454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2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Concept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3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Mobile App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cquires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prominent </a:t>
            </a:r>
            <a:r>
              <a:rPr lang="de-DE" dirty="0" err="1" smtClean="0"/>
              <a:t>places</a:t>
            </a:r>
            <a:r>
              <a:rPr lang="de-DE" dirty="0" smtClean="0"/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Overpass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(OSM)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Central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incorporated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</a:t>
            </a:r>
            <a:r>
              <a:rPr lang="de-DE" dirty="0" err="1" smtClean="0"/>
              <a:t>NoSQL</a:t>
            </a:r>
            <a:r>
              <a:rPr lang="de-DE" dirty="0" smtClean="0"/>
              <a:t> </a:t>
            </a:r>
            <a:r>
              <a:rPr lang="de-DE" dirty="0" err="1" smtClean="0"/>
              <a:t>aproach</a:t>
            </a:r>
            <a:r>
              <a:rPr lang="de-DE" dirty="0" smtClean="0"/>
              <a:t> (TU </a:t>
            </a:r>
            <a:r>
              <a:rPr lang="de-DE" dirty="0" err="1" smtClean="0"/>
              <a:t>CouchDB</a:t>
            </a:r>
            <a:r>
              <a:rPr lang="de-DE" dirty="0"/>
              <a:t>-</a:t>
            </a:r>
            <a:r>
              <a:rPr lang="de-DE" dirty="0" smtClean="0"/>
              <a:t>Server)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On- </a:t>
            </a:r>
            <a:r>
              <a:rPr lang="de-DE" dirty="0" err="1" smtClean="0"/>
              <a:t>and</a:t>
            </a:r>
            <a:r>
              <a:rPr lang="de-DE" dirty="0" smtClean="0"/>
              <a:t> offline </a:t>
            </a:r>
            <a:r>
              <a:rPr lang="de-DE" dirty="0" err="1" smtClean="0"/>
              <a:t>usability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Multi-User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synchronisation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u="sng" dirty="0" smtClean="0"/>
              <a:t>Mobile </a:t>
            </a:r>
            <a:r>
              <a:rPr lang="de-DE" u="sng" dirty="0" err="1"/>
              <a:t>solution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interactive</a:t>
            </a:r>
            <a:r>
              <a:rPr lang="de-DE" u="sng" dirty="0"/>
              <a:t> </a:t>
            </a:r>
            <a:r>
              <a:rPr lang="de-DE" u="sng" dirty="0" err="1"/>
              <a:t>acquisition</a:t>
            </a:r>
            <a:r>
              <a:rPr lang="de-DE" u="sng" dirty="0"/>
              <a:t>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 smtClean="0"/>
              <a:t>utilization</a:t>
            </a:r>
            <a:r>
              <a:rPr lang="de-DE" u="sng" dirty="0"/>
              <a:t>!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sz="100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/>
              <a:t>Technologies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4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Android + </a:t>
            </a:r>
            <a:r>
              <a:rPr lang="de-DE" dirty="0" err="1" smtClean="0"/>
              <a:t>Gradle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-Management-Tool)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Arranges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, </a:t>
            </a:r>
            <a:r>
              <a:rPr lang="de-DE" dirty="0" err="1" smtClean="0"/>
              <a:t>builds</a:t>
            </a:r>
            <a:r>
              <a:rPr lang="de-DE" dirty="0" smtClean="0"/>
              <a:t> Android-APK</a:t>
            </a:r>
          </a:p>
          <a:p>
            <a:pPr>
              <a:lnSpc>
                <a:spcPct val="100000"/>
              </a:lnSpc>
            </a:pPr>
            <a:r>
              <a:rPr lang="de-DE" dirty="0" err="1" smtClean="0"/>
              <a:t>WebView</a:t>
            </a:r>
            <a:r>
              <a:rPr lang="de-DE" dirty="0" smtClean="0"/>
              <a:t> (</a:t>
            </a:r>
            <a:r>
              <a:rPr lang="de-DE" dirty="0" err="1" smtClean="0"/>
              <a:t>WebKit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Rendering web-content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Web-Technologies: </a:t>
            </a:r>
            <a:r>
              <a:rPr lang="de-DE" dirty="0" err="1" smtClean="0"/>
              <a:t>Javascript</a:t>
            </a:r>
            <a:r>
              <a:rPr lang="de-DE" dirty="0" smtClean="0"/>
              <a:t>, HTML5, CSS3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</a:t>
            </a:r>
            <a:r>
              <a:rPr lang="de-DE" dirty="0"/>
              <a:t>-  </a:t>
            </a:r>
            <a:r>
              <a:rPr lang="de-DE" dirty="0" err="1" smtClean="0"/>
              <a:t>Grunt</a:t>
            </a:r>
            <a:r>
              <a:rPr lang="de-DE" dirty="0" smtClean="0"/>
              <a:t>: Front-End </a:t>
            </a:r>
            <a:r>
              <a:rPr lang="de-DE" dirty="0" err="1" smtClean="0"/>
              <a:t>Build</a:t>
            </a:r>
            <a:r>
              <a:rPr lang="de-DE" dirty="0" smtClean="0"/>
              <a:t>-Management-Tool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Vendor-Libs</a:t>
            </a:r>
            <a:r>
              <a:rPr lang="de-DE" dirty="0" smtClean="0"/>
              <a:t>: </a:t>
            </a:r>
            <a:r>
              <a:rPr lang="de-DE" dirty="0" err="1" smtClean="0"/>
              <a:t>jquery</a:t>
            </a:r>
            <a:r>
              <a:rPr lang="de-DE" dirty="0" smtClean="0"/>
              <a:t> (mobile), </a:t>
            </a:r>
            <a:r>
              <a:rPr lang="de-DE" dirty="0" err="1" smtClean="0"/>
              <a:t>bootstrap</a:t>
            </a:r>
            <a:r>
              <a:rPr lang="de-DE" dirty="0" smtClean="0"/>
              <a:t>, </a:t>
            </a:r>
            <a:r>
              <a:rPr lang="de-DE" dirty="0" err="1" smtClean="0"/>
              <a:t>requireJS</a:t>
            </a:r>
            <a:r>
              <a:rPr lang="de-DE" dirty="0" smtClean="0"/>
              <a:t>, ol3, </a:t>
            </a:r>
            <a:r>
              <a:rPr lang="de-DE" dirty="0" err="1" smtClean="0"/>
              <a:t>pouchdb</a:t>
            </a:r>
            <a:endParaRPr lang="de-DE" dirty="0" smtClean="0"/>
          </a:p>
          <a:p>
            <a:pPr>
              <a:lnSpc>
                <a:spcPct val="100000"/>
              </a:lnSpc>
            </a:pPr>
            <a:endParaRPr lang="de-DE" dirty="0" smtClean="0"/>
          </a:p>
        </p:txBody>
      </p:sp>
      <p:pic>
        <p:nvPicPr>
          <p:cNvPr id="1026" name="Picture 2" descr="Logo von Gra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1894205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5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988840"/>
            <a:ext cx="10421414" cy="4408512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38" y="188640"/>
            <a:ext cx="7467598" cy="60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565430" cy="1325562"/>
          </a:xfrm>
        </p:spPr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6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001590" y="1828800"/>
            <a:ext cx="11069486" cy="4343400"/>
          </a:xfrm>
        </p:spPr>
        <p:txBody>
          <a:bodyPr>
            <a:normAutofit/>
          </a:bodyPr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Model-View-Controller Pattern</a:t>
            </a:r>
          </a:p>
          <a:p>
            <a:r>
              <a:rPr lang="de-DE" dirty="0" smtClean="0"/>
              <a:t>Logical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(</a:t>
            </a:r>
            <a:r>
              <a:rPr lang="de-DE" dirty="0" err="1" smtClean="0"/>
              <a:t>pages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Controller: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&amp;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smtClean="0"/>
              <a:t>Model: </a:t>
            </a:r>
            <a:r>
              <a:rPr lang="de-DE" dirty="0" err="1" smtClean="0"/>
              <a:t>stores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View: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2" name="Picture 4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10" y="2214786"/>
            <a:ext cx="3656842" cy="40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38" y="224372"/>
            <a:ext cx="9403594" cy="57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Things we store</a:t>
            </a:r>
          </a:p>
          <a:p>
            <a:pPr marL="45720" indent="0">
              <a:buNone/>
            </a:pPr>
            <a:r>
              <a:rPr lang="en-GB" dirty="0" smtClean="0"/>
              <a:t>   -  name, description, location, </a:t>
            </a:r>
            <a:r>
              <a:rPr lang="en-GB" dirty="0" err="1" smtClean="0"/>
              <a:t>url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Fetching data via Overpass API</a:t>
            </a:r>
          </a:p>
          <a:p>
            <a:r>
              <a:rPr lang="en-GB" dirty="0" smtClean="0"/>
              <a:t>Editable, stored locally</a:t>
            </a:r>
            <a:endParaRPr lang="en-GB" dirty="0" smtClean="0"/>
          </a:p>
          <a:p>
            <a:r>
              <a:rPr lang="en-GB" dirty="0" smtClean="0"/>
              <a:t>Identification with UUID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24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Variation - offline</a:t>
            </a:r>
          </a:p>
          <a:p>
            <a:pPr lvl="1"/>
            <a:r>
              <a:rPr lang="de-AT" dirty="0" err="1" smtClean="0"/>
              <a:t>synchronization</a:t>
            </a:r>
            <a:r>
              <a:rPr lang="de-AT" dirty="0" smtClean="0"/>
              <a:t> via Button</a:t>
            </a:r>
          </a:p>
          <a:p>
            <a:pPr lvl="1"/>
            <a:r>
              <a:rPr lang="de-AT" dirty="0" err="1" smtClean="0"/>
              <a:t>loading</a:t>
            </a:r>
            <a:r>
              <a:rPr lang="de-AT" dirty="0" smtClean="0"/>
              <a:t> </a:t>
            </a:r>
            <a:r>
              <a:rPr lang="de-AT" dirty="0" err="1" smtClean="0"/>
              <a:t>tiles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endParaRPr lang="de-AT" dirty="0" smtClean="0"/>
          </a:p>
          <a:p>
            <a:pPr lvl="1"/>
            <a:r>
              <a:rPr lang="de-AT" dirty="0" err="1"/>
              <a:t>v</a:t>
            </a:r>
            <a:r>
              <a:rPr lang="de-AT" dirty="0" err="1" smtClean="0"/>
              <a:t>iewing</a:t>
            </a:r>
            <a:r>
              <a:rPr lang="de-AT" dirty="0" smtClean="0"/>
              <a:t>/</a:t>
            </a:r>
            <a:r>
              <a:rPr lang="de-AT" dirty="0" err="1" smtClean="0"/>
              <a:t>editing</a:t>
            </a:r>
            <a:r>
              <a:rPr lang="de-AT" dirty="0" smtClean="0"/>
              <a:t> (</a:t>
            </a:r>
            <a:r>
              <a:rPr lang="de-AT" dirty="0" err="1" smtClean="0"/>
              <a:t>local</a:t>
            </a:r>
            <a:r>
              <a:rPr lang="de-AT" dirty="0" smtClean="0"/>
              <a:t> DB)</a:t>
            </a:r>
          </a:p>
          <a:p>
            <a:pPr lvl="1"/>
            <a:r>
              <a:rPr lang="de-AT" dirty="0" smtClean="0"/>
              <a:t>DB </a:t>
            </a:r>
            <a:r>
              <a:rPr lang="de-AT" dirty="0" err="1" smtClean="0"/>
              <a:t>sync</a:t>
            </a:r>
            <a:r>
              <a:rPr lang="de-AT" dirty="0" smtClean="0"/>
              <a:t> (</a:t>
            </a:r>
            <a:r>
              <a:rPr lang="de-AT" dirty="0" err="1" smtClean="0"/>
              <a:t>when</a:t>
            </a:r>
            <a:r>
              <a:rPr lang="de-AT" dirty="0" smtClean="0"/>
              <a:t> online)</a:t>
            </a:r>
          </a:p>
          <a:p>
            <a:r>
              <a:rPr lang="de-AT" dirty="0" smtClean="0"/>
              <a:t>Variation – online</a:t>
            </a:r>
          </a:p>
          <a:p>
            <a:pPr lvl="1"/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/>
              <a:t>via </a:t>
            </a:r>
            <a:r>
              <a:rPr lang="de-AT" dirty="0" smtClean="0"/>
              <a:t>Button</a:t>
            </a:r>
          </a:p>
          <a:p>
            <a:pPr lvl="1"/>
            <a:r>
              <a:rPr lang="de-AT" dirty="0" err="1"/>
              <a:t>v</a:t>
            </a:r>
            <a:r>
              <a:rPr lang="de-AT" dirty="0" err="1" smtClean="0"/>
              <a:t>iewing</a:t>
            </a:r>
            <a:r>
              <a:rPr lang="de-AT" dirty="0" smtClean="0"/>
              <a:t>/</a:t>
            </a:r>
            <a:r>
              <a:rPr lang="de-AT" dirty="0" err="1" smtClean="0"/>
              <a:t>editing</a:t>
            </a:r>
            <a:r>
              <a:rPr lang="de-AT" dirty="0" smtClean="0"/>
              <a:t> </a:t>
            </a:r>
            <a:r>
              <a:rPr lang="en-GB" dirty="0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</a:p>
          <a:p>
            <a:pPr marL="274320" lvl="1" indent="0">
              <a:buNone/>
            </a:pPr>
            <a:r>
              <a:rPr lang="de-AT" dirty="0"/>
              <a:t>	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request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locally</a:t>
            </a:r>
            <a:r>
              <a:rPr lang="de-AT" dirty="0" smtClean="0"/>
              <a:t> DB,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9</a:t>
            </a:fld>
            <a:endParaRPr lang="de-DE" noProof="0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518348" y="1556900"/>
            <a:ext cx="6526460" cy="3964659"/>
            <a:chOff x="2860839" y="1876427"/>
            <a:chExt cx="6833973" cy="4072853"/>
          </a:xfrm>
        </p:grpSpPr>
        <p:sp>
          <p:nvSpPr>
            <p:cNvPr id="7" name="Abgerundetes Rechteck 6"/>
            <p:cNvSpPr/>
            <p:nvPr/>
          </p:nvSpPr>
          <p:spPr>
            <a:xfrm>
              <a:off x="2860839" y="1876427"/>
              <a:ext cx="6833973" cy="4072853"/>
            </a:xfrm>
            <a:prstGeom prst="roundRect">
              <a:avLst/>
            </a:prstGeom>
            <a:solidFill>
              <a:srgbClr val="AEC9E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09352" y="1966316"/>
              <a:ext cx="1713135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b="1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Dataflow</a:t>
              </a:r>
              <a:endParaRPr lang="de-DE" sz="2400" dirty="0">
                <a:ln w="10160">
                  <a:noFill/>
                  <a:prstDash val="solid"/>
                </a:ln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65820" y="2448541"/>
              <a:ext cx="1800200" cy="615521"/>
            </a:xfrm>
            <a:prstGeom prst="roundRect">
              <a:avLst/>
            </a:prstGeom>
            <a:solidFill>
              <a:srgbClr val="F287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78940" y="2543935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s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erver</a:t>
              </a:r>
              <a:r>
                <a:rPr lang="de-DE" sz="2400" dirty="0" smtClean="0">
                  <a:solidFill>
                    <a:schemeClr val="bg1"/>
                  </a:solidFill>
                </a:rPr>
                <a:t> DB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365820" y="3782979"/>
              <a:ext cx="1800200" cy="615521"/>
            </a:xfrm>
            <a:prstGeom prst="roundRect">
              <a:avLst/>
            </a:prstGeom>
            <a:solidFill>
              <a:srgbClr val="FFC7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22449" y="3878373"/>
              <a:ext cx="151216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l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ocal</a:t>
              </a:r>
              <a:r>
                <a:rPr lang="de-DE" sz="2400" dirty="0" smtClean="0">
                  <a:solidFill>
                    <a:schemeClr val="bg1"/>
                  </a:solidFill>
                </a:rPr>
                <a:t> DB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025085" y="4498922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94469" y="4601842"/>
              <a:ext cx="1649879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>
                  <a:solidFill>
                    <a:schemeClr val="bg1"/>
                  </a:solidFill>
                </a:rPr>
                <a:t>o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verpass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7809161" y="3786038"/>
              <a:ext cx="1800200" cy="615521"/>
            </a:xfrm>
            <a:prstGeom prst="roundRect">
              <a:avLst/>
            </a:prstGeom>
            <a:solidFill>
              <a:srgbClr val="7DB7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874865" y="3881432"/>
              <a:ext cx="166331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v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iew</a:t>
              </a:r>
              <a:r>
                <a:rPr lang="de-DE" sz="2400" dirty="0" smtClean="0">
                  <a:solidFill>
                    <a:schemeClr val="bg1"/>
                  </a:solidFill>
                </a:rPr>
                <a:t>/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edit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368559" y="5081009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389569" y="5176062"/>
              <a:ext cx="1788710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new</a:t>
              </a:r>
              <a:r>
                <a:rPr lang="de-DE" sz="2400" dirty="0" smtClean="0">
                  <a:solidFill>
                    <a:schemeClr val="bg1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</a:rPr>
                <a:t>entry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025085" y="3112308"/>
              <a:ext cx="1800200" cy="615521"/>
            </a:xfrm>
            <a:prstGeom prst="roundRect">
              <a:avLst/>
            </a:prstGeom>
            <a:solidFill>
              <a:srgbClr val="F461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204170" y="3201907"/>
              <a:ext cx="1425319" cy="43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2400" dirty="0" err="1" smtClean="0">
                  <a:solidFill>
                    <a:schemeClr val="bg1"/>
                  </a:solidFill>
                </a:rPr>
                <a:t>request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>
              <a:off x="3916830" y="3727829"/>
              <a:ext cx="8355" cy="77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3934172" y="5114443"/>
              <a:ext cx="1431648" cy="330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5" idx="0"/>
              <a:endCxn id="19" idx="2"/>
            </p:cNvCxnSpPr>
            <p:nvPr/>
          </p:nvCxnSpPr>
          <p:spPr>
            <a:xfrm flipH="1" flipV="1">
              <a:off x="6265920" y="4398500"/>
              <a:ext cx="2739" cy="68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5734372" y="3064062"/>
              <a:ext cx="0" cy="718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>
              <a:off x="6814492" y="3064062"/>
              <a:ext cx="0" cy="718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7166020" y="3912853"/>
              <a:ext cx="6431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>
              <a:off x="7166020" y="4303105"/>
              <a:ext cx="6431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8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804891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4439A8-AEAD-4747-A105-B15A7CD02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TS102804891</Template>
  <TotalTime>0</TotalTime>
  <Words>363</Words>
  <Application>Microsoft Macintosh PowerPoint</Application>
  <PresentationFormat>Benutzerdefiniert</PresentationFormat>
  <Paragraphs>104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TS102804891</vt:lpstr>
      <vt:lpstr>Sighted! </vt:lpstr>
      <vt:lpstr>Content</vt:lpstr>
      <vt:lpstr>Concept</vt:lpstr>
      <vt:lpstr>Technologies</vt:lpstr>
      <vt:lpstr>PowerPoint-Präsentation</vt:lpstr>
      <vt:lpstr>Architecture</vt:lpstr>
      <vt:lpstr>PowerPoint-Präsentation</vt:lpstr>
      <vt:lpstr>Datamanagement</vt:lpstr>
      <vt:lpstr>DATAMANAGEMENT</vt:lpstr>
      <vt:lpstr>Demo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2014-05-19T06:59:07Z</dcterms:created>
  <dcterms:modified xsi:type="dcterms:W3CDTF">2016-01-25T16:25:10Z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