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72" r:id="rId5"/>
    <p:sldId id="266" r:id="rId6"/>
    <p:sldId id="270" r:id="rId7"/>
    <p:sldId id="271" r:id="rId8"/>
    <p:sldId id="264" r:id="rId9"/>
    <p:sldId id="269" r:id="rId10"/>
    <p:sldId id="268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E4A511-4EDB-7CB3-8FD6-49DCEF96F9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652FCD6-90B6-338F-AE46-F9A7F2FF4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24C242-4576-4A30-90DC-291ECA4E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E693F-E9BD-4EE0-A53F-2035690FB9A2}" type="datetimeFigureOut">
              <a:rPr lang="en-GB" smtClean="0"/>
              <a:t>01/06/2025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DCF92B-21F5-D915-625A-63F2E63CE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283DAF-FA8B-83F0-DC8A-ABFF46BCA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602D-978D-4E06-BEAB-611397EF64B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9669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E3AB2B-0EBD-4BFF-5ACD-772BDF8CB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5DFFF9A-21B8-09FF-1C9A-651109C0F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0EF323-1B62-8C70-3467-B7E71CAB5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E693F-E9BD-4EE0-A53F-2035690FB9A2}" type="datetimeFigureOut">
              <a:rPr lang="en-GB" smtClean="0"/>
              <a:t>01/06/2025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BF024B7-3CC6-3E2B-60AF-D2C73E977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4E431D-EEAF-C834-C7EC-4B093B849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602D-978D-4E06-BEAB-611397EF64B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99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F11158A-15A3-0E30-30A5-6FA4BB798D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C2F3A03-A6A5-8227-B02E-2798252DC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444256-6FD5-6F1B-87B8-F7F2D8DCE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E693F-E9BD-4EE0-A53F-2035690FB9A2}" type="datetimeFigureOut">
              <a:rPr lang="en-GB" smtClean="0"/>
              <a:t>01/06/2025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9734E2-914C-356F-C060-6861C0DEB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B98BD6-0F9B-C7EA-B14C-81B9080E6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602D-978D-4E06-BEAB-611397EF64B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377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6B97FE-4A1D-E5F3-E0CA-BEDD8898D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E787A57-CD6B-9C24-94B3-8D6C3E2D4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BFC2F8-77B9-4D06-A0E4-BEB305B3B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E693F-E9BD-4EE0-A53F-2035690FB9A2}" type="datetimeFigureOut">
              <a:rPr lang="en-GB" smtClean="0"/>
              <a:t>01/06/2025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750A02-EB90-FBA1-B778-51FA591CD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349B925-9630-3DA0-6F3D-7C4BBE9CE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602D-978D-4E06-BEAB-611397EF64B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93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B84A73-63D3-F72E-9D64-FD225A99C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77FEFE-D06E-B02A-526E-1D9D29281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D1DEEC-620F-CC80-A883-663AA0928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E693F-E9BD-4EE0-A53F-2035690FB9A2}" type="datetimeFigureOut">
              <a:rPr lang="en-GB" smtClean="0"/>
              <a:t>01/06/2025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9853D9-921C-7261-EC42-C650F88A0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59FEFF-1D3B-9A6A-CDE1-2C5576942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602D-978D-4E06-BEAB-611397EF64B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63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E01C2E-CC67-DF8D-135B-90DC7580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77DE7D-1D2C-13E8-6550-5A7BD1230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989FCEE-4A39-28F5-1F07-81FCBF3CD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9B7AE3-CD7F-3258-A730-33909584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E693F-E9BD-4EE0-A53F-2035690FB9A2}" type="datetimeFigureOut">
              <a:rPr lang="en-GB" smtClean="0"/>
              <a:t>01/06/2025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BBDF01-E825-A773-3DBE-0B8543D70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C224A57-1AE8-08AB-36DC-F34C79E2C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602D-978D-4E06-BEAB-611397EF64B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1493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A6091-C9BC-2596-B963-32A80B977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716D08-39E5-DED7-EA6E-CEAC75EE1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662640-1B4E-C467-8C30-71549823C2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E3607EC-F934-E4DA-30D3-17CF6CFDB9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F6F0E5-CA97-9328-5A62-25CE269F9D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060EE9B-2B7F-8450-C5DC-6BE9B16DC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E693F-E9BD-4EE0-A53F-2035690FB9A2}" type="datetimeFigureOut">
              <a:rPr lang="en-GB" smtClean="0"/>
              <a:t>01/06/2025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5484CE0-17CC-8F92-BFB6-5616B9753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2515F61-8D60-BE9E-D1A6-4083F265B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602D-978D-4E06-BEAB-611397EF64B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75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C144CB-2B0C-6B5A-4538-71293D133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10226AB-FD84-3A88-5D41-6A8B99D4F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E693F-E9BD-4EE0-A53F-2035690FB9A2}" type="datetimeFigureOut">
              <a:rPr lang="en-GB" smtClean="0"/>
              <a:t>01/06/2025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3AEDD72-6C96-3DE8-4878-4174F2A2B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ACD2077-6C7D-3F14-59D0-F6DAF0E5B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602D-978D-4E06-BEAB-611397EF64B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69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C1F519E-56C2-C622-8B27-86E3596ED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E693F-E9BD-4EE0-A53F-2035690FB9A2}" type="datetimeFigureOut">
              <a:rPr lang="en-GB" smtClean="0"/>
              <a:t>01/06/2025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473942C-246A-F281-AE90-63B464D26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FCB1603-26C4-C6E2-43CF-773982037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602D-978D-4E06-BEAB-611397EF64B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507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8CA3C1-15BC-A9A4-64E0-BF2A91D85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3FAFAA6-82CF-E9FD-03B8-728972915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61363A7-92E0-A30D-AAF1-238385599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A462F0-8159-86D9-F16C-DCB94156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E693F-E9BD-4EE0-A53F-2035690FB9A2}" type="datetimeFigureOut">
              <a:rPr lang="en-GB" smtClean="0"/>
              <a:t>01/06/2025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4E6770B-AA00-088F-022A-3AA4BE861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486DF4-D639-53B9-7491-CA18AFA21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602D-978D-4E06-BEAB-611397EF64B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505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585D99-A14C-D21F-7EB0-A1BF507C7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FB0AEAC-DAA3-B165-8E8F-C1A5A02651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8E2D26B-58AB-8527-63D8-5B3589A49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01C8D90-7500-0FBB-3B3E-C111A058A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E693F-E9BD-4EE0-A53F-2035690FB9A2}" type="datetimeFigureOut">
              <a:rPr lang="en-GB" smtClean="0"/>
              <a:t>01/06/2025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E67AE1-3874-BFF2-9EFC-07C91625D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F9CD1D4-F6CB-8FC5-E4EA-478D312CD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9602D-978D-4E06-BEAB-611397EF64B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4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B73FF6D-A59C-C9E0-4450-1CF23F185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5B5BEAF-0E8F-0890-5FC1-910F5179E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34144F-1669-A455-6CA8-1A4BAE6225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EE693F-E9BD-4EE0-A53F-2035690FB9A2}" type="datetimeFigureOut">
              <a:rPr lang="en-GB" smtClean="0"/>
              <a:t>01/06/2025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ABB949-837F-FD27-C7E5-F75EC4E21A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7444BE-1609-CC40-6218-050F35B07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E9602D-978D-4E06-BEAB-611397EF64B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43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7153FEE-D34A-0D7C-C2D5-80C8D7F4C27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12246430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5BFF42B-781E-2059-0403-9E8C5246E2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de-DE" sz="7200" dirty="0">
                <a:solidFill>
                  <a:srgbClr val="FFFFFF"/>
                </a:solidFill>
              </a:rPr>
              <a:t>Racing </a:t>
            </a:r>
            <a:br>
              <a:rPr lang="de-DE" sz="7200" dirty="0">
                <a:solidFill>
                  <a:srgbClr val="FFFFFF"/>
                </a:solidFill>
              </a:rPr>
            </a:br>
            <a:r>
              <a:rPr lang="de-DE" sz="7200" dirty="0" err="1">
                <a:solidFill>
                  <a:srgbClr val="FFFFFF"/>
                </a:solidFill>
              </a:rPr>
              <a:t>Insights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30C48AF-E85E-A6B1-404A-D2FCA0FEC5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87148" y="4407408"/>
            <a:ext cx="3883644" cy="1759876"/>
          </a:xfrm>
        </p:spPr>
        <p:txBody>
          <a:bodyPr>
            <a:normAutofit fontScale="85000" lnSpcReduction="20000"/>
          </a:bodyPr>
          <a:lstStyle/>
          <a:p>
            <a:pPr algn="l">
              <a:lnSpc>
                <a:spcPct val="100000"/>
              </a:lnSpc>
            </a:pPr>
            <a:endParaRPr lang="de-CH" i="1" dirty="0">
              <a:solidFill>
                <a:srgbClr val="FFFFFF"/>
              </a:solidFill>
            </a:endParaRPr>
          </a:p>
          <a:p>
            <a:pPr algn="l">
              <a:lnSpc>
                <a:spcPct val="100000"/>
              </a:lnSpc>
            </a:pPr>
            <a:r>
              <a:rPr lang="de-CH" i="1" dirty="0">
                <a:solidFill>
                  <a:srgbClr val="FFFFFF"/>
                </a:solidFill>
              </a:rPr>
              <a:t>Von: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CH" i="1" dirty="0">
                <a:solidFill>
                  <a:srgbClr val="FFFFFF"/>
                </a:solidFill>
              </a:rPr>
              <a:t>Chris Eggenberger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CH" i="1" dirty="0">
                <a:solidFill>
                  <a:srgbClr val="FFFFFF"/>
                </a:solidFill>
              </a:rPr>
              <a:t>Nelly </a:t>
            </a:r>
            <a:r>
              <a:rPr lang="de-CH" i="1" dirty="0" err="1">
                <a:solidFill>
                  <a:srgbClr val="FFFFFF"/>
                </a:solidFill>
              </a:rPr>
              <a:t>Mossig</a:t>
            </a:r>
            <a:endParaRPr lang="de-CH" i="1" dirty="0">
              <a:solidFill>
                <a:srgbClr val="FFFFFF"/>
              </a:solidFill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CH" i="1" dirty="0">
                <a:solidFill>
                  <a:srgbClr val="FFFFFF"/>
                </a:solidFill>
              </a:rPr>
              <a:t>Natalie </a:t>
            </a:r>
            <a:r>
              <a:rPr lang="de-CH" i="1" dirty="0" err="1">
                <a:solidFill>
                  <a:srgbClr val="FFFFFF"/>
                </a:solidFill>
              </a:rPr>
              <a:t>Jakab</a:t>
            </a:r>
            <a:endParaRPr lang="de-CH" i="1" dirty="0">
              <a:solidFill>
                <a:srgbClr val="FFFFFF"/>
              </a:solidFill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de-CH" i="1" dirty="0">
                <a:solidFill>
                  <a:srgbClr val="FFFFFF"/>
                </a:solidFill>
              </a:rPr>
              <a:t>Sarruja Sabesan</a:t>
            </a:r>
          </a:p>
          <a:p>
            <a:pPr algn="l"/>
            <a:endParaRPr lang="de-CH" i="1" dirty="0"/>
          </a:p>
        </p:txBody>
      </p:sp>
    </p:spTree>
    <p:extLst>
      <p:ext uri="{BB962C8B-B14F-4D97-AF65-F5344CB8AC3E}">
        <p14:creationId xmlns:p14="http://schemas.microsoft.com/office/powerpoint/2010/main" val="2993949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B2FF5-4C54-C626-4353-D9E9686C5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AA68DB-B63D-A803-FAE3-1C5F996B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33" y="991280"/>
            <a:ext cx="10515600" cy="1325563"/>
          </a:xfrm>
        </p:spPr>
        <p:txBody>
          <a:bodyPr/>
          <a:lstStyle/>
          <a:p>
            <a:r>
              <a:rPr lang="de-CH" b="1" dirty="0"/>
              <a:t>Q&amp;A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6DC8A52-3B9E-F722-9284-F3E7F09E412B}"/>
              </a:ext>
            </a:extLst>
          </p:cNvPr>
          <p:cNvSpPr/>
          <p:nvPr/>
        </p:nvSpPr>
        <p:spPr>
          <a:xfrm>
            <a:off x="397933" y="503237"/>
            <a:ext cx="11396134" cy="17409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399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63D951-705C-CE7C-23EF-1038089E4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33" y="991280"/>
            <a:ext cx="10515600" cy="1325563"/>
          </a:xfrm>
        </p:spPr>
        <p:txBody>
          <a:bodyPr/>
          <a:lstStyle/>
          <a:p>
            <a:r>
              <a:rPr lang="de-CH" b="1" dirty="0"/>
              <a:t>Thema &amp; Hauptziel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BFD109-72AE-D3DA-CE4F-053756B44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933" y="2764820"/>
            <a:ext cx="10515600" cy="2615746"/>
          </a:xfrm>
        </p:spPr>
        <p:txBody>
          <a:bodyPr/>
          <a:lstStyle/>
          <a:p>
            <a:pPr marL="0" indent="0">
              <a:buNone/>
            </a:pPr>
            <a:r>
              <a:rPr lang="de-DE" i="1" dirty="0"/>
              <a:t>Racing </a:t>
            </a:r>
            <a:r>
              <a:rPr lang="de-DE" i="1" dirty="0" err="1"/>
              <a:t>Insights</a:t>
            </a:r>
            <a:r>
              <a:rPr lang="de-DE" i="1" dirty="0"/>
              <a:t>: Fahrerperformance im Fokus</a:t>
            </a:r>
          </a:p>
          <a:p>
            <a:r>
              <a:rPr lang="de-DE" b="1" dirty="0"/>
              <a:t>Ziel</a:t>
            </a:r>
            <a:r>
              <a:rPr lang="de-DE" dirty="0"/>
              <a:t>: Datenbasierte Visualisierungen zur Analyse eines Formel-1 Rennens bzw. einer Formel-1 Saison</a:t>
            </a:r>
          </a:p>
          <a:p>
            <a:r>
              <a:rPr lang="de-DE" b="1" dirty="0"/>
              <a:t>Produkt</a:t>
            </a:r>
            <a:r>
              <a:rPr lang="de-DE" dirty="0"/>
              <a:t>: Interaktives Dashboard mit Fokus auf Fahrerleistungen und Rennstrategien</a:t>
            </a:r>
          </a:p>
          <a:p>
            <a:endParaRPr lang="de-CH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3675E0E-7631-AEA5-754E-71B56744DF57}"/>
              </a:ext>
            </a:extLst>
          </p:cNvPr>
          <p:cNvSpPr/>
          <p:nvPr/>
        </p:nvSpPr>
        <p:spPr>
          <a:xfrm>
            <a:off x="397933" y="503237"/>
            <a:ext cx="11396134" cy="17409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392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0CCAFE-3C77-BFE4-1F0C-42ECE88C4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04DC96-5B2C-1893-E9C0-C1701A987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33" y="991280"/>
            <a:ext cx="10515600" cy="1325563"/>
          </a:xfrm>
        </p:spPr>
        <p:txBody>
          <a:bodyPr/>
          <a:lstStyle/>
          <a:p>
            <a:r>
              <a:rPr lang="de-DE" b="1" dirty="0"/>
              <a:t>Zielgruppe</a:t>
            </a:r>
            <a:endParaRPr lang="de-CH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6EB9F2-BC00-874E-57F6-FDE27138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933" y="2316842"/>
            <a:ext cx="10515600" cy="1975009"/>
          </a:xfrm>
        </p:spPr>
        <p:txBody>
          <a:bodyPr>
            <a:normAutofit fontScale="70000" lnSpcReduction="20000"/>
          </a:bodyPr>
          <a:lstStyle/>
          <a:p>
            <a:r>
              <a:rPr lang="de-DE" dirty="0"/>
              <a:t>Bereits gut informierte Formel-1 Fans mit Interesse an tiefergehenden Analysen</a:t>
            </a:r>
          </a:p>
          <a:p>
            <a:r>
              <a:rPr lang="de-DE" dirty="0"/>
              <a:t>Datenaffine Sportinteressierte mit Verständnis für Grundkonzepte wie Rundenzeiten und Reifenstrategien</a:t>
            </a:r>
          </a:p>
          <a:p>
            <a:r>
              <a:rPr lang="de-DE" dirty="0"/>
              <a:t>Sportjournalisten, die Storys und Hintergrunddaten zu einem Rennen suchen</a:t>
            </a:r>
          </a:p>
          <a:p>
            <a:endParaRPr lang="de-DE" dirty="0"/>
          </a:p>
          <a:p>
            <a:r>
              <a:rPr lang="de-DE" dirty="0"/>
              <a:t>Personas:</a:t>
            </a:r>
          </a:p>
          <a:p>
            <a:endParaRPr lang="de-CH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8A0BD959-B81E-BCF6-FE6B-7F55A1514DBE}"/>
              </a:ext>
            </a:extLst>
          </p:cNvPr>
          <p:cNvSpPr/>
          <p:nvPr/>
        </p:nvSpPr>
        <p:spPr>
          <a:xfrm>
            <a:off x="397933" y="503237"/>
            <a:ext cx="11396134" cy="17409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fik 4" descr="Ein Bild, das Menschliches Gesicht, Person, Porträt, Kleidung enthält.&#10;&#10;KI-generierte Inhalte können fehlerhaft sein.">
            <a:extLst>
              <a:ext uri="{FF2B5EF4-FFF2-40B4-BE49-F238E27FC236}">
                <a16:creationId xmlns:a16="http://schemas.microsoft.com/office/drawing/2014/main" id="{869F4932-A2BD-F6DA-6908-637AB5916E4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21" b="23716"/>
          <a:stretch/>
        </p:blipFill>
        <p:spPr bwMode="auto">
          <a:xfrm>
            <a:off x="516472" y="4291851"/>
            <a:ext cx="1032928" cy="1080884"/>
          </a:xfrm>
          <a:prstGeom prst="flowChartConnector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A639F5F9-B1CF-6682-D461-9B6AC9A1957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77" r="984" b="1112"/>
          <a:stretch/>
        </p:blipFill>
        <p:spPr>
          <a:xfrm>
            <a:off x="441529" y="5472588"/>
            <a:ext cx="1107872" cy="1080884"/>
          </a:xfrm>
          <a:prstGeom prst="ellipse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DD508BA-F393-3008-31F7-019678C083DB}"/>
              </a:ext>
            </a:extLst>
          </p:cNvPr>
          <p:cNvSpPr txBox="1"/>
          <p:nvPr/>
        </p:nvSpPr>
        <p:spPr>
          <a:xfrm>
            <a:off x="1667939" y="4559054"/>
            <a:ext cx="6958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John, 58, UK. Langjähriger Formel-1 Fans mit viel Hintergrundwissen.</a:t>
            </a:r>
          </a:p>
          <a:p>
            <a:endParaRPr lang="en-GB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1860F865-8C55-A76F-8174-BFBBD1D58E57}"/>
              </a:ext>
            </a:extLst>
          </p:cNvPr>
          <p:cNvSpPr txBox="1"/>
          <p:nvPr/>
        </p:nvSpPr>
        <p:spPr>
          <a:xfrm>
            <a:off x="1667939" y="5766938"/>
            <a:ext cx="94100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Abigail, 24, USA. Seit kurzem ein Formel-1 Fan. Besitzt Grundwissen.</a:t>
            </a:r>
            <a:endParaRPr lang="de-CH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4809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CB03007-38D3-5746-747D-AF8EE2B53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988" y="0"/>
            <a:ext cx="6637012" cy="6858000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7D566414-0E43-4657-1243-5D0539A25A6B}"/>
              </a:ext>
            </a:extLst>
          </p:cNvPr>
          <p:cNvSpPr txBox="1"/>
          <p:nvPr/>
        </p:nvSpPr>
        <p:spPr>
          <a:xfrm>
            <a:off x="143933" y="3105834"/>
            <a:ext cx="5325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Demo </a:t>
            </a:r>
            <a:r>
              <a:rPr lang="en-GB" sz="3600" dirty="0" err="1"/>
              <a:t>im</a:t>
            </a:r>
            <a:r>
              <a:rPr lang="en-GB" sz="3600" dirty="0"/>
              <a:t> Browser:</a:t>
            </a:r>
          </a:p>
        </p:txBody>
      </p:sp>
    </p:spTree>
    <p:extLst>
      <p:ext uri="{BB962C8B-B14F-4D97-AF65-F5344CB8AC3E}">
        <p14:creationId xmlns:p14="http://schemas.microsoft.com/office/powerpoint/2010/main" val="122738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C1A25-22CE-82AC-CC98-DB054151F0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11C521-480F-C79D-E305-B755BF9E4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33" y="501665"/>
            <a:ext cx="10515600" cy="1325563"/>
          </a:xfrm>
        </p:spPr>
        <p:txBody>
          <a:bodyPr/>
          <a:lstStyle/>
          <a:p>
            <a:r>
              <a:rPr lang="de-DE" b="1" dirty="0"/>
              <a:t>Lesebeispiel</a:t>
            </a:r>
            <a:endParaRPr lang="de-CH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4028BC4-E31D-C7CB-468B-F859383AD736}"/>
              </a:ext>
            </a:extLst>
          </p:cNvPr>
          <p:cNvSpPr/>
          <p:nvPr/>
        </p:nvSpPr>
        <p:spPr>
          <a:xfrm>
            <a:off x="397933" y="503237"/>
            <a:ext cx="11396134" cy="17409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Grafik 7" descr="Ein Bild, das Screenshot, Text, Multimedia-Software, Grafiksoftware enthält.&#10;&#10;KI-generierte Inhalte können fehlerhaft sein.">
            <a:extLst>
              <a:ext uri="{FF2B5EF4-FFF2-40B4-BE49-F238E27FC236}">
                <a16:creationId xmlns:a16="http://schemas.microsoft.com/office/drawing/2014/main" id="{C9881779-0A59-0161-4BAE-2431184F1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3" y="1568706"/>
            <a:ext cx="10126133" cy="511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945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AD6E2B-7620-D84E-7F95-6A0FAB5D0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0F264D-A12F-5064-9341-801BE0E83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33" y="501665"/>
            <a:ext cx="10515600" cy="1325563"/>
          </a:xfrm>
        </p:spPr>
        <p:txBody>
          <a:bodyPr/>
          <a:lstStyle/>
          <a:p>
            <a:r>
              <a:rPr lang="de-DE" b="1" dirty="0"/>
              <a:t>Lesebeispiel</a:t>
            </a:r>
            <a:endParaRPr lang="de-CH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D9F41CB-3583-A21C-3380-0E6296D19693}"/>
              </a:ext>
            </a:extLst>
          </p:cNvPr>
          <p:cNvSpPr/>
          <p:nvPr/>
        </p:nvSpPr>
        <p:spPr>
          <a:xfrm>
            <a:off x="397933" y="503237"/>
            <a:ext cx="11396134" cy="17409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Grafik 7" descr="Ein Bild, das Text, Screenshot, Design, Kunst enthält.&#10;&#10;KI-generierte Inhalte können fehlerhaft sein.">
            <a:extLst>
              <a:ext uri="{FF2B5EF4-FFF2-40B4-BE49-F238E27FC236}">
                <a16:creationId xmlns:a16="http://schemas.microsoft.com/office/drawing/2014/main" id="{DA2F09F0-AFA6-E0F7-4AD5-2089F3FA7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6049"/>
          <a:stretch/>
        </p:blipFill>
        <p:spPr>
          <a:xfrm>
            <a:off x="203199" y="1827228"/>
            <a:ext cx="6443673" cy="4513793"/>
          </a:xfrm>
          <a:prstGeom prst="rect">
            <a:avLst/>
          </a:prstGeom>
        </p:spPr>
      </p:pic>
      <p:pic>
        <p:nvPicPr>
          <p:cNvPr id="9" name="Grafik 8" descr="Ein Bild, das Text, Screenshot, Design, Kunst enthält.&#10;&#10;KI-generierte Inhalte können fehlerhaft sein.">
            <a:extLst>
              <a:ext uri="{FF2B5EF4-FFF2-40B4-BE49-F238E27FC236}">
                <a16:creationId xmlns:a16="http://schemas.microsoft.com/office/drawing/2014/main" id="{7E00FA10-9B81-1283-E4B6-6C3417A16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951"/>
          <a:stretch/>
        </p:blipFill>
        <p:spPr>
          <a:xfrm>
            <a:off x="6832600" y="1827228"/>
            <a:ext cx="5052743" cy="451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542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3D299C-D0DE-B9F7-56DC-E49E1A320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C5B6A0-7A18-4F40-6BAE-2003417B6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33" y="501665"/>
            <a:ext cx="10515600" cy="1325563"/>
          </a:xfrm>
        </p:spPr>
        <p:txBody>
          <a:bodyPr/>
          <a:lstStyle/>
          <a:p>
            <a:r>
              <a:rPr lang="de-DE" b="1" dirty="0"/>
              <a:t>Lesebeispiel</a:t>
            </a:r>
            <a:endParaRPr lang="de-CH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2C0E3BC-1BC8-4385-0CBD-75210041B968}"/>
              </a:ext>
            </a:extLst>
          </p:cNvPr>
          <p:cNvSpPr/>
          <p:nvPr/>
        </p:nvSpPr>
        <p:spPr>
          <a:xfrm>
            <a:off x="397933" y="503237"/>
            <a:ext cx="11396134" cy="17409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Grafik 4" descr="Ein Bild, das Screenshot, Diagramm, Reihe, Farbigkeit enthält.&#10;&#10;KI-generierte Inhalte können fehlerhaft sein.">
            <a:extLst>
              <a:ext uri="{FF2B5EF4-FFF2-40B4-BE49-F238E27FC236}">
                <a16:creationId xmlns:a16="http://schemas.microsoft.com/office/drawing/2014/main" id="{887E83D1-891C-2F60-4C1E-85C421C79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0003" y="1558574"/>
            <a:ext cx="8471993" cy="514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138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BABCB-248E-F14B-A71F-029F4E225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F12272-3B2E-B948-4E54-E4473ACE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33" y="991280"/>
            <a:ext cx="10515600" cy="1325563"/>
          </a:xfrm>
        </p:spPr>
        <p:txBody>
          <a:bodyPr/>
          <a:lstStyle/>
          <a:p>
            <a:r>
              <a:rPr lang="de-CH" b="1" dirty="0"/>
              <a:t>Narrative Elemente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3F4008-A4D9-3FF7-B9B4-DE1865136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933" y="2984953"/>
            <a:ext cx="10515600" cy="2615746"/>
          </a:xfrm>
        </p:spPr>
        <p:txBody>
          <a:bodyPr>
            <a:normAutofit/>
          </a:bodyPr>
          <a:lstStyle/>
          <a:p>
            <a:r>
              <a:rPr lang="de-CH" b="1" dirty="0"/>
              <a:t>Storylines:</a:t>
            </a:r>
            <a:r>
              <a:rPr lang="de-CH" dirty="0"/>
              <a:t> via Rundenzeiten, Position, Strategie, Wetter</a:t>
            </a:r>
          </a:p>
          <a:p>
            <a:r>
              <a:rPr lang="de-CH" b="1" dirty="0"/>
              <a:t>Visuelle Stilmittel</a:t>
            </a:r>
            <a:r>
              <a:rPr lang="de-CH" dirty="0"/>
              <a:t>: Linienverlauf für Position, Symbole für Wetter und Reifenart</a:t>
            </a:r>
          </a:p>
          <a:p>
            <a:r>
              <a:rPr lang="de-CH" dirty="0"/>
              <a:t> </a:t>
            </a:r>
            <a:r>
              <a:rPr lang="de-CH" b="1" dirty="0"/>
              <a:t>Interaktivität</a:t>
            </a:r>
            <a:r>
              <a:rPr lang="de-CH" dirty="0"/>
              <a:t>: </a:t>
            </a:r>
            <a:r>
              <a:rPr lang="de-DE" dirty="0"/>
              <a:t>Rennen, Fahrer, y-Achse wählbar, je nach Analyseziel</a:t>
            </a:r>
            <a:endParaRPr lang="de-CH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99CACA2-277A-AB88-1F8C-F7BCB2793E95}"/>
              </a:ext>
            </a:extLst>
          </p:cNvPr>
          <p:cNvSpPr/>
          <p:nvPr/>
        </p:nvSpPr>
        <p:spPr>
          <a:xfrm>
            <a:off x="397933" y="503237"/>
            <a:ext cx="11396134" cy="17409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34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623E8-75A6-8D63-85C5-64749D125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D20DFC-60F4-B318-791D-7EA59029F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33" y="991280"/>
            <a:ext cx="10515600" cy="1325563"/>
          </a:xfrm>
        </p:spPr>
        <p:txBody>
          <a:bodyPr/>
          <a:lstStyle/>
          <a:p>
            <a:r>
              <a:rPr lang="de-DE" b="1" dirty="0"/>
              <a:t>Limitationen des Projekts</a:t>
            </a:r>
            <a:endParaRPr lang="de-CH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F4CF04-B5F3-0F21-A418-3B8B82654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933" y="2984953"/>
            <a:ext cx="10515600" cy="2615746"/>
          </a:xfrm>
        </p:spPr>
        <p:txBody>
          <a:bodyPr>
            <a:normAutofit lnSpcReduction="10000"/>
          </a:bodyPr>
          <a:lstStyle/>
          <a:p>
            <a:r>
              <a:rPr lang="de-CH" dirty="0"/>
              <a:t>Farben einiger Rennställe nicht gut erkennbar</a:t>
            </a:r>
          </a:p>
          <a:p>
            <a:r>
              <a:rPr lang="de-CH" dirty="0"/>
              <a:t>Kein Vergleich von drei Fahrern bei der Strategieanalyse, weil sehr aufwändig zu implementieren</a:t>
            </a:r>
          </a:p>
          <a:p>
            <a:r>
              <a:rPr lang="de-DE" dirty="0"/>
              <a:t>Daten starten erst ab dem Jahr 2018</a:t>
            </a:r>
          </a:p>
          <a:p>
            <a:r>
              <a:rPr lang="de-DE" dirty="0"/>
              <a:t>Nur Renndaten verwendet – keine eigene Datenbank wegen begrenztem Projektumfang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9107C99-2815-798A-4442-9504B75FD298}"/>
              </a:ext>
            </a:extLst>
          </p:cNvPr>
          <p:cNvSpPr/>
          <p:nvPr/>
        </p:nvSpPr>
        <p:spPr>
          <a:xfrm>
            <a:off x="397933" y="503237"/>
            <a:ext cx="11396134" cy="17409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650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Microsoft Office PowerPoint</Application>
  <PresentationFormat>Breitbild</PresentationFormat>
  <Paragraphs>33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</vt:lpstr>
      <vt:lpstr>Racing  Insights</vt:lpstr>
      <vt:lpstr>Thema &amp; Hauptziel</vt:lpstr>
      <vt:lpstr>Zielgruppe</vt:lpstr>
      <vt:lpstr>PowerPoint-Präsentation</vt:lpstr>
      <vt:lpstr>Lesebeispiel</vt:lpstr>
      <vt:lpstr>Lesebeispiel</vt:lpstr>
      <vt:lpstr>Lesebeispiel</vt:lpstr>
      <vt:lpstr>Narrative Elemente</vt:lpstr>
      <vt:lpstr>Limitationen des Projekts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Nelly Mossig</dc:creator>
  <cp:lastModifiedBy>Mossig Nelly (mossinel)</cp:lastModifiedBy>
  <cp:revision>7</cp:revision>
  <dcterms:created xsi:type="dcterms:W3CDTF">2025-05-27T17:12:31Z</dcterms:created>
  <dcterms:modified xsi:type="dcterms:W3CDTF">2025-06-01T15:03:22Z</dcterms:modified>
</cp:coreProperties>
</file>