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2" r:id="rId3"/>
    <p:sldId id="263" r:id="rId4"/>
    <p:sldId id="259" r:id="rId5"/>
    <p:sldId id="264" r:id="rId6"/>
    <p:sldId id="261" r:id="rId7"/>
    <p:sldId id="258" r:id="rId8"/>
    <p:sldId id="265" r:id="rId9"/>
    <p:sldId id="266" r:id="rId10"/>
    <p:sldId id="267" r:id="rId11"/>
    <p:sldId id="260" r:id="rId12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105" d="100"/>
          <a:sy n="105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CR" noProof="0" dirty="0"/>
            <a:t>Declaración de oración</a:t>
          </a:r>
          <a:r>
            <a:rPr lang="es-ES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PROGRAM </a:t>
          </a:r>
          <a:r>
            <a:rPr lang="es-CR" noProof="0" dirty="0"/>
            <a:t>→ ID → {Oración}</a:t>
          </a:r>
          <a:endParaRPr lang="es-ES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 err="1"/>
            <a:t>var_decl</a:t>
          </a:r>
          <a:endParaRPr lang="es-ES" noProof="0" dirty="0"/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 rtlCol="0"/>
        <a:lstStyle/>
        <a:p>
          <a:pPr rtl="0"/>
          <a:endParaRPr lang="en-US"/>
        </a:p>
      </dgm:t>
    </dgm:pt>
    <dgm:pt modelId="{6750AC01-D39D-4F3A-9DC8-2A211EE986A2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CR" noProof="0" dirty="0"/>
            <a:t>Operador lógico igual (==)</a:t>
          </a:r>
          <a:r>
            <a:rPr lang="es-ES" noProof="0" dirty="0"/>
            <a:t>	</a:t>
          </a:r>
        </a:p>
      </dgm:t>
    </dgm:pt>
    <dgm:pt modelId="{720680DC-AAA4-4434-A582-60EBCC5BA355}" type="par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CA077D98-8478-47EA-B6A9-99ACE60C64D4}" type="sibTrans" cxnId="{0B5DAE5F-BCDC-4BF7-A6E7-CF856886A64D}">
      <dgm:prSet/>
      <dgm:spPr/>
      <dgm:t>
        <a:bodyPr rtlCol="0"/>
        <a:lstStyle/>
        <a:p>
          <a:pPr rtl="0"/>
          <a:endParaRPr lang="es-ES" noProof="0" dirty="0"/>
        </a:p>
      </dgm:t>
    </dgm:pt>
    <dgm:pt modelId="{0BEF68B8-1228-47BB-83B5-7B9CD1E3F84E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n-US" noProof="0" dirty="0"/>
            <a:t>‘</a:t>
          </a:r>
          <a:r>
            <a:rPr lang="en-US" noProof="0" dirty="0" err="1"/>
            <a:t>sumaplicacion</a:t>
          </a:r>
          <a:r>
            <a:rPr lang="en-US" noProof="0" dirty="0"/>
            <a:t>’ </a:t>
          </a:r>
          <a:r>
            <a:rPr lang="en-US" noProof="0" dirty="0" err="1"/>
            <a:t>a@b</a:t>
          </a:r>
          <a:r>
            <a:rPr lang="en-US" noProof="0" dirty="0"/>
            <a:t>=</a:t>
          </a:r>
          <a:r>
            <a:rPr lang="en-US" noProof="0" dirty="0" err="1"/>
            <a:t>a+b</a:t>
          </a:r>
          <a:r>
            <a:rPr lang="en-US" noProof="0" dirty="0"/>
            <a:t>+(a*b)</a:t>
          </a:r>
          <a:endParaRPr lang="es-ES" noProof="0" dirty="0"/>
        </a:p>
      </dgm:t>
    </dgm:pt>
    <dgm:pt modelId="{ED3A4BC2-B75A-4952-A38B-A42B5995DF05}" type="par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FD949706-EDCC-4ADC-8EDF-8EDA49C92325}" type="sibTrans" cxnId="{EDEF4F82-1237-4639-A0F7-385C1897CE66}">
      <dgm:prSet/>
      <dgm:spPr/>
      <dgm:t>
        <a:bodyPr rtlCol="0"/>
        <a:lstStyle/>
        <a:p>
          <a:pPr rtl="0"/>
          <a:endParaRPr lang="es-ES" noProof="0" dirty="0"/>
        </a:p>
      </dgm:t>
    </dgm:pt>
    <dgm:pt modelId="{5605D28D-2CE6-4513-8566-952984E21E14}">
      <dgm:prSet phldrT="[Text]"/>
      <dgm:spPr/>
      <dgm:t>
        <a:bodyPr rtlCol="0"/>
        <a:lstStyle/>
        <a:p>
          <a:pPr rtl="0">
            <a:lnSpc>
              <a:spcPct val="100000"/>
            </a:lnSpc>
          </a:pPr>
          <a:r>
            <a:rPr lang="es-ES" noProof="0" dirty="0"/>
            <a:t>Permutación (n P r)</a:t>
          </a:r>
        </a:p>
      </dgm:t>
    </dgm:pt>
    <dgm:pt modelId="{EB15AB98-362B-4E70-A3DA-995FC3E8BA79}" type="par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823D1971-2C4D-4EC5-A874-2F463DE37109}" type="sibTrans" cxnId="{FAF3F884-F0CF-440F-8CB1-B7648AB1B138}">
      <dgm:prSet/>
      <dgm:spPr/>
      <dgm:t>
        <a:bodyPr rtlCol="0"/>
        <a:lstStyle/>
        <a:p>
          <a:pPr rtl="0"/>
          <a:endParaRPr lang="es-ES" noProof="0" dirty="0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 custLinFactNeighborX="-795" custLinFactNeighborY="4501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3820" rIns="83820" bIns="8382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300" kern="1200" noProof="0" dirty="0"/>
            <a:t>Declaración de oración</a:t>
          </a:r>
          <a:r>
            <a:rPr lang="es-ES" sz="3300" kern="1200" noProof="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3820" rIns="83820" bIns="8382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noProof="0" dirty="0"/>
            <a:t>PROGRAM </a:t>
          </a:r>
          <a:r>
            <a:rPr lang="es-CR" sz="3300" kern="1200" noProof="0" dirty="0"/>
            <a:t>→ ID → {Oración}</a:t>
          </a:r>
          <a:endParaRPr lang="es-ES" sz="3300" kern="1200" noProof="0" dirty="0"/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3820" rIns="83820" bIns="83820" numCol="1" spcCol="1270" rtlCol="0" anchor="ctr" anchorCtr="0">
          <a:noAutofit/>
        </a:bodyPr>
        <a:lstStyle/>
        <a:p>
          <a:pPr marL="0" lvl="0" indent="0" algn="l" defTabSz="14668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kern="1200" noProof="0" dirty="0" err="1"/>
            <a:t>var_decl</a:t>
          </a:r>
          <a:endParaRPr lang="es-ES" sz="3300" kern="1200" noProof="0" dirty="0"/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100" kern="1200" noProof="0" dirty="0"/>
            <a:t>Operador lógico igual (==)</a:t>
          </a:r>
          <a:r>
            <a:rPr lang="es-ES" sz="3100" kern="1200" noProof="0" dirty="0"/>
            <a:t>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07558" y="1457657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noProof="0" dirty="0"/>
            <a:t>‘</a:t>
          </a:r>
          <a:r>
            <a:rPr lang="en-US" sz="3100" kern="1200" noProof="0" dirty="0" err="1"/>
            <a:t>sumaplicacion</a:t>
          </a:r>
          <a:r>
            <a:rPr lang="en-US" sz="3100" kern="1200" noProof="0" dirty="0"/>
            <a:t>’ </a:t>
          </a:r>
          <a:r>
            <a:rPr lang="en-US" sz="3100" kern="1200" noProof="0" dirty="0" err="1"/>
            <a:t>a@b</a:t>
          </a:r>
          <a:r>
            <a:rPr lang="en-US" sz="3100" kern="1200" noProof="0" dirty="0"/>
            <a:t>=</a:t>
          </a:r>
          <a:r>
            <a:rPr lang="en-US" sz="3100" kern="1200" noProof="0" dirty="0" err="1"/>
            <a:t>a+b</a:t>
          </a:r>
          <a:r>
            <a:rPr lang="en-US" sz="3100" kern="1200" noProof="0" dirty="0"/>
            <a:t>+(a*b)</a:t>
          </a:r>
          <a:endParaRPr lang="es-ES" sz="3100" kern="1200" noProof="0" dirty="0"/>
        </a:p>
      </dsp:txBody>
      <dsp:txXfrm>
        <a:off x="707558" y="1457657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78740" rIns="78740" bIns="78740" numCol="1" spcCol="1270" rtlCol="0" anchor="ctr" anchorCtr="0">
          <a:noAutofit/>
        </a:bodyPr>
        <a:lstStyle/>
        <a:p>
          <a:pPr marL="0" lvl="0" indent="0" algn="l" defTabSz="1377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 noProof="0" dirty="0"/>
            <a:t>Permutación (n P r)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16/09/2025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16/09/2025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32C41-0F2D-2DC3-0176-B614327F3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858D068-7AF7-4CEA-39FB-61913B2D2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2A0A764-00EF-DDE1-F523-5FBD6B308E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6A6BE2D-A430-1B82-DD66-9DC3C6D4FD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73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16/09/2025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16/09/2025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16/09/2025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16/09/2025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16/09/2025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16/09/2025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16/09/2025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16/09/2025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16/09/2025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16/09/2025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16/09/2025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16/09/2025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22.png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20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diagramData" Target="../diagrams/data2.xml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4800" dirty="0">
                <a:solidFill>
                  <a:schemeClr val="bg1"/>
                </a:solidFill>
              </a:rPr>
              <a:t>Implementación de un intérprete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Bryan Feng – Christian Navarro – Jorge Gutiérrez – Mauricio Luna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E3976E-E7BA-4C8F-A6D3-06D6732F8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CF532461-76C0-FD20-A71A-AC46F4767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6E9584F8-415E-E819-2970-626CC9E59A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397EE73C-4A46-223B-3EF2-1BCAF7C5D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977CAD35-A822-9688-5FE8-2C47AA518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BDDFB1C4-DE01-7C71-78D6-FF240DBDB4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74397F44-4066-641E-B1B4-A2831A39E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B69BD0C-7495-2BAA-DFA1-DB19936E9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Mejoras</a:t>
            </a:r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0E1FF0A7-CBCB-ED00-F64D-F5A0F3EB9D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7352405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CBBA8250-79F5-BB25-E866-74B57C2E4459}"/>
              </a:ext>
            </a:extLst>
          </p:cNvPr>
          <p:cNvSpPr/>
          <p:nvPr/>
        </p:nvSpPr>
        <p:spPr>
          <a:xfrm>
            <a:off x="1030382" y="3534731"/>
            <a:ext cx="890984" cy="890984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CR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3A822AE5-B729-BFAC-3A27-BC8AC682A37E}"/>
              </a:ext>
            </a:extLst>
          </p:cNvPr>
          <p:cNvSpPr/>
          <p:nvPr/>
        </p:nvSpPr>
        <p:spPr>
          <a:xfrm>
            <a:off x="767697" y="4598280"/>
            <a:ext cx="890984" cy="890984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59BED7A-F930-026E-79F8-7E68F2D51400}"/>
              </a:ext>
            </a:extLst>
          </p:cNvPr>
          <p:cNvSpPr/>
          <p:nvPr/>
        </p:nvSpPr>
        <p:spPr>
          <a:xfrm>
            <a:off x="767697" y="2463160"/>
            <a:ext cx="890984" cy="890984"/>
          </a:xfrm>
          <a:prstGeom prst="ellipse">
            <a:avLst/>
          </a:prstGeom>
          <a:solidFill>
            <a:srgbClr val="00B0F0"/>
          </a:solidFill>
        </p:spPr>
        <p:style>
          <a:lnRef idx="1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lt1">
              <a:hueOff val="0"/>
              <a:satOff val="0"/>
              <a:lumOff val="0"/>
              <a:alphaOff val="0"/>
            </a:schemeClr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s-C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0656AEE-60AB-4C51-CEA3-533A98E76DA9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945" y="1583835"/>
            <a:ext cx="4441105" cy="338769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1F14DC9-7B10-0A15-5C2F-BF7AFF1CC5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1342" y="5543313"/>
            <a:ext cx="8111378" cy="123790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D3CD564-1989-AE97-99FE-8A9CBC1EAC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192593" y="719709"/>
            <a:ext cx="3064828" cy="583670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241DF85-CF02-4802-DD1E-94DBABF9515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91129" y="1626195"/>
            <a:ext cx="1867755" cy="59328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C13C5B16-F56D-493F-6CFD-CB5E316060F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59201" y="2483505"/>
            <a:ext cx="4151731" cy="373705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894F9DD-7656-D7D8-F3C3-F51F108D67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42559" y="801862"/>
            <a:ext cx="2187245" cy="5406673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25711CC6-779B-E1D6-D8B8-6A6344F0142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918692" y="1139954"/>
            <a:ext cx="2278660" cy="640873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0D91D21D-6BEF-59E6-CD63-13317B7CC0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983183" y="2164751"/>
            <a:ext cx="4113132" cy="279514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8811C9B5-853C-8451-1B15-7475BF8ED1C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59694" y="583823"/>
            <a:ext cx="2396655" cy="544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9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1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5" grpId="0" animBg="1"/>
      <p:bldP spid="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EBCD23-E458-2F2E-1C7D-E6F1190C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Arquitectura del intérprete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DD3202A2-EC92-7052-3AFB-639ECEE53B36}"/>
              </a:ext>
            </a:extLst>
          </p:cNvPr>
          <p:cNvGrpSpPr/>
          <p:nvPr/>
        </p:nvGrpSpPr>
        <p:grpSpPr>
          <a:xfrm>
            <a:off x="5751095" y="2722886"/>
            <a:ext cx="3557745" cy="712787"/>
            <a:chOff x="496568" y="356393"/>
            <a:chExt cx="6310391" cy="712787"/>
          </a:xfrm>
        </p:grpSpPr>
        <p:sp>
          <p:nvSpPr>
            <p:cNvPr id="10" name="Rectángulo 9">
              <a:extLst>
                <a:ext uri="{FF2B5EF4-FFF2-40B4-BE49-F238E27FC236}">
                  <a16:creationId xmlns:a16="http://schemas.microsoft.com/office/drawing/2014/main" id="{88B810F7-1D9B-2D4E-3C4E-DF782B94A220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2B6CAB7F-C087-1AE3-9F70-94602A740083}"/>
                </a:ext>
              </a:extLst>
            </p:cNvPr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rtlCol="0" anchor="ctr" anchorCtr="0">
              <a:noAutofit/>
            </a:bodyPr>
            <a:lstStyle/>
            <a:p>
              <a:pPr marL="0" lvl="0" indent="0" algn="l" defTabSz="155575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500" kern="1200" noProof="0" dirty="0" err="1"/>
                <a:t>Lexer</a:t>
              </a:r>
              <a:r>
                <a:rPr lang="es-ES" sz="3500" kern="1200" noProof="0" dirty="0"/>
                <a:t> (tokens)</a:t>
              </a:r>
            </a:p>
          </p:txBody>
        </p:sp>
      </p:grpSp>
      <p:grpSp>
        <p:nvGrpSpPr>
          <p:cNvPr id="13" name="Grupo 12">
            <a:extLst>
              <a:ext uri="{FF2B5EF4-FFF2-40B4-BE49-F238E27FC236}">
                <a16:creationId xmlns:a16="http://schemas.microsoft.com/office/drawing/2014/main" id="{4B42713D-14DF-F4DF-2FAC-4B0AE2C8DAD3}"/>
              </a:ext>
            </a:extLst>
          </p:cNvPr>
          <p:cNvGrpSpPr/>
          <p:nvPr/>
        </p:nvGrpSpPr>
        <p:grpSpPr>
          <a:xfrm>
            <a:off x="977358" y="4065571"/>
            <a:ext cx="4221996" cy="712787"/>
            <a:chOff x="496568" y="356393"/>
            <a:chExt cx="6310391" cy="712787"/>
          </a:xfrm>
        </p:grpSpPr>
        <p:sp>
          <p:nvSpPr>
            <p:cNvPr id="14" name="Rectángulo 13">
              <a:extLst>
                <a:ext uri="{FF2B5EF4-FFF2-40B4-BE49-F238E27FC236}">
                  <a16:creationId xmlns:a16="http://schemas.microsoft.com/office/drawing/2014/main" id="{3A8D99DE-E9D7-8CB7-D603-741566DA71CB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2A73DD3C-3868-DF1A-E0CF-3F9EFB452CB7}"/>
                </a:ext>
              </a:extLst>
            </p:cNvPr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rtlCol="0" anchor="ctr" anchorCtr="0">
              <a:noAutofit/>
            </a:bodyPr>
            <a:lstStyle/>
            <a:p>
              <a:pPr marL="0" lvl="0" indent="0" algn="l" defTabSz="155575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500" kern="1200" noProof="0" dirty="0" err="1"/>
                <a:t>Semantic</a:t>
              </a:r>
              <a:r>
                <a:rPr lang="es-ES" sz="3500" kern="1200" noProof="0" dirty="0"/>
                <a:t> </a:t>
              </a:r>
              <a:r>
                <a:rPr lang="es-ES" sz="3500" kern="1200" noProof="0" dirty="0" err="1"/>
                <a:t>analyzer</a:t>
              </a:r>
              <a:endParaRPr lang="es-ES" sz="3500" kern="1200" noProof="0" dirty="0"/>
            </a:p>
          </p:txBody>
        </p: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AD260173-534C-178C-4E92-9E3B5024B1EE}"/>
              </a:ext>
            </a:extLst>
          </p:cNvPr>
          <p:cNvGrpSpPr/>
          <p:nvPr/>
        </p:nvGrpSpPr>
        <p:grpSpPr>
          <a:xfrm>
            <a:off x="6384418" y="4065571"/>
            <a:ext cx="3256548" cy="712787"/>
            <a:chOff x="496568" y="356393"/>
            <a:chExt cx="6310391" cy="712787"/>
          </a:xfrm>
        </p:grpSpPr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81D17278-A9DB-9A9D-AEB2-25BEEB19377D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5ECADB53-A3C2-A08C-E703-BCD62F09B3BE}"/>
                </a:ext>
              </a:extLst>
            </p:cNvPr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rtlCol="0" anchor="ctr" anchorCtr="0">
              <a:noAutofit/>
            </a:bodyPr>
            <a:lstStyle/>
            <a:p>
              <a:pPr marL="0" lvl="0" indent="0" algn="l" defTabSz="155575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500" kern="1200" noProof="0" dirty="0" err="1"/>
                <a:t>Parser</a:t>
              </a:r>
              <a:r>
                <a:rPr lang="es-ES" sz="3500" kern="1200" noProof="0" dirty="0"/>
                <a:t> (AST)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A317B24B-7A37-E2BD-CD1D-0DA5746B6607}"/>
              </a:ext>
            </a:extLst>
          </p:cNvPr>
          <p:cNvGrpSpPr/>
          <p:nvPr/>
        </p:nvGrpSpPr>
        <p:grpSpPr>
          <a:xfrm>
            <a:off x="703472" y="2702051"/>
            <a:ext cx="3779416" cy="712787"/>
            <a:chOff x="496568" y="356393"/>
            <a:chExt cx="6310391" cy="712787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0E95D548-0199-3532-D9D7-1CE2C6995406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051E5213-766D-5762-BAD7-A82BA32B2108}"/>
                </a:ext>
              </a:extLst>
            </p:cNvPr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rtlCol="0" anchor="ctr" anchorCtr="0">
              <a:noAutofit/>
            </a:bodyPr>
            <a:lstStyle/>
            <a:p>
              <a:pPr marL="0" lvl="0" indent="0" algn="l" defTabSz="155575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500" kern="1200" noProof="0" dirty="0"/>
                <a:t>Código fuente	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5C15AF60-C620-868B-4A51-06CD8FFD9F14}"/>
              </a:ext>
            </a:extLst>
          </p:cNvPr>
          <p:cNvGrpSpPr/>
          <p:nvPr/>
        </p:nvGrpSpPr>
        <p:grpSpPr>
          <a:xfrm>
            <a:off x="3314633" y="5547707"/>
            <a:ext cx="2606845" cy="712787"/>
            <a:chOff x="496568" y="356393"/>
            <a:chExt cx="6310391" cy="712787"/>
          </a:xfrm>
        </p:grpSpPr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E618C58D-0A06-8D76-4DE5-BD9D209AEB9C}"/>
                </a:ext>
              </a:extLst>
            </p:cNvPr>
            <p:cNvSpPr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2">
                <a:hueOff val="0"/>
                <a:satOff val="0"/>
                <a:lumOff val="0"/>
                <a:alphaOff val="0"/>
              </a:schemeClr>
            </a:fillRef>
            <a:effectRef idx="2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9242BA4C-367E-9469-08DC-F5CAC42687BC}"/>
                </a:ext>
              </a:extLst>
            </p:cNvPr>
            <p:cNvSpPr txBox="1"/>
            <p:nvPr/>
          </p:nvSpPr>
          <p:spPr>
            <a:xfrm>
              <a:off x="496568" y="356393"/>
              <a:ext cx="6310391" cy="71278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5775" tIns="88900" rIns="88900" bIns="88900" numCol="1" spcCol="1270" rtlCol="0" anchor="ctr" anchorCtr="0">
              <a:noAutofit/>
            </a:bodyPr>
            <a:lstStyle/>
            <a:p>
              <a:pPr marL="0" lvl="0" indent="0" algn="l" defTabSz="1555750" rtl="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ES" sz="3500" kern="1200" noProof="0" dirty="0"/>
                <a:t>Ejecución</a:t>
              </a:r>
            </a:p>
          </p:txBody>
        </p:sp>
      </p:grpSp>
      <p:sp>
        <p:nvSpPr>
          <p:cNvPr id="25" name="Flecha: a la derecha 24">
            <a:extLst>
              <a:ext uri="{FF2B5EF4-FFF2-40B4-BE49-F238E27FC236}">
                <a16:creationId xmlns:a16="http://schemas.microsoft.com/office/drawing/2014/main" id="{20DF9062-8724-36AA-C9BB-0D0CE0311CB7}"/>
              </a:ext>
            </a:extLst>
          </p:cNvPr>
          <p:cNvSpPr/>
          <p:nvPr/>
        </p:nvSpPr>
        <p:spPr>
          <a:xfrm>
            <a:off x="4618056" y="2807044"/>
            <a:ext cx="997871" cy="712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6" name="Flecha: en U 25">
            <a:extLst>
              <a:ext uri="{FF2B5EF4-FFF2-40B4-BE49-F238E27FC236}">
                <a16:creationId xmlns:a16="http://schemas.microsoft.com/office/drawing/2014/main" id="{B8A5CB40-264D-2189-92A4-B18218719B4F}"/>
              </a:ext>
            </a:extLst>
          </p:cNvPr>
          <p:cNvSpPr/>
          <p:nvPr/>
        </p:nvSpPr>
        <p:spPr>
          <a:xfrm rot="5400000">
            <a:off x="9231327" y="3311675"/>
            <a:ext cx="1677640" cy="1013800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  <p:sp>
        <p:nvSpPr>
          <p:cNvPr id="27" name="Flecha: a la derecha 26">
            <a:extLst>
              <a:ext uri="{FF2B5EF4-FFF2-40B4-BE49-F238E27FC236}">
                <a16:creationId xmlns:a16="http://schemas.microsoft.com/office/drawing/2014/main" id="{8A15124A-9C1F-1371-EA63-B25DBDAFAF83}"/>
              </a:ext>
            </a:extLst>
          </p:cNvPr>
          <p:cNvSpPr/>
          <p:nvPr/>
        </p:nvSpPr>
        <p:spPr>
          <a:xfrm rot="10800000">
            <a:off x="5252159" y="4100226"/>
            <a:ext cx="997871" cy="71278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28" name="Flecha: doblada 27">
            <a:extLst>
              <a:ext uri="{FF2B5EF4-FFF2-40B4-BE49-F238E27FC236}">
                <a16:creationId xmlns:a16="http://schemas.microsoft.com/office/drawing/2014/main" id="{AF043CF6-14C0-3AD0-F2B5-C339F4B0B47E}"/>
              </a:ext>
            </a:extLst>
          </p:cNvPr>
          <p:cNvSpPr/>
          <p:nvPr/>
        </p:nvSpPr>
        <p:spPr>
          <a:xfrm rot="10800000" flipH="1">
            <a:off x="1740819" y="4907821"/>
            <a:ext cx="1347537" cy="1248023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26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 animBg="1"/>
      <p:bldP spid="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2777E8-2AC0-37DC-8F24-321D9765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CR"/>
              <a:t>Análisis léxico – Implementación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F999A39-8248-FD43-ED98-6ED85294E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89605" y="2035497"/>
            <a:ext cx="3368322" cy="462999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06D39B2-BB73-EC81-549F-972F5CDE7A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/>
          <a:lstStyle/>
          <a:p>
            <a:r>
              <a:rPr lang="es-CR" noProof="0" dirty="0"/>
              <a:t>Declaración de tokens y gramática regular para análisis</a:t>
            </a:r>
          </a:p>
        </p:txBody>
      </p:sp>
    </p:spTree>
    <p:extLst>
      <p:ext uri="{BB962C8B-B14F-4D97-AF65-F5344CB8AC3E}">
        <p14:creationId xmlns:p14="http://schemas.microsoft.com/office/powerpoint/2010/main" val="1121806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ángulo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8" name="Marcador de contenido 4" descr="Números digitale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upo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es-ES" dirty="0"/>
              <a:t>Análisis sintáctico – Gramática y </a:t>
            </a:r>
            <a:r>
              <a:rPr lang="es-ES" dirty="0" err="1"/>
              <a:t>Parseo</a:t>
            </a:r>
            <a:endParaRPr lang="es-ES" dirty="0"/>
          </a:p>
        </p:txBody>
      </p:sp>
      <p:graphicFrame>
        <p:nvGraphicFramePr>
          <p:cNvPr id="6" name="Marcador de contenido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0878541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3" name="Imagen 2">
            <a:extLst>
              <a:ext uri="{FF2B5EF4-FFF2-40B4-BE49-F238E27FC236}">
                <a16:creationId xmlns:a16="http://schemas.microsoft.com/office/drawing/2014/main" id="{BDE11D1A-33F6-B66A-C97D-5175943845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6576" y="1913319"/>
            <a:ext cx="4120579" cy="4002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2610E-74C5-1359-21A9-3522C2D11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1790D24-11ED-CC45-4AEA-6E3B1DF60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anchor="b">
            <a:normAutofit/>
          </a:bodyPr>
          <a:lstStyle/>
          <a:p>
            <a:pPr algn="ctr"/>
            <a:r>
              <a:rPr lang="es-CR" dirty="0"/>
              <a:t>Análisis sintáctico – ÁRBOL  DE </a:t>
            </a:r>
            <a:r>
              <a:rPr lang="es-CR" dirty="0" err="1"/>
              <a:t>parseo</a:t>
            </a:r>
            <a:r>
              <a:rPr lang="es-CR" dirty="0"/>
              <a:t> básico</a:t>
            </a:r>
          </a:p>
        </p:txBody>
      </p:sp>
      <p:pic>
        <p:nvPicPr>
          <p:cNvPr id="3" name="Imagen 2" descr="Diagrama&#10;&#10;El contenido generado por IA puede ser incorrecto.">
            <a:extLst>
              <a:ext uri="{FF2B5EF4-FFF2-40B4-BE49-F238E27FC236}">
                <a16:creationId xmlns:a16="http://schemas.microsoft.com/office/drawing/2014/main" id="{5240493C-21BC-49C7-B47B-2BE9F518A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2708" y="2180496"/>
            <a:ext cx="7166583" cy="36783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3850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pPr algn="ctr" rtl="0"/>
            <a:r>
              <a:rPr lang="es-ES" dirty="0">
                <a:solidFill>
                  <a:srgbClr val="FFFEFF"/>
                </a:solidFill>
              </a:rPr>
              <a:t>Análisis semántico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F8D68D9-F7D9-3A30-EC73-F510489A3A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799" y="1020945"/>
            <a:ext cx="2760345" cy="302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D8E813E-8CF4-4126-DE20-CFD832B69C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8747" y="1020945"/>
            <a:ext cx="3164819" cy="302601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9A02848D-1524-E74E-6590-1207324B0C59}"/>
              </a:ext>
            </a:extLst>
          </p:cNvPr>
          <p:cNvSpPr txBox="1"/>
          <p:nvPr/>
        </p:nvSpPr>
        <p:spPr>
          <a:xfrm>
            <a:off x="5018827" y="4214368"/>
            <a:ext cx="2148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dirty="0"/>
              <a:t>sin análisis semántico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DFB272-E8DC-A1BE-640A-CF0A0EC4235A}"/>
              </a:ext>
            </a:extLst>
          </p:cNvPr>
          <p:cNvSpPr txBox="1"/>
          <p:nvPr/>
        </p:nvSpPr>
        <p:spPr>
          <a:xfrm>
            <a:off x="4817365" y="4202994"/>
            <a:ext cx="2557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R" dirty="0"/>
              <a:t>con analizador semántico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AB4F318-2296-4043-33C6-FB25BBBD294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9" y="1197902"/>
            <a:ext cx="6720049" cy="23552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518C0DFA-ABBE-2C00-F845-E0F83568E96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62" y="1175811"/>
            <a:ext cx="4549903" cy="29583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5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Patrón </a:t>
            </a:r>
            <a:r>
              <a:rPr lang="es-ES" dirty="0" err="1"/>
              <a:t>interpreter</a:t>
            </a:r>
            <a:r>
              <a:rPr lang="es-ES" dirty="0"/>
              <a:t> – Implementación de una suma</a:t>
            </a:r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24C26DD-15B5-F71A-88A4-A01DAC520F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328" y="2103665"/>
            <a:ext cx="8905344" cy="206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A7031DDE-D42E-1E34-A7F3-81027A874E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761" y="4430928"/>
            <a:ext cx="3248478" cy="1914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F078261A-E4A0-104C-E6B9-C171B8B487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626" y="2380068"/>
            <a:ext cx="10006752" cy="348098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7AA6E1A-FB0D-9579-8162-77AA95EF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Implementación de la multiplicación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641F47-0407-E62F-AA3D-F626B0077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0135" y="2115863"/>
            <a:ext cx="1056094" cy="536005"/>
          </a:xfrm>
        </p:spPr>
        <p:txBody>
          <a:bodyPr/>
          <a:lstStyle/>
          <a:p>
            <a:r>
              <a:rPr lang="es-CR" dirty="0"/>
              <a:t>2+2*5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5F9ED1-B377-C542-3F12-1EAEA4131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84616" y="2163989"/>
            <a:ext cx="1208560" cy="553373"/>
          </a:xfrm>
        </p:spPr>
        <p:txBody>
          <a:bodyPr/>
          <a:lstStyle/>
          <a:p>
            <a:r>
              <a:rPr lang="es-CR" dirty="0"/>
              <a:t>(2+2)*5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C4900BAE-41D8-AE1F-F421-60531A769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313" y="2644273"/>
            <a:ext cx="2669738" cy="348098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2BC0DFD6-19C0-4BC9-2ED3-1ACAE7DC001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0657" y="2933441"/>
            <a:ext cx="1376479" cy="34496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4316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293A6D9-73F4-A055-DE93-D0B86C61B5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 rot="16200000">
            <a:off x="9838299" y="2157637"/>
            <a:ext cx="1023228" cy="2542725"/>
          </a:xfrm>
        </p:spPr>
        <p:txBody>
          <a:bodyPr>
            <a:normAutofit fontScale="90000"/>
          </a:bodyPr>
          <a:lstStyle/>
          <a:p>
            <a:pPr algn="ctr"/>
            <a:r>
              <a:rPr lang="es-CR" dirty="0"/>
              <a:t>Estructura </a:t>
            </a:r>
            <a:r>
              <a:rPr lang="es-CR" dirty="0" err="1"/>
              <a:t>if</a:t>
            </a:r>
            <a:r>
              <a:rPr lang="es-CR" dirty="0"/>
              <a:t>/</a:t>
            </a:r>
            <a:r>
              <a:rPr lang="es-CR" dirty="0" err="1"/>
              <a:t>else</a:t>
            </a:r>
            <a:endParaRPr lang="es-CR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454D7E8-9BC5-880E-91F4-003E34013F5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981" y="628014"/>
            <a:ext cx="5073569" cy="211518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2BF028D2-D701-370C-BB2C-28988D8C7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086" y="2825496"/>
            <a:ext cx="3346720" cy="3513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C6AA275-9D36-D27D-5A29-8655F4E103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097" y="3596296"/>
            <a:ext cx="4751806" cy="1972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59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{977455F3-5D1E-4FC6-93E0-11108F17479D}TF9cd6fad6-da1d-416b-8dc8-a086cd1045b10fc9cf83_win32-66f3597afc39</Template>
  <TotalTime>91</TotalTime>
  <Words>133</Words>
  <Application>Microsoft Office PowerPoint</Application>
  <PresentationFormat>Panorámica</PresentationFormat>
  <Paragraphs>34</Paragraphs>
  <Slides>11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Calibri</vt:lpstr>
      <vt:lpstr>Gill Sans MT</vt:lpstr>
      <vt:lpstr>Wingdings 2</vt:lpstr>
      <vt:lpstr>Personalizado</vt:lpstr>
      <vt:lpstr>Implementación de un intérprete</vt:lpstr>
      <vt:lpstr>Arquitectura del intérprete</vt:lpstr>
      <vt:lpstr>Análisis léxico – Implementación </vt:lpstr>
      <vt:lpstr>Análisis sintáctico – Gramática y Parseo</vt:lpstr>
      <vt:lpstr>Análisis sintáctico – ÁRBOL  DE parseo básico</vt:lpstr>
      <vt:lpstr>Análisis semántico</vt:lpstr>
      <vt:lpstr>Patrón interpreter – Implementación de una suma</vt:lpstr>
      <vt:lpstr>Implementación de la multiplicación</vt:lpstr>
      <vt:lpstr>Estructura if/else</vt:lpstr>
      <vt:lpstr>Mejoras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Stiphen Feng Feng</dc:creator>
  <cp:lastModifiedBy>Bryan Stiphen Feng Feng</cp:lastModifiedBy>
  <cp:revision>2</cp:revision>
  <dcterms:created xsi:type="dcterms:W3CDTF">2025-09-17T05:31:48Z</dcterms:created>
  <dcterms:modified xsi:type="dcterms:W3CDTF">2025-09-17T07:03:38Z</dcterms:modified>
</cp:coreProperties>
</file>