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80" r:id="rId7"/>
    <p:sldId id="279" r:id="rId8"/>
    <p:sldId id="265" r:id="rId9"/>
    <p:sldId id="263" r:id="rId10"/>
    <p:sldId id="261" r:id="rId11"/>
    <p:sldId id="264" r:id="rId12"/>
    <p:sldId id="262" r:id="rId13"/>
    <p:sldId id="266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81" r:id="rId22"/>
    <p:sldId id="276" r:id="rId23"/>
    <p:sldId id="277" r:id="rId24"/>
    <p:sldId id="283" r:id="rId25"/>
    <p:sldId id="282" r:id="rId26"/>
    <p:sldId id="278" r:id="rId27"/>
    <p:sldId id="284" r:id="rId28"/>
    <p:sldId id="287" r:id="rId29"/>
    <p:sldId id="288" r:id="rId30"/>
    <p:sldId id="28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00A3"/>
    <a:srgbClr val="F50C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B7E45B-F5AC-4DAC-9AD7-6C996E0D53BB}" v="3306" dt="2020-12-06T13:41:53.719"/>
    <p1510:client id="{41014CAE-3D68-4A93-B511-DAA26B8D41CF}" v="796" dt="2020-12-06T15:22:58.699"/>
    <p1510:client id="{83D06159-0620-4A73-8B68-BF5133355B57}" v="2135" dt="2020-12-05T18:21:16.499"/>
    <p1510:client id="{FECD8FE4-D0B2-4CAF-AAAE-E5AAC43475FF}" v="115" dt="2020-12-06T11:16:09.3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518513"/>
            <a:ext cx="8791575" cy="1798129"/>
          </a:xfrm>
        </p:spPr>
        <p:txBody>
          <a:bodyPr>
            <a:normAutofit/>
          </a:bodyPr>
          <a:lstStyle/>
          <a:p>
            <a:pPr algn="ctr"/>
            <a:r>
              <a:rPr lang="en-US" sz="9600" dirty="0">
                <a:solidFill>
                  <a:schemeClr val="accent4"/>
                </a:solidFill>
                <a:latin typeface="Arial Black"/>
              </a:rPr>
              <a:t>VPN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012566"/>
            <a:ext cx="8791575" cy="33235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dirty="0">
                <a:solidFill>
                  <a:schemeClr val="accent4"/>
                </a:solidFill>
                <a:ea typeface="+mn-lt"/>
                <a:cs typeface="+mn-lt"/>
              </a:rPr>
              <a:t>V</a:t>
            </a:r>
            <a:r>
              <a:rPr lang="en-US" sz="4000" dirty="0">
                <a:solidFill>
                  <a:schemeClr val="tx1">
                    <a:lumMod val="75000"/>
                  </a:schemeClr>
                </a:solidFill>
                <a:ea typeface="+mn-lt"/>
                <a:cs typeface="+mn-lt"/>
              </a:rPr>
              <a:t>irtual</a:t>
            </a:r>
            <a:r>
              <a:rPr lang="en-US" sz="4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4000" dirty="0">
                <a:solidFill>
                  <a:schemeClr val="accent4"/>
                </a:solidFill>
                <a:ea typeface="+mn-lt"/>
                <a:cs typeface="+mn-lt"/>
              </a:rPr>
              <a:t>P</a:t>
            </a:r>
            <a:r>
              <a:rPr lang="en-US" sz="4000" dirty="0">
                <a:solidFill>
                  <a:schemeClr val="tx1">
                    <a:lumMod val="75000"/>
                  </a:schemeClr>
                </a:solidFill>
                <a:ea typeface="+mn-lt"/>
                <a:cs typeface="+mn-lt"/>
              </a:rPr>
              <a:t>rivate</a:t>
            </a:r>
            <a:r>
              <a:rPr lang="en-US" sz="4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4000" dirty="0">
                <a:solidFill>
                  <a:schemeClr val="accent4"/>
                </a:solidFill>
                <a:ea typeface="+mn-lt"/>
                <a:cs typeface="+mn-lt"/>
              </a:rPr>
              <a:t>N</a:t>
            </a:r>
            <a:r>
              <a:rPr lang="en-US" sz="4000" dirty="0">
                <a:solidFill>
                  <a:schemeClr val="tx1">
                    <a:lumMod val="75000"/>
                  </a:schemeClr>
                </a:solidFill>
                <a:ea typeface="+mn-lt"/>
                <a:cs typeface="+mn-lt"/>
              </a:rPr>
              <a:t>etwork</a:t>
            </a:r>
            <a:endParaRPr lang="fr-FR" sz="4000" dirty="0">
              <a:solidFill>
                <a:schemeClr val="tx1">
                  <a:lumMod val="75000"/>
                </a:schemeClr>
              </a:solidFill>
            </a:endParaRPr>
          </a:p>
          <a:p>
            <a:pPr algn="ctr"/>
            <a:r>
              <a:rPr lang="en-US" sz="4000" err="1">
                <a:solidFill>
                  <a:schemeClr val="tx1"/>
                </a:solidFill>
                <a:ea typeface="+mn-lt"/>
                <a:cs typeface="+mn-lt"/>
              </a:rPr>
              <a:t>Réseau</a:t>
            </a:r>
            <a:r>
              <a:rPr lang="en-US" sz="4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4000" err="1">
                <a:solidFill>
                  <a:schemeClr val="tx1"/>
                </a:solidFill>
                <a:ea typeface="+mn-lt"/>
                <a:cs typeface="+mn-lt"/>
              </a:rPr>
              <a:t>privé</a:t>
            </a:r>
            <a:r>
              <a:rPr lang="en-US" sz="4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4000" err="1">
                <a:solidFill>
                  <a:schemeClr val="tx1"/>
                </a:solidFill>
                <a:ea typeface="+mn-lt"/>
                <a:cs typeface="+mn-lt"/>
              </a:rPr>
              <a:t>virtuel</a:t>
            </a:r>
            <a:br>
              <a:rPr lang="en-US" dirty="0">
                <a:ea typeface="+mn-lt"/>
                <a:cs typeface="+mn-lt"/>
              </a:rPr>
            </a:br>
            <a:br>
              <a:rPr lang="en-US" dirty="0"/>
            </a:br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67BEB33-E51F-4829-A8E6-C4A391943718}"/>
              </a:ext>
            </a:extLst>
          </p:cNvPr>
          <p:cNvSpPr txBox="1"/>
          <p:nvPr/>
        </p:nvSpPr>
        <p:spPr>
          <a:xfrm>
            <a:off x="3042249" y="6205267"/>
            <a:ext cx="945742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solidFill>
                  <a:schemeClr val="tx1">
                    <a:lumMod val="65000"/>
                  </a:schemeClr>
                </a:solidFill>
              </a:rPr>
              <a:t>Christian </a:t>
            </a:r>
            <a:r>
              <a:rPr lang="fr-FR" err="1">
                <a:solidFill>
                  <a:schemeClr val="tx1">
                    <a:lumMod val="65000"/>
                  </a:schemeClr>
                </a:solidFill>
              </a:rPr>
              <a:t>Villéger</a:t>
            </a:r>
            <a:endParaRPr lang="fr-FR">
              <a:solidFill>
                <a:schemeClr val="tx1">
                  <a:lumMod val="65000"/>
                </a:schemeClr>
              </a:solidFill>
            </a:endParaRPr>
          </a:p>
          <a:p>
            <a:r>
              <a:rPr lang="fr-FR">
                <a:solidFill>
                  <a:schemeClr val="tx1">
                    <a:lumMod val="65000"/>
                  </a:schemeClr>
                </a:solidFill>
              </a:rPr>
              <a:t>Stagiaire Technicien Supérieur en Systèmes et Réseaux chez </a:t>
            </a:r>
            <a:r>
              <a:rPr lang="fr-FR" err="1">
                <a:solidFill>
                  <a:schemeClr val="tx1">
                    <a:lumMod val="65000"/>
                  </a:schemeClr>
                </a:solidFill>
              </a:rPr>
              <a:t>Philiance</a:t>
            </a:r>
            <a:r>
              <a:rPr lang="fr-FR">
                <a:solidFill>
                  <a:schemeClr val="tx1">
                    <a:lumMod val="65000"/>
                  </a:schemeClr>
                </a:solidFill>
              </a:rPr>
              <a:t> formation - Décembre 2020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263495-5BEC-45F0-8B8E-A3E96CC4B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5497" y="1889186"/>
            <a:ext cx="3856037" cy="1697393"/>
          </a:xfrm>
        </p:spPr>
        <p:txBody>
          <a:bodyPr>
            <a:normAutofit fontScale="90000"/>
          </a:bodyPr>
          <a:lstStyle/>
          <a:p>
            <a:r>
              <a:rPr lang="fr-FR">
                <a:solidFill>
                  <a:schemeClr val="accent4"/>
                </a:solidFill>
                <a:ea typeface="+mj-lt"/>
                <a:cs typeface="+mj-lt"/>
              </a:rPr>
              <a:t>Mes données sont chiffrées et sécurisées de bout en bout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A0FA3D-2B63-44CD-B1E0-AA333BC0B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502" y="980854"/>
            <a:ext cx="4812907" cy="4810346"/>
          </a:xfrm>
        </p:spPr>
        <p:txBody>
          <a:bodyPr>
            <a:normAutofit/>
          </a:bodyPr>
          <a:lstStyle/>
          <a:p>
            <a:r>
              <a:rPr lang="fr-FR"/>
              <a:t>Mes données sont chiffrées et sécurisées entre ma box et la sortie du tunnel VPN, mais restent totalement claires entre le service VPN et le site que je visite.</a:t>
            </a:r>
          </a:p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99D109D-F89C-420C-AB2B-FA321F8F6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05497" y="4104163"/>
            <a:ext cx="4689924" cy="16870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3600">
                <a:solidFill>
                  <a:srgbClr val="FFC000"/>
                </a:solidFill>
                <a:ea typeface="+mn-lt"/>
                <a:cs typeface="+mn-lt"/>
              </a:rPr>
              <a:t>Pas totalement vrai</a:t>
            </a:r>
            <a:endParaRPr lang="fr-FR" sz="3600">
              <a:ea typeface="+mn-lt"/>
              <a:cs typeface="+mn-lt"/>
            </a:endParaRPr>
          </a:p>
          <a:p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AC3A168-6930-4C51-9E69-BC72FB30F0B2}"/>
              </a:ext>
            </a:extLst>
          </p:cNvPr>
          <p:cNvSpPr txBox="1"/>
          <p:nvPr/>
        </p:nvSpPr>
        <p:spPr>
          <a:xfrm>
            <a:off x="9601200" y="6410325"/>
            <a:ext cx="17907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solidFill>
                  <a:srgbClr val="A6A6A6"/>
                </a:solidFill>
              </a:rPr>
              <a:t>Christian Villéger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3210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1E943F90-F0D8-49AA-9F46-D101723C9AA9}"/>
              </a:ext>
            </a:extLst>
          </p:cNvPr>
          <p:cNvSpPr/>
          <p:nvPr/>
        </p:nvSpPr>
        <p:spPr>
          <a:xfrm>
            <a:off x="9405668" y="1045234"/>
            <a:ext cx="2688565" cy="1265206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C8A52EE-A3E4-42A4-B508-A7B04D0E876F}"/>
              </a:ext>
            </a:extLst>
          </p:cNvPr>
          <p:cNvSpPr txBox="1"/>
          <p:nvPr/>
        </p:nvSpPr>
        <p:spPr>
          <a:xfrm>
            <a:off x="9813086" y="1416709"/>
            <a:ext cx="188055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/>
              <a:t>Site internet</a:t>
            </a:r>
          </a:p>
        </p:txBody>
      </p:sp>
      <p:sp>
        <p:nvSpPr>
          <p:cNvPr id="4" name="Flèche : double flèche horizontale 3">
            <a:extLst>
              <a:ext uri="{FF2B5EF4-FFF2-40B4-BE49-F238E27FC236}">
                <a16:creationId xmlns:a16="http://schemas.microsoft.com/office/drawing/2014/main" id="{5C3361D7-5777-41F5-AC2D-3E0268A80C78}"/>
              </a:ext>
            </a:extLst>
          </p:cNvPr>
          <p:cNvSpPr/>
          <p:nvPr/>
        </p:nvSpPr>
        <p:spPr>
          <a:xfrm>
            <a:off x="2394994" y="5312736"/>
            <a:ext cx="2113471" cy="503207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6D90BACD-DE20-4094-B063-66720A528144}"/>
              </a:ext>
            </a:extLst>
          </p:cNvPr>
          <p:cNvSpPr/>
          <p:nvPr/>
        </p:nvSpPr>
        <p:spPr>
          <a:xfrm>
            <a:off x="5010773" y="4489955"/>
            <a:ext cx="2041584" cy="1869056"/>
          </a:xfrm>
          <a:prstGeom prst="cub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EE9A996-711B-49FF-ABB3-EF6ACD6336D9}"/>
              </a:ext>
            </a:extLst>
          </p:cNvPr>
          <p:cNvSpPr txBox="1"/>
          <p:nvPr/>
        </p:nvSpPr>
        <p:spPr>
          <a:xfrm>
            <a:off x="5137929" y="5324475"/>
            <a:ext cx="134859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/>
              <a:t>Ma box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68DEE07C-486F-4806-8C5F-E7E87B9C3E1B}"/>
              </a:ext>
            </a:extLst>
          </p:cNvPr>
          <p:cNvSpPr/>
          <p:nvPr/>
        </p:nvSpPr>
        <p:spPr>
          <a:xfrm>
            <a:off x="472835" y="4764478"/>
            <a:ext cx="1797168" cy="1639017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/>
              <a:t>Mon PC</a:t>
            </a:r>
          </a:p>
        </p:txBody>
      </p:sp>
      <p:sp>
        <p:nvSpPr>
          <p:cNvPr id="8" name="Triangle isocèle 7">
            <a:extLst>
              <a:ext uri="{FF2B5EF4-FFF2-40B4-BE49-F238E27FC236}">
                <a16:creationId xmlns:a16="http://schemas.microsoft.com/office/drawing/2014/main" id="{ED1B67D7-C158-4A11-8800-F0BBC01C6626}"/>
              </a:ext>
            </a:extLst>
          </p:cNvPr>
          <p:cNvSpPr/>
          <p:nvPr/>
        </p:nvSpPr>
        <p:spPr>
          <a:xfrm>
            <a:off x="4749733" y="714194"/>
            <a:ext cx="2463739" cy="1777760"/>
          </a:xfrm>
          <a:prstGeom prst="triangl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/>
              <a:t>Service VPN</a:t>
            </a:r>
          </a:p>
        </p:txBody>
      </p:sp>
      <p:sp>
        <p:nvSpPr>
          <p:cNvPr id="9" name="Flèche : double flèche verticale 8">
            <a:extLst>
              <a:ext uri="{FF2B5EF4-FFF2-40B4-BE49-F238E27FC236}">
                <a16:creationId xmlns:a16="http://schemas.microsoft.com/office/drawing/2014/main" id="{EA8FD104-E852-47FA-BB08-6FAEFA2D8B06}"/>
              </a:ext>
            </a:extLst>
          </p:cNvPr>
          <p:cNvSpPr/>
          <p:nvPr/>
        </p:nvSpPr>
        <p:spPr>
          <a:xfrm>
            <a:off x="5673609" y="2537689"/>
            <a:ext cx="486672" cy="1743433"/>
          </a:xfrm>
          <a:prstGeom prst="up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 : double flèche horizontale 9">
            <a:extLst>
              <a:ext uri="{FF2B5EF4-FFF2-40B4-BE49-F238E27FC236}">
                <a16:creationId xmlns:a16="http://schemas.microsoft.com/office/drawing/2014/main" id="{9AB230AD-539A-4C9F-9BA8-187ECD8742A0}"/>
              </a:ext>
            </a:extLst>
          </p:cNvPr>
          <p:cNvSpPr/>
          <p:nvPr/>
        </p:nvSpPr>
        <p:spPr>
          <a:xfrm>
            <a:off x="7263527" y="1411081"/>
            <a:ext cx="2099094" cy="618225"/>
          </a:xfrm>
          <a:prstGeom prst="left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153835A-08B7-4AC8-B24A-34A930E8235C}"/>
              </a:ext>
            </a:extLst>
          </p:cNvPr>
          <p:cNvSpPr txBox="1"/>
          <p:nvPr/>
        </p:nvSpPr>
        <p:spPr>
          <a:xfrm>
            <a:off x="4939881" y="3277140"/>
            <a:ext cx="229588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b="1">
                <a:solidFill>
                  <a:schemeClr val="bg1"/>
                </a:solidFill>
              </a:rPr>
              <a:t>Données chiffrées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618C7D5-A34B-442F-8207-DFD4FE57667D}"/>
              </a:ext>
            </a:extLst>
          </p:cNvPr>
          <p:cNvSpPr txBox="1"/>
          <p:nvPr/>
        </p:nvSpPr>
        <p:spPr>
          <a:xfrm>
            <a:off x="2533650" y="5375335"/>
            <a:ext cx="2208363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>
                <a:solidFill>
                  <a:schemeClr val="bg1"/>
                </a:solidFill>
                <a:ea typeface="+mn-lt"/>
                <a:cs typeface="+mn-lt"/>
              </a:rPr>
              <a:t>Données chiffrées</a:t>
            </a:r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7DBA079-7C9F-412D-A3EC-07918C1111CD}"/>
              </a:ext>
            </a:extLst>
          </p:cNvPr>
          <p:cNvSpPr txBox="1"/>
          <p:nvPr/>
        </p:nvSpPr>
        <p:spPr>
          <a:xfrm>
            <a:off x="7483953" y="1546105"/>
            <a:ext cx="17511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Données en clair</a:t>
            </a:r>
          </a:p>
        </p:txBody>
      </p:sp>
      <p:sp>
        <p:nvSpPr>
          <p:cNvPr id="14" name="Parenthèse ouvrante 13">
            <a:extLst>
              <a:ext uri="{FF2B5EF4-FFF2-40B4-BE49-F238E27FC236}">
                <a16:creationId xmlns:a16="http://schemas.microsoft.com/office/drawing/2014/main" id="{07210940-958B-46FA-B814-3F82415A1D2F}"/>
              </a:ext>
            </a:extLst>
          </p:cNvPr>
          <p:cNvSpPr/>
          <p:nvPr/>
        </p:nvSpPr>
        <p:spPr>
          <a:xfrm>
            <a:off x="4745693" y="671423"/>
            <a:ext cx="1063925" cy="5923470"/>
          </a:xfrm>
          <a:prstGeom prst="leftBracket">
            <a:avLst/>
          </a:prstGeom>
          <a:ln w="571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5" name="Parenthèse fermante 14">
            <a:extLst>
              <a:ext uri="{FF2B5EF4-FFF2-40B4-BE49-F238E27FC236}">
                <a16:creationId xmlns:a16="http://schemas.microsoft.com/office/drawing/2014/main" id="{6CC426CD-6B16-41C6-B8A2-CEB92B4FA0AB}"/>
              </a:ext>
            </a:extLst>
          </p:cNvPr>
          <p:cNvSpPr/>
          <p:nvPr/>
        </p:nvSpPr>
        <p:spPr>
          <a:xfrm>
            <a:off x="6101658" y="670524"/>
            <a:ext cx="1164564" cy="5923470"/>
          </a:xfrm>
          <a:prstGeom prst="rightBracket">
            <a:avLst/>
          </a:prstGeom>
          <a:ln w="571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Parenthèse ouvrante 15">
            <a:extLst>
              <a:ext uri="{FF2B5EF4-FFF2-40B4-BE49-F238E27FC236}">
                <a16:creationId xmlns:a16="http://schemas.microsoft.com/office/drawing/2014/main" id="{10FFC80C-6001-4F8A-9601-3D2A8C77EE66}"/>
              </a:ext>
            </a:extLst>
          </p:cNvPr>
          <p:cNvSpPr/>
          <p:nvPr/>
        </p:nvSpPr>
        <p:spPr>
          <a:xfrm rot="5400000">
            <a:off x="3259793" y="1347698"/>
            <a:ext cx="1073450" cy="6980745"/>
          </a:xfrm>
          <a:prstGeom prst="leftBracket">
            <a:avLst/>
          </a:prstGeom>
          <a:ln w="571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7" name="Parenthèse ouvrante 16">
            <a:extLst>
              <a:ext uri="{FF2B5EF4-FFF2-40B4-BE49-F238E27FC236}">
                <a16:creationId xmlns:a16="http://schemas.microsoft.com/office/drawing/2014/main" id="{E79A5DB4-19F0-4C29-AB57-798E4980CD42}"/>
              </a:ext>
            </a:extLst>
          </p:cNvPr>
          <p:cNvSpPr/>
          <p:nvPr/>
        </p:nvSpPr>
        <p:spPr>
          <a:xfrm rot="-5400000">
            <a:off x="3278842" y="2566897"/>
            <a:ext cx="1016300" cy="6999795"/>
          </a:xfrm>
          <a:prstGeom prst="leftBracket">
            <a:avLst/>
          </a:prstGeom>
          <a:ln w="571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43955C7-99CD-4F68-AF1D-5CA5A594264D}"/>
              </a:ext>
            </a:extLst>
          </p:cNvPr>
          <p:cNvSpPr txBox="1"/>
          <p:nvPr/>
        </p:nvSpPr>
        <p:spPr>
          <a:xfrm>
            <a:off x="9601200" y="6410325"/>
            <a:ext cx="17907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solidFill>
                  <a:srgbClr val="A6A6A6"/>
                </a:solidFill>
              </a:rPr>
              <a:t>Christian Villéger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3887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263495-5BEC-45F0-8B8E-A3E96CC4B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1558507"/>
            <a:ext cx="3856037" cy="1639884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accent4"/>
                </a:solidFill>
                <a:ea typeface="+mj-lt"/>
                <a:cs typeface="+mj-lt"/>
              </a:rPr>
              <a:t>Je suis complètement anonyme</a:t>
            </a:r>
            <a:endParaRPr lang="fr-FR">
              <a:solidFill>
                <a:schemeClr val="accent4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A0FA3D-2B63-44CD-B1E0-AA333BC0B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1218" y="592666"/>
            <a:ext cx="5776191" cy="5198534"/>
          </a:xfrm>
        </p:spPr>
        <p:txBody>
          <a:bodyPr>
            <a:normAutofit/>
          </a:bodyPr>
          <a:lstStyle/>
          <a:p>
            <a:r>
              <a:rPr lang="fr-FR"/>
              <a:t>Si j'ai l'intelligence d'utiliser un VPN, je dois avoir l'intelligence de ne pas me connecter sur FB, YouTube, ou tout autre compte pour lequel j'ai des identifiants</a:t>
            </a:r>
          </a:p>
          <a:p>
            <a:r>
              <a:rPr lang="fr-FR"/>
              <a:t>Dans mon pc se trouvent des empreintes numériques telles que les adresses MAC, les cookies </a:t>
            </a:r>
            <a:r>
              <a:rPr lang="fr-FR" err="1"/>
              <a:t>etc</a:t>
            </a:r>
            <a:r>
              <a:rPr lang="fr-FR"/>
              <a:t>, par lesquelles ces sites peuvent m'identifier.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99D109D-F89C-420C-AB2B-FA321F8F6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61082" y="3557825"/>
            <a:ext cx="3856037" cy="9681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3600">
                <a:solidFill>
                  <a:srgbClr val="FF0000"/>
                </a:solidFill>
                <a:ea typeface="+mn-lt"/>
                <a:cs typeface="+mn-lt"/>
              </a:rPr>
              <a:t>Faux</a:t>
            </a:r>
            <a:endParaRPr lang="fr-FR"/>
          </a:p>
          <a:p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394840E-417F-4491-B41A-AE741F2AE997}"/>
              </a:ext>
            </a:extLst>
          </p:cNvPr>
          <p:cNvSpPr txBox="1"/>
          <p:nvPr/>
        </p:nvSpPr>
        <p:spPr>
          <a:xfrm>
            <a:off x="9601200" y="6410325"/>
            <a:ext cx="17907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solidFill>
                  <a:srgbClr val="A6A6A6"/>
                </a:solidFill>
              </a:rPr>
              <a:t>Christian Villéger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8244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263495-5BEC-45F0-8B8E-A3E96CC4B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63" y="2176733"/>
            <a:ext cx="3856037" cy="1409847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accent4"/>
                </a:solidFill>
                <a:ea typeface="+mj-lt"/>
                <a:cs typeface="+mj-lt"/>
              </a:rPr>
              <a:t>Je peux télécharger comme un dingue</a:t>
            </a:r>
            <a:endParaRPr lang="fr-FR">
              <a:solidFill>
                <a:schemeClr val="accent4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A0FA3D-2B63-44CD-B1E0-AA333BC0B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1218" y="592666"/>
            <a:ext cx="5776191" cy="5198534"/>
          </a:xfrm>
        </p:spPr>
        <p:txBody>
          <a:bodyPr>
            <a:normAutofit/>
          </a:bodyPr>
          <a:lstStyle/>
          <a:p>
            <a:r>
              <a:rPr lang="fr-FR"/>
              <a:t>Les services VPN sont soumis aux lois des pays qui les hébergent. Pour des raisons légales, la majorité des services VPN bloque donc toute tentative de téléchargement en Peer-to-Peer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99D109D-F89C-420C-AB2B-FA321F8F6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7950" y="3658466"/>
            <a:ext cx="3856037" cy="9681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3600">
                <a:solidFill>
                  <a:srgbClr val="FF0000"/>
                </a:solidFill>
                <a:ea typeface="+mn-lt"/>
                <a:cs typeface="+mn-lt"/>
              </a:rPr>
              <a:t>Faux</a:t>
            </a:r>
            <a:endParaRPr lang="fr-FR"/>
          </a:p>
          <a:p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8704294-BFCC-4BA2-9692-AE0D8ED96E5F}"/>
              </a:ext>
            </a:extLst>
          </p:cNvPr>
          <p:cNvSpPr txBox="1"/>
          <p:nvPr/>
        </p:nvSpPr>
        <p:spPr>
          <a:xfrm>
            <a:off x="9601200" y="6410325"/>
            <a:ext cx="17907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solidFill>
                  <a:srgbClr val="A6A6A6"/>
                </a:solidFill>
              </a:rPr>
              <a:t>Christian Villéger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9450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64E394-7D00-4F79-8DAE-34FC97651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365268"/>
            <a:ext cx="9912355" cy="819355"/>
          </a:xfrm>
        </p:spPr>
        <p:txBody>
          <a:bodyPr/>
          <a:lstStyle/>
          <a:p>
            <a:pPr algn="ctr"/>
            <a:r>
              <a:rPr lang="fr-FR">
                <a:solidFill>
                  <a:schemeClr val="accent4"/>
                </a:solidFill>
                <a:ea typeface="+mj-lt"/>
                <a:cs typeface="+mj-lt"/>
              </a:rPr>
              <a:t>Plus malin que</a:t>
            </a:r>
            <a:r>
              <a:rPr lang="fr-FR" dirty="0">
                <a:ea typeface="+mj-lt"/>
                <a:cs typeface="+mj-lt"/>
              </a:rPr>
              <a:t> </a:t>
            </a:r>
            <a:r>
              <a:rPr lang="fr-FR">
                <a:solidFill>
                  <a:srgbClr val="FF0000"/>
                </a:solidFill>
                <a:ea typeface="+mj-lt"/>
                <a:cs typeface="+mj-lt"/>
              </a:rPr>
              <a:t>N</a:t>
            </a:r>
            <a:r>
              <a:rPr lang="fr-FR">
                <a:ea typeface="+mj-lt"/>
                <a:cs typeface="+mj-lt"/>
              </a:rPr>
              <a:t>etflix</a:t>
            </a:r>
            <a:endParaRPr lang="fr-FR"/>
          </a:p>
        </p:txBody>
      </p:sp>
      <p:pic>
        <p:nvPicPr>
          <p:cNvPr id="5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92334856-83DD-4235-AF4E-28D6A060376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6380" b="16380"/>
          <a:stretch/>
        </p:blipFill>
        <p:spPr>
          <a:xfrm>
            <a:off x="1141413" y="2405063"/>
            <a:ext cx="5768975" cy="3014662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1D645DC-FB53-49EC-A935-EFF04246D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364" y="1184624"/>
            <a:ext cx="9910859" cy="68247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fr-FR" sz="3600">
                <a:solidFill>
                  <a:srgbClr val="FF0000"/>
                </a:solidFill>
                <a:ea typeface="+mn-lt"/>
                <a:cs typeface="+mn-lt"/>
              </a:rPr>
              <a:t>Faux</a:t>
            </a:r>
            <a:endParaRPr lang="fr-FR" sz="360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E17E6A0-70BD-4118-830D-4DD4B896DA25}"/>
              </a:ext>
            </a:extLst>
          </p:cNvPr>
          <p:cNvSpPr txBox="1"/>
          <p:nvPr/>
        </p:nvSpPr>
        <p:spPr>
          <a:xfrm>
            <a:off x="7343775" y="2409825"/>
            <a:ext cx="4076700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/>
              <a:t>Les sites de streaming reconnaissent lorsque vous êtes derrière un proxy ou un VPN et vous envoient ce genre de messages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21A53C5-6527-4652-8415-C17F3EA92E14}"/>
              </a:ext>
            </a:extLst>
          </p:cNvPr>
          <p:cNvSpPr txBox="1"/>
          <p:nvPr/>
        </p:nvSpPr>
        <p:spPr>
          <a:xfrm>
            <a:off x="9601200" y="6410325"/>
            <a:ext cx="17907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solidFill>
                  <a:srgbClr val="A6A6A6"/>
                </a:solidFill>
              </a:rPr>
              <a:t>Christian Villéger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8858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263495-5BEC-45F0-8B8E-A3E96CC4B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63" y="2176733"/>
            <a:ext cx="3856037" cy="1409847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accent4"/>
                </a:solidFill>
                <a:ea typeface="+mj-lt"/>
                <a:cs typeface="+mj-lt"/>
              </a:rPr>
              <a:t>PERSONNE NE PEUT lire ou UTILISer mes données</a:t>
            </a:r>
            <a:endParaRPr lang="fr-FR">
              <a:solidFill>
                <a:schemeClr val="accent4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A0FA3D-2B63-44CD-B1E0-AA333BC0B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1218" y="592666"/>
            <a:ext cx="5776191" cy="5198534"/>
          </a:xfrm>
        </p:spPr>
        <p:txBody>
          <a:bodyPr>
            <a:normAutofit lnSpcReduction="10000"/>
          </a:bodyPr>
          <a:lstStyle/>
          <a:p>
            <a:r>
              <a:rPr lang="fr-FR"/>
              <a:t>Les services VPN ont la possibilité d'utiliser vos données à des fins d'analyses et statistiques, pour les revendre au plus offrant</a:t>
            </a:r>
          </a:p>
          <a:p>
            <a:r>
              <a:rPr lang="fr-FR"/>
              <a:t>Anecdote : Les dissidents chinois ont utilisé un VPN pour ne pas être espionné par l'Etat.</a:t>
            </a:r>
            <a:br>
              <a:rPr lang="fr-FR"/>
            </a:br>
            <a:r>
              <a:rPr lang="fr-FR"/>
              <a:t>Seul bémol : ce VPN a été créé pas la Chine pour espionner ces mêmes dissidents.</a:t>
            </a:r>
          </a:p>
          <a:p>
            <a:r>
              <a:rPr lang="fr-FR"/>
              <a:t>Le DPI (Deep Packet Inspection) est une technologie utilisée pour inspecter les données qui transitent sur un réseau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99D109D-F89C-420C-AB2B-FA321F8F6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7950" y="3658466"/>
            <a:ext cx="3856037" cy="9681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3600">
                <a:solidFill>
                  <a:srgbClr val="FF0000"/>
                </a:solidFill>
                <a:ea typeface="+mn-lt"/>
                <a:cs typeface="+mn-lt"/>
              </a:rPr>
              <a:t>Faux</a:t>
            </a:r>
            <a:endParaRPr lang="fr-FR"/>
          </a:p>
          <a:p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8345DF8-CF4F-4C50-853E-A822CE0CF632}"/>
              </a:ext>
            </a:extLst>
          </p:cNvPr>
          <p:cNvSpPr txBox="1"/>
          <p:nvPr/>
        </p:nvSpPr>
        <p:spPr>
          <a:xfrm>
            <a:off x="9601200" y="6410325"/>
            <a:ext cx="17907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solidFill>
                  <a:srgbClr val="A6A6A6"/>
                </a:solidFill>
              </a:rPr>
              <a:t>Christian Villéger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0108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152D4F-605D-44E5-8114-9416DC6B5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>
                <a:solidFill>
                  <a:schemeClr val="accent4"/>
                </a:solidFill>
              </a:rPr>
              <a:t>Mais alors...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6279F8-F619-41DB-9591-6E33F9FE2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2733" y="3428430"/>
            <a:ext cx="4528867" cy="10400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fr-FR" sz="4800"/>
              <a:t>A quoi ça sert ? </a:t>
            </a:r>
            <a:endParaRPr lang="fr-FR"/>
          </a:p>
        </p:txBody>
      </p:sp>
      <p:pic>
        <p:nvPicPr>
          <p:cNvPr id="4" name="Graphique 4" descr="Questions avec un remplissage uni">
            <a:extLst>
              <a:ext uri="{FF2B5EF4-FFF2-40B4-BE49-F238E27FC236}">
                <a16:creationId xmlns:a16="http://schemas.microsoft.com/office/drawing/2014/main" id="{9710829B-855A-4BD5-8BD4-18990FFA5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9629" y="2094782"/>
            <a:ext cx="4149305" cy="409179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BBB3763-1E2B-48C8-BB21-9F5F8A423D2C}"/>
              </a:ext>
            </a:extLst>
          </p:cNvPr>
          <p:cNvSpPr txBox="1"/>
          <p:nvPr/>
        </p:nvSpPr>
        <p:spPr>
          <a:xfrm>
            <a:off x="9601200" y="6410325"/>
            <a:ext cx="17907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solidFill>
                  <a:srgbClr val="A6A6A6"/>
                </a:solidFill>
              </a:rPr>
              <a:t>Christian Villéger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2671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6279F8-F619-41DB-9591-6E33F9FE2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545" y="581715"/>
            <a:ext cx="9819734" cy="19458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fr-FR" sz="4800">
                <a:solidFill>
                  <a:schemeClr val="accent4"/>
                </a:solidFill>
              </a:rPr>
              <a:t>Sécuriser ma navigation lors d'une connexion à un réseau public</a:t>
            </a:r>
            <a:endParaRPr lang="fr-FR">
              <a:solidFill>
                <a:schemeClr val="accent4"/>
              </a:solidFill>
            </a:endParaRPr>
          </a:p>
        </p:txBody>
      </p:sp>
      <p:pic>
        <p:nvPicPr>
          <p:cNvPr id="5" name="Graphique 5" descr="Dormir avec un remplissage uni">
            <a:extLst>
              <a:ext uri="{FF2B5EF4-FFF2-40B4-BE49-F238E27FC236}">
                <a16:creationId xmlns:a16="http://schemas.microsoft.com/office/drawing/2014/main" id="{8C9BD680-3F97-4DCE-8458-8CEC5C144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1894" y="3115574"/>
            <a:ext cx="914400" cy="914400"/>
          </a:xfrm>
          <a:prstGeom prst="rect">
            <a:avLst/>
          </a:prstGeom>
        </p:spPr>
      </p:pic>
      <p:pic>
        <p:nvPicPr>
          <p:cNvPr id="6" name="Graphique 6" descr="Burger et boisson avec un remplissage uni">
            <a:extLst>
              <a:ext uri="{FF2B5EF4-FFF2-40B4-BE49-F238E27FC236}">
                <a16:creationId xmlns:a16="http://schemas.microsoft.com/office/drawing/2014/main" id="{C864FC50-FAD1-4020-9F80-0C0D846D93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70008" y="5085271"/>
            <a:ext cx="914400" cy="914400"/>
          </a:xfrm>
          <a:prstGeom prst="rect">
            <a:avLst/>
          </a:prstGeom>
        </p:spPr>
      </p:pic>
      <p:pic>
        <p:nvPicPr>
          <p:cNvPr id="7" name="Graphique 7" descr="Avion avec un remplissage uni">
            <a:extLst>
              <a:ext uri="{FF2B5EF4-FFF2-40B4-BE49-F238E27FC236}">
                <a16:creationId xmlns:a16="http://schemas.microsoft.com/office/drawing/2014/main" id="{23009EA3-D29B-4AF7-858C-26BDF47C02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70008" y="4021348"/>
            <a:ext cx="914400" cy="9144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448FBFE-638F-495A-8F35-D1EDD51E54E0}"/>
              </a:ext>
            </a:extLst>
          </p:cNvPr>
          <p:cNvSpPr txBox="1"/>
          <p:nvPr/>
        </p:nvSpPr>
        <p:spPr>
          <a:xfrm>
            <a:off x="2682815" y="3372928"/>
            <a:ext cx="114731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800"/>
              <a:t>Hôtels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78B7532-2986-4390-B46C-C8CF24917EAB}"/>
              </a:ext>
            </a:extLst>
          </p:cNvPr>
          <p:cNvSpPr txBox="1"/>
          <p:nvPr/>
        </p:nvSpPr>
        <p:spPr>
          <a:xfrm>
            <a:off x="2681918" y="5284218"/>
            <a:ext cx="180867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800"/>
              <a:t>Restaurants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86258AA-441A-4BF0-95FF-21FB3966EB6A}"/>
              </a:ext>
            </a:extLst>
          </p:cNvPr>
          <p:cNvSpPr txBox="1"/>
          <p:nvPr/>
        </p:nvSpPr>
        <p:spPr>
          <a:xfrm>
            <a:off x="2681018" y="4320037"/>
            <a:ext cx="16648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800"/>
              <a:t>Aéroports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FE67A32-3501-4D6F-8351-3342C9BAD486}"/>
              </a:ext>
            </a:extLst>
          </p:cNvPr>
          <p:cNvSpPr txBox="1"/>
          <p:nvPr/>
        </p:nvSpPr>
        <p:spPr>
          <a:xfrm>
            <a:off x="5541214" y="3499628"/>
            <a:ext cx="546052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/>
              <a:t>Se connecter à un réseau public nous expose à l'attaque de "l'homme du milieu" communément appelée "Man on the middle", qui consiste à écouter tout ce qui se passe sur le réseau non sécurisé et récupérer vos informations à l'aide d'un sniffeur tel que </a:t>
            </a:r>
            <a:r>
              <a:rPr lang="fr-FR" sz="2000" err="1"/>
              <a:t>WireShark</a:t>
            </a:r>
            <a:endParaRPr lang="fr-FR" sz="200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2A6FF9F-03B7-4298-B5E6-FDE738D9EABF}"/>
              </a:ext>
            </a:extLst>
          </p:cNvPr>
          <p:cNvSpPr txBox="1"/>
          <p:nvPr/>
        </p:nvSpPr>
        <p:spPr>
          <a:xfrm>
            <a:off x="9601200" y="6410325"/>
            <a:ext cx="17907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solidFill>
                  <a:srgbClr val="A6A6A6"/>
                </a:solidFill>
              </a:rPr>
              <a:t>Christian Villéger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1751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C933B-D7FD-405C-89F9-993E936F7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923" y="2228783"/>
            <a:ext cx="11314978" cy="2384343"/>
          </a:xfrm>
        </p:spPr>
        <p:txBody>
          <a:bodyPr>
            <a:normAutofit/>
          </a:bodyPr>
          <a:lstStyle/>
          <a:p>
            <a:pPr algn="ctr"/>
            <a:r>
              <a:rPr lang="fr-FR" sz="5400">
                <a:solidFill>
                  <a:schemeClr val="accent4"/>
                </a:solidFill>
                <a:latin typeface="Candara"/>
              </a:rPr>
              <a:t>Utilisation professionnelle</a:t>
            </a:r>
            <a:endParaRPr lang="fr-FR" sz="5400">
              <a:solidFill>
                <a:schemeClr val="accent4"/>
              </a:solidFill>
              <a:latin typeface="Arial Black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6DA7737-E771-43DC-ACBC-4CEAE3F4FD78}"/>
              </a:ext>
            </a:extLst>
          </p:cNvPr>
          <p:cNvSpPr txBox="1"/>
          <p:nvPr/>
        </p:nvSpPr>
        <p:spPr>
          <a:xfrm>
            <a:off x="9601200" y="6410325"/>
            <a:ext cx="17907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solidFill>
                  <a:srgbClr val="A6A6A6"/>
                </a:solidFill>
              </a:rPr>
              <a:t>Christian Villéger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1371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D5D15B-3018-4A43-9B17-772BF8297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68885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fr-FR" sz="4400">
                <a:solidFill>
                  <a:schemeClr val="accent4"/>
                </a:solidFill>
              </a:rPr>
              <a:t>Principalement deux concepts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965EB59-4B9B-4646-9AEE-C57C7B935D4C}"/>
              </a:ext>
            </a:extLst>
          </p:cNvPr>
          <p:cNvSpPr txBox="1"/>
          <p:nvPr/>
        </p:nvSpPr>
        <p:spPr>
          <a:xfrm>
            <a:off x="9601200" y="6410325"/>
            <a:ext cx="17907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solidFill>
                  <a:srgbClr val="A6A6A6"/>
                </a:solidFill>
              </a:rPr>
              <a:t>Christian Villéger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4691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BE69FE-87D8-4A1C-890C-CA17BD69A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4800">
                <a:solidFill>
                  <a:schemeClr val="accent4"/>
                </a:solidFill>
              </a:rPr>
              <a:t>Le coup de maître du </a:t>
            </a:r>
            <a:r>
              <a:rPr lang="fr-FR" sz="4800" err="1">
                <a:solidFill>
                  <a:schemeClr val="accent4"/>
                </a:solidFill>
              </a:rPr>
              <a:t>vpn</a:t>
            </a:r>
            <a:r>
              <a:rPr lang="fr-FR" sz="4800">
                <a:solidFill>
                  <a:schemeClr val="accent4"/>
                </a:solidFill>
              </a:rPr>
              <a:t>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1F9EC6-B5C1-488B-BB70-D7B4EFB9B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93523" y="2828840"/>
            <a:ext cx="7006238" cy="14814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4800"/>
              <a:t> Tout le monde en veut un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6BF2770-BAC7-4A7A-AC07-C83F5F34E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15861" y="3878387"/>
            <a:ext cx="8728608" cy="14814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4800"/>
              <a:t> Sans vraiment savoir ce que </a:t>
            </a:r>
            <a:r>
              <a:rPr lang="fr-FR" sz="4800" dirty="0"/>
              <a:t>c'est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71BE097-BBFB-4E14-A3B6-55165A444981}"/>
              </a:ext>
            </a:extLst>
          </p:cNvPr>
          <p:cNvSpPr txBox="1"/>
          <p:nvPr/>
        </p:nvSpPr>
        <p:spPr>
          <a:xfrm>
            <a:off x="9601200" y="6410325"/>
            <a:ext cx="17907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solidFill>
                  <a:srgbClr val="A6A6A6"/>
                </a:solidFill>
              </a:rPr>
              <a:t>Christian Villéger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31020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D5D15B-3018-4A43-9B17-772BF8297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1122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fr-FR" sz="4400">
                <a:solidFill>
                  <a:schemeClr val="accent4"/>
                </a:solidFill>
              </a:rPr>
              <a:t>Me relier au réseau de mon entreprise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DB5AAC0-4A4C-4044-8475-46D387F5A5D3}"/>
              </a:ext>
            </a:extLst>
          </p:cNvPr>
          <p:cNvSpPr txBox="1"/>
          <p:nvPr/>
        </p:nvSpPr>
        <p:spPr>
          <a:xfrm>
            <a:off x="1417608" y="3372928"/>
            <a:ext cx="9213010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/>
              <a:t>Mon pc est directement relié au réseau LAN comme si j'étais </a:t>
            </a:r>
            <a:r>
              <a:rPr lang="fr-FR" sz="2800"/>
              <a:t>branché via un câble ethernet.</a:t>
            </a:r>
            <a:br>
              <a:rPr lang="fr-FR" sz="2800" dirty="0"/>
            </a:br>
            <a:r>
              <a:rPr lang="fr-FR" sz="2800"/>
              <a:t>La connexion est sécurisée, que je sois chez moi, où sur un réseau publique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AF49830-0FCB-4AFC-BFFC-73FB308DE698}"/>
              </a:ext>
            </a:extLst>
          </p:cNvPr>
          <p:cNvSpPr txBox="1"/>
          <p:nvPr/>
        </p:nvSpPr>
        <p:spPr>
          <a:xfrm>
            <a:off x="9601200" y="6410325"/>
            <a:ext cx="17907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solidFill>
                  <a:srgbClr val="A6A6A6"/>
                </a:solidFill>
              </a:rPr>
              <a:t>Christian Villéger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934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èche : double flèche horizontale 3">
            <a:extLst>
              <a:ext uri="{FF2B5EF4-FFF2-40B4-BE49-F238E27FC236}">
                <a16:creationId xmlns:a16="http://schemas.microsoft.com/office/drawing/2014/main" id="{5C3361D7-5777-41F5-AC2D-3E0268A80C78}"/>
              </a:ext>
            </a:extLst>
          </p:cNvPr>
          <p:cNvSpPr/>
          <p:nvPr/>
        </p:nvSpPr>
        <p:spPr>
          <a:xfrm>
            <a:off x="2394994" y="5312736"/>
            <a:ext cx="2113471" cy="503207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6D90BACD-DE20-4094-B063-66720A528144}"/>
              </a:ext>
            </a:extLst>
          </p:cNvPr>
          <p:cNvSpPr/>
          <p:nvPr/>
        </p:nvSpPr>
        <p:spPr>
          <a:xfrm>
            <a:off x="4982198" y="4480430"/>
            <a:ext cx="2041584" cy="1869056"/>
          </a:xfrm>
          <a:prstGeom prst="cub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EE9A996-711B-49FF-ABB3-EF6ACD6336D9}"/>
              </a:ext>
            </a:extLst>
          </p:cNvPr>
          <p:cNvSpPr txBox="1"/>
          <p:nvPr/>
        </p:nvSpPr>
        <p:spPr>
          <a:xfrm>
            <a:off x="5099829" y="5324475"/>
            <a:ext cx="134859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/>
              <a:t>Ma box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68DEE07C-486F-4806-8C5F-E7E87B9C3E1B}"/>
              </a:ext>
            </a:extLst>
          </p:cNvPr>
          <p:cNvSpPr/>
          <p:nvPr/>
        </p:nvSpPr>
        <p:spPr>
          <a:xfrm>
            <a:off x="472835" y="4764478"/>
            <a:ext cx="1797168" cy="1639017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/>
              <a:t>Mon PC</a:t>
            </a:r>
          </a:p>
        </p:txBody>
      </p:sp>
      <p:sp>
        <p:nvSpPr>
          <p:cNvPr id="8" name="Triangle isocèle 7">
            <a:extLst>
              <a:ext uri="{FF2B5EF4-FFF2-40B4-BE49-F238E27FC236}">
                <a16:creationId xmlns:a16="http://schemas.microsoft.com/office/drawing/2014/main" id="{ED1B67D7-C158-4A11-8800-F0BBC01C6626}"/>
              </a:ext>
            </a:extLst>
          </p:cNvPr>
          <p:cNvSpPr/>
          <p:nvPr/>
        </p:nvSpPr>
        <p:spPr>
          <a:xfrm>
            <a:off x="4654483" y="752294"/>
            <a:ext cx="2530414" cy="1739660"/>
          </a:xfrm>
          <a:prstGeom prst="triangl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/>
              <a:t>Service VPN</a:t>
            </a:r>
          </a:p>
        </p:txBody>
      </p:sp>
      <p:sp>
        <p:nvSpPr>
          <p:cNvPr id="9" name="Flèche : double flèche verticale 8">
            <a:extLst>
              <a:ext uri="{FF2B5EF4-FFF2-40B4-BE49-F238E27FC236}">
                <a16:creationId xmlns:a16="http://schemas.microsoft.com/office/drawing/2014/main" id="{EA8FD104-E852-47FA-BB08-6FAEFA2D8B06}"/>
              </a:ext>
            </a:extLst>
          </p:cNvPr>
          <p:cNvSpPr/>
          <p:nvPr/>
        </p:nvSpPr>
        <p:spPr>
          <a:xfrm>
            <a:off x="5721234" y="2832964"/>
            <a:ext cx="429522" cy="1448158"/>
          </a:xfrm>
          <a:prstGeom prst="up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 : double flèche horizontale 9">
            <a:extLst>
              <a:ext uri="{FF2B5EF4-FFF2-40B4-BE49-F238E27FC236}">
                <a16:creationId xmlns:a16="http://schemas.microsoft.com/office/drawing/2014/main" id="{9AB230AD-539A-4C9F-9BA8-187ECD8742A0}"/>
              </a:ext>
            </a:extLst>
          </p:cNvPr>
          <p:cNvSpPr/>
          <p:nvPr/>
        </p:nvSpPr>
        <p:spPr>
          <a:xfrm>
            <a:off x="7263527" y="1620631"/>
            <a:ext cx="2099094" cy="618225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153835A-08B7-4AC8-B24A-34A930E8235C}"/>
              </a:ext>
            </a:extLst>
          </p:cNvPr>
          <p:cNvSpPr txBox="1"/>
          <p:nvPr/>
        </p:nvSpPr>
        <p:spPr>
          <a:xfrm>
            <a:off x="4939881" y="3277140"/>
            <a:ext cx="218158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b="1">
                <a:solidFill>
                  <a:schemeClr val="bg1"/>
                </a:solidFill>
              </a:rPr>
              <a:t>Données chiffrées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618C7D5-A34B-442F-8207-DFD4FE57667D}"/>
              </a:ext>
            </a:extLst>
          </p:cNvPr>
          <p:cNvSpPr txBox="1"/>
          <p:nvPr/>
        </p:nvSpPr>
        <p:spPr>
          <a:xfrm>
            <a:off x="2533650" y="5375335"/>
            <a:ext cx="2313138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>
                <a:solidFill>
                  <a:schemeClr val="bg1"/>
                </a:solidFill>
                <a:ea typeface="+mn-lt"/>
                <a:cs typeface="+mn-lt"/>
              </a:rPr>
              <a:t>Données chiffrées</a:t>
            </a:r>
            <a:endParaRPr lang="fr-FR"/>
          </a:p>
        </p:txBody>
      </p:sp>
      <p:sp>
        <p:nvSpPr>
          <p:cNvPr id="14" name="Parenthèse ouvrante 13">
            <a:extLst>
              <a:ext uri="{FF2B5EF4-FFF2-40B4-BE49-F238E27FC236}">
                <a16:creationId xmlns:a16="http://schemas.microsoft.com/office/drawing/2014/main" id="{07210940-958B-46FA-B814-3F82415A1D2F}"/>
              </a:ext>
            </a:extLst>
          </p:cNvPr>
          <p:cNvSpPr/>
          <p:nvPr/>
        </p:nvSpPr>
        <p:spPr>
          <a:xfrm>
            <a:off x="4650443" y="690473"/>
            <a:ext cx="1063925" cy="5856795"/>
          </a:xfrm>
          <a:prstGeom prst="leftBracket">
            <a:avLst/>
          </a:prstGeom>
          <a:ln w="571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5" name="Parenthèse fermante 14">
            <a:extLst>
              <a:ext uri="{FF2B5EF4-FFF2-40B4-BE49-F238E27FC236}">
                <a16:creationId xmlns:a16="http://schemas.microsoft.com/office/drawing/2014/main" id="{6CC426CD-6B16-41C6-B8A2-CEB92B4FA0AB}"/>
              </a:ext>
            </a:extLst>
          </p:cNvPr>
          <p:cNvSpPr/>
          <p:nvPr/>
        </p:nvSpPr>
        <p:spPr>
          <a:xfrm>
            <a:off x="6101658" y="670524"/>
            <a:ext cx="1164564" cy="5923470"/>
          </a:xfrm>
          <a:prstGeom prst="rightBracket">
            <a:avLst/>
          </a:prstGeom>
          <a:ln w="571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Parenthèse ouvrante 15">
            <a:extLst>
              <a:ext uri="{FF2B5EF4-FFF2-40B4-BE49-F238E27FC236}">
                <a16:creationId xmlns:a16="http://schemas.microsoft.com/office/drawing/2014/main" id="{10FFC80C-6001-4F8A-9601-3D2A8C77EE66}"/>
              </a:ext>
            </a:extLst>
          </p:cNvPr>
          <p:cNvSpPr/>
          <p:nvPr/>
        </p:nvSpPr>
        <p:spPr>
          <a:xfrm rot="5400000">
            <a:off x="3231218" y="1385797"/>
            <a:ext cx="1082975" cy="6971220"/>
          </a:xfrm>
          <a:prstGeom prst="leftBracket">
            <a:avLst/>
          </a:prstGeom>
          <a:ln w="571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7" name="Parenthèse ouvrante 16">
            <a:extLst>
              <a:ext uri="{FF2B5EF4-FFF2-40B4-BE49-F238E27FC236}">
                <a16:creationId xmlns:a16="http://schemas.microsoft.com/office/drawing/2014/main" id="{E79A5DB4-19F0-4C29-AB57-798E4980CD42}"/>
              </a:ext>
            </a:extLst>
          </p:cNvPr>
          <p:cNvSpPr/>
          <p:nvPr/>
        </p:nvSpPr>
        <p:spPr>
          <a:xfrm rot="16200000">
            <a:off x="3283605" y="2571660"/>
            <a:ext cx="987725" cy="6980745"/>
          </a:xfrm>
          <a:prstGeom prst="leftBracket">
            <a:avLst/>
          </a:prstGeom>
          <a:ln w="571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EDF9A00-89F3-4D01-9F31-7C78DBF7F0B0}"/>
              </a:ext>
            </a:extLst>
          </p:cNvPr>
          <p:cNvSpPr txBox="1"/>
          <p:nvPr/>
        </p:nvSpPr>
        <p:spPr>
          <a:xfrm>
            <a:off x="7368756" y="1724564"/>
            <a:ext cx="326743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b="1">
                <a:solidFill>
                  <a:schemeClr val="bg1"/>
                </a:solidFill>
              </a:rPr>
              <a:t>Données chiffrées</a:t>
            </a:r>
          </a:p>
        </p:txBody>
      </p:sp>
      <p:sp>
        <p:nvSpPr>
          <p:cNvPr id="20" name="Cylindre 19">
            <a:extLst>
              <a:ext uri="{FF2B5EF4-FFF2-40B4-BE49-F238E27FC236}">
                <a16:creationId xmlns:a16="http://schemas.microsoft.com/office/drawing/2014/main" id="{17C0CDA6-BA20-48C4-B6A9-F7ACF44258BB}"/>
              </a:ext>
            </a:extLst>
          </p:cNvPr>
          <p:cNvSpPr/>
          <p:nvPr/>
        </p:nvSpPr>
        <p:spPr>
          <a:xfrm>
            <a:off x="9595449" y="897054"/>
            <a:ext cx="1540712" cy="1641893"/>
          </a:xfrm>
          <a:prstGeom prst="can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/>
              <a:t>LAN Entreprise</a:t>
            </a:r>
          </a:p>
        </p:txBody>
      </p:sp>
      <p:sp>
        <p:nvSpPr>
          <p:cNvPr id="22" name="Parenthèse ouvrante 21">
            <a:extLst>
              <a:ext uri="{FF2B5EF4-FFF2-40B4-BE49-F238E27FC236}">
                <a16:creationId xmlns:a16="http://schemas.microsoft.com/office/drawing/2014/main" id="{C2040DCC-4B0B-4A57-865D-A84CE4613B0F}"/>
              </a:ext>
            </a:extLst>
          </p:cNvPr>
          <p:cNvSpPr/>
          <p:nvPr/>
        </p:nvSpPr>
        <p:spPr>
          <a:xfrm rot="16200000" flipH="1">
            <a:off x="7667801" y="-2324188"/>
            <a:ext cx="723721" cy="6746573"/>
          </a:xfrm>
          <a:prstGeom prst="leftBracket">
            <a:avLst/>
          </a:prstGeom>
          <a:ln w="571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Parenthèse ouvrante 23">
            <a:extLst>
              <a:ext uri="{FF2B5EF4-FFF2-40B4-BE49-F238E27FC236}">
                <a16:creationId xmlns:a16="http://schemas.microsoft.com/office/drawing/2014/main" id="{8E0AC66C-C53E-4E73-B35C-EEDC01F6CD76}"/>
              </a:ext>
            </a:extLst>
          </p:cNvPr>
          <p:cNvSpPr/>
          <p:nvPr/>
        </p:nvSpPr>
        <p:spPr>
          <a:xfrm rot="5400000" flipH="1">
            <a:off x="7663038" y="-932730"/>
            <a:ext cx="685621" cy="6698948"/>
          </a:xfrm>
          <a:prstGeom prst="leftBracket">
            <a:avLst/>
          </a:prstGeom>
          <a:ln w="571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5280296-6F2F-48C5-A479-6DB898146EF3}"/>
              </a:ext>
            </a:extLst>
          </p:cNvPr>
          <p:cNvSpPr txBox="1"/>
          <p:nvPr/>
        </p:nvSpPr>
        <p:spPr>
          <a:xfrm>
            <a:off x="9601200" y="6410325"/>
            <a:ext cx="17907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solidFill>
                  <a:srgbClr val="A6A6A6"/>
                </a:solidFill>
              </a:rPr>
              <a:t>Christian Villéger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855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D5D15B-3018-4A43-9B17-772BF8297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838" y="784397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fr-FR" sz="4400">
                <a:solidFill>
                  <a:schemeClr val="accent4"/>
                </a:solidFill>
              </a:rPr>
              <a:t>Relier mon entreprise à tout son réseau  </a:t>
            </a:r>
            <a:r>
              <a:rPr lang="fr-FR" sz="2000">
                <a:solidFill>
                  <a:schemeClr val="accent4"/>
                </a:solidFill>
              </a:rPr>
              <a:t>1/3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DB5AAC0-4A4C-4044-8475-46D387F5A5D3}"/>
              </a:ext>
            </a:extLst>
          </p:cNvPr>
          <p:cNvSpPr txBox="1"/>
          <p:nvPr/>
        </p:nvSpPr>
        <p:spPr>
          <a:xfrm>
            <a:off x="1979583" y="2810953"/>
            <a:ext cx="8241460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b="1" u="sng"/>
              <a:t>Le VPN porte bien son nom : Virtual Private Network</a:t>
            </a:r>
            <a:br>
              <a:rPr lang="fr-FR" sz="2800"/>
            </a:br>
            <a:br>
              <a:rPr lang="fr-FR" sz="2800"/>
            </a:br>
            <a:r>
              <a:rPr lang="fr-FR" sz="2800"/>
              <a:t>Si votre entreprise a des locaux à Paris, à Bordeaux, à Strasbourg, seul un VPN peut lui permettre de relier ces réseaux LAN dans un réseau sécurisé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6D01199-CC68-4025-A98F-6F0DB23531E8}"/>
              </a:ext>
            </a:extLst>
          </p:cNvPr>
          <p:cNvSpPr txBox="1"/>
          <p:nvPr/>
        </p:nvSpPr>
        <p:spPr>
          <a:xfrm>
            <a:off x="9601200" y="6410325"/>
            <a:ext cx="17907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solidFill>
                  <a:srgbClr val="A6A6A6"/>
                </a:solidFill>
              </a:rPr>
              <a:t>Christian Villéger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0812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D5D15B-3018-4A43-9B17-772BF8297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838" y="784397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fr-FR" sz="4400">
                <a:solidFill>
                  <a:schemeClr val="accent4"/>
                </a:solidFill>
              </a:rPr>
              <a:t>Relier mon entreprise à tout son réseau  </a:t>
            </a:r>
            <a:r>
              <a:rPr lang="fr-FR" sz="2000">
                <a:solidFill>
                  <a:schemeClr val="accent4"/>
                </a:solidFill>
              </a:rPr>
              <a:t>2/3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DB5AAC0-4A4C-4044-8475-46D387F5A5D3}"/>
              </a:ext>
            </a:extLst>
          </p:cNvPr>
          <p:cNvSpPr txBox="1"/>
          <p:nvPr/>
        </p:nvSpPr>
        <p:spPr>
          <a:xfrm>
            <a:off x="1493808" y="2820478"/>
            <a:ext cx="9213010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fr-FR" sz="2800">
              <a:ea typeface="+mn-lt"/>
              <a:cs typeface="+mn-lt"/>
            </a:endParaRPr>
          </a:p>
          <a:p>
            <a:pPr algn="ctr"/>
            <a:r>
              <a:rPr lang="fr-FR" sz="2800">
                <a:ea typeface="+mn-lt"/>
                <a:cs typeface="+mn-lt"/>
              </a:rPr>
              <a:t>En clair : Relier un LAN à un autre LAN à travers internet,</a:t>
            </a:r>
          </a:p>
          <a:p>
            <a:pPr algn="ctr"/>
            <a:r>
              <a:rPr lang="fr-FR" sz="2800">
                <a:ea typeface="+mn-lt"/>
                <a:cs typeface="+mn-lt"/>
              </a:rPr>
              <a:t> crée un LAN virtuel plus grand.</a:t>
            </a:r>
          </a:p>
          <a:p>
            <a:endParaRPr lang="fr-FR" sz="2800"/>
          </a:p>
          <a:p>
            <a:pPr algn="ctr"/>
            <a:r>
              <a:rPr lang="fr-FR" sz="2800"/>
              <a:t>C'est l'Intranet</a:t>
            </a:r>
          </a:p>
          <a:p>
            <a:endParaRPr lang="fr-FR" sz="280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F742005-D94B-4415-BB9E-82A7AEC7D6A5}"/>
              </a:ext>
            </a:extLst>
          </p:cNvPr>
          <p:cNvSpPr txBox="1"/>
          <p:nvPr/>
        </p:nvSpPr>
        <p:spPr>
          <a:xfrm>
            <a:off x="9601200" y="6410325"/>
            <a:ext cx="17907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solidFill>
                  <a:srgbClr val="A6A6A6"/>
                </a:solidFill>
              </a:rPr>
              <a:t>Christian Villéger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0430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D5D15B-3018-4A43-9B17-772BF8297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838" y="784397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fr-FR" sz="4400">
                <a:solidFill>
                  <a:schemeClr val="accent4"/>
                </a:solidFill>
              </a:rPr>
              <a:t>Relier mon entreprise à tout son réseau  </a:t>
            </a:r>
            <a:r>
              <a:rPr lang="fr-FR" sz="2000">
                <a:solidFill>
                  <a:schemeClr val="accent4"/>
                </a:solidFill>
              </a:rPr>
              <a:t>3/3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DB5AAC0-4A4C-4044-8475-46D387F5A5D3}"/>
              </a:ext>
            </a:extLst>
          </p:cNvPr>
          <p:cNvSpPr txBox="1"/>
          <p:nvPr/>
        </p:nvSpPr>
        <p:spPr>
          <a:xfrm>
            <a:off x="1493808" y="2820478"/>
            <a:ext cx="9213010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fr-FR" sz="2800">
              <a:ea typeface="+mn-lt"/>
              <a:cs typeface="+mn-lt"/>
            </a:endParaRPr>
          </a:p>
          <a:p>
            <a:pPr algn="ctr"/>
            <a:r>
              <a:rPr lang="fr-FR" sz="2800">
                <a:ea typeface="+mn-lt"/>
                <a:cs typeface="+mn-lt"/>
              </a:rPr>
              <a:t>Donner à une autre entreprise le droit de se connecter à votre LAN de manière sécurisée et limitée via internet :</a:t>
            </a:r>
          </a:p>
          <a:p>
            <a:pPr algn="ctr"/>
            <a:endParaRPr lang="fr-FR" sz="2800"/>
          </a:p>
          <a:p>
            <a:pPr algn="ctr"/>
            <a:r>
              <a:rPr lang="fr-FR" sz="2800"/>
              <a:t>C'est l'extranet</a:t>
            </a:r>
          </a:p>
          <a:p>
            <a:endParaRPr lang="fr-FR" sz="280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293C48-A479-4217-982E-D8985FF40B50}"/>
              </a:ext>
            </a:extLst>
          </p:cNvPr>
          <p:cNvSpPr txBox="1"/>
          <p:nvPr/>
        </p:nvSpPr>
        <p:spPr>
          <a:xfrm>
            <a:off x="9601200" y="6410325"/>
            <a:ext cx="17907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solidFill>
                  <a:srgbClr val="A6A6A6"/>
                </a:solidFill>
              </a:rPr>
              <a:t>Christian Villéger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63268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152D4F-605D-44E5-8114-9416DC6B5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>
                <a:solidFill>
                  <a:schemeClr val="accent4"/>
                </a:solidFill>
              </a:rPr>
              <a:t>Question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6279F8-F619-41DB-9591-6E33F9FE2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633" y="3152205"/>
            <a:ext cx="7052992" cy="17068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fr-FR" sz="4800"/>
              <a:t> Comment ça fonctionne ? </a:t>
            </a:r>
            <a:endParaRPr lang="fr-FR"/>
          </a:p>
        </p:txBody>
      </p:sp>
      <p:pic>
        <p:nvPicPr>
          <p:cNvPr id="4" name="Graphique 4" descr="Questions avec un remplissage uni">
            <a:extLst>
              <a:ext uri="{FF2B5EF4-FFF2-40B4-BE49-F238E27FC236}">
                <a16:creationId xmlns:a16="http://schemas.microsoft.com/office/drawing/2014/main" id="{9710829B-855A-4BD5-8BD4-18990FFA5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9629" y="2094782"/>
            <a:ext cx="4149305" cy="409179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BBB3763-1E2B-48C8-BB21-9F5F8A423D2C}"/>
              </a:ext>
            </a:extLst>
          </p:cNvPr>
          <p:cNvSpPr txBox="1"/>
          <p:nvPr/>
        </p:nvSpPr>
        <p:spPr>
          <a:xfrm>
            <a:off x="9601200" y="6410325"/>
            <a:ext cx="17907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solidFill>
                  <a:srgbClr val="A6A6A6"/>
                </a:solidFill>
              </a:rPr>
              <a:t>Christian Villéger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713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D5D15B-3018-4A43-9B17-772BF8297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838" y="784397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fr-FR" sz="4800">
                <a:solidFill>
                  <a:schemeClr val="accent4"/>
                </a:solidFill>
              </a:rPr>
              <a:t>L'encapsulation </a:t>
            </a:r>
            <a:r>
              <a:rPr lang="fr-FR" sz="2000">
                <a:solidFill>
                  <a:schemeClr val="accent4"/>
                </a:solidFill>
              </a:rPr>
              <a:t>1/2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DB5AAC0-4A4C-4044-8475-46D387F5A5D3}"/>
              </a:ext>
            </a:extLst>
          </p:cNvPr>
          <p:cNvSpPr txBox="1"/>
          <p:nvPr/>
        </p:nvSpPr>
        <p:spPr>
          <a:xfrm>
            <a:off x="2874933" y="2182303"/>
            <a:ext cx="6517435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800"/>
              <a:t>Paquet de données envoyées normalement :</a:t>
            </a:r>
          </a:p>
          <a:p>
            <a:pPr algn="ctr"/>
            <a:endParaRPr lang="fr-FR" sz="2800"/>
          </a:p>
          <a:p>
            <a:endParaRPr lang="fr-FR" sz="280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293C48-A479-4217-982E-D8985FF40B50}"/>
              </a:ext>
            </a:extLst>
          </p:cNvPr>
          <p:cNvSpPr txBox="1"/>
          <p:nvPr/>
        </p:nvSpPr>
        <p:spPr>
          <a:xfrm>
            <a:off x="9601200" y="6410325"/>
            <a:ext cx="17907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solidFill>
                  <a:srgbClr val="A6A6A6"/>
                </a:solidFill>
              </a:rPr>
              <a:t>Christian Villéger</a:t>
            </a:r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357FA4-0C4F-47E6-BC4C-423F764519B1}"/>
              </a:ext>
            </a:extLst>
          </p:cNvPr>
          <p:cNvSpPr/>
          <p:nvPr/>
        </p:nvSpPr>
        <p:spPr>
          <a:xfrm>
            <a:off x="3048000" y="3429000"/>
            <a:ext cx="914400" cy="9144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>
                <a:solidFill>
                  <a:schemeClr val="bg1">
                    <a:lumMod val="95000"/>
                    <a:lumOff val="5000"/>
                  </a:schemeClr>
                </a:solidFill>
              </a:rPr>
              <a:t>IP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129682-36EF-47A6-A2B9-1545496CE0D6}"/>
              </a:ext>
            </a:extLst>
          </p:cNvPr>
          <p:cNvSpPr/>
          <p:nvPr/>
        </p:nvSpPr>
        <p:spPr>
          <a:xfrm>
            <a:off x="4133850" y="3429000"/>
            <a:ext cx="914400" cy="91440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2400" b="1">
                <a:solidFill>
                  <a:schemeClr val="bg1">
                    <a:lumMod val="95000"/>
                    <a:lumOff val="5000"/>
                  </a:schemeClr>
                </a:solidFill>
              </a:rPr>
              <a:t>TCP</a:t>
            </a:r>
            <a:br>
              <a:rPr lang="fr-FR" sz="2400" b="1"/>
            </a:br>
            <a:r>
              <a:rPr lang="fr-FR" sz="2400" b="1">
                <a:solidFill>
                  <a:schemeClr val="bg1">
                    <a:lumMod val="95000"/>
                    <a:lumOff val="5000"/>
                  </a:schemeClr>
                </a:solidFill>
              </a:rPr>
              <a:t>UDP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51C19B-7BE8-458C-9064-F9CFB43AF305}"/>
              </a:ext>
            </a:extLst>
          </p:cNvPr>
          <p:cNvSpPr/>
          <p:nvPr/>
        </p:nvSpPr>
        <p:spPr>
          <a:xfrm>
            <a:off x="5219700" y="3429000"/>
            <a:ext cx="4000500" cy="914400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3200">
                <a:solidFill>
                  <a:schemeClr val="bg1">
                    <a:lumMod val="95000"/>
                    <a:lumOff val="5000"/>
                  </a:schemeClr>
                </a:solidFill>
              </a:rPr>
              <a:t>Data</a:t>
            </a:r>
          </a:p>
        </p:txBody>
      </p:sp>
      <p:sp>
        <p:nvSpPr>
          <p:cNvPr id="10" name="Accolade ouvrante 9">
            <a:extLst>
              <a:ext uri="{FF2B5EF4-FFF2-40B4-BE49-F238E27FC236}">
                <a16:creationId xmlns:a16="http://schemas.microsoft.com/office/drawing/2014/main" id="{4C80CA0F-26E7-407C-9F61-4A618C43BCAD}"/>
              </a:ext>
            </a:extLst>
          </p:cNvPr>
          <p:cNvSpPr/>
          <p:nvPr/>
        </p:nvSpPr>
        <p:spPr>
          <a:xfrm rot="-5400000">
            <a:off x="6932677" y="2705100"/>
            <a:ext cx="581025" cy="4000500"/>
          </a:xfrm>
          <a:prstGeom prst="leftBrac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ccolade ouvrante 10">
            <a:extLst>
              <a:ext uri="{FF2B5EF4-FFF2-40B4-BE49-F238E27FC236}">
                <a16:creationId xmlns:a16="http://schemas.microsoft.com/office/drawing/2014/main" id="{027286A3-E374-448A-8F30-2CA60DDCB78A}"/>
              </a:ext>
            </a:extLst>
          </p:cNvPr>
          <p:cNvSpPr/>
          <p:nvPr/>
        </p:nvSpPr>
        <p:spPr>
          <a:xfrm rot="-5400000">
            <a:off x="5880163" y="2576513"/>
            <a:ext cx="581025" cy="6105525"/>
          </a:xfrm>
          <a:prstGeom prst="leftBrac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8D0AD9B-670B-4536-94B2-A6A078E6E3BB}"/>
              </a:ext>
            </a:extLst>
          </p:cNvPr>
          <p:cNvSpPr txBox="1"/>
          <p:nvPr/>
        </p:nvSpPr>
        <p:spPr>
          <a:xfrm>
            <a:off x="6134100" y="5000625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/>
              <a:t>Couche application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AF689AB-5695-4423-878B-DEAE038158E1}"/>
              </a:ext>
            </a:extLst>
          </p:cNvPr>
          <p:cNvSpPr txBox="1"/>
          <p:nvPr/>
        </p:nvSpPr>
        <p:spPr>
          <a:xfrm>
            <a:off x="5619750" y="6010275"/>
            <a:ext cx="109537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/>
              <a:t>Paquet</a:t>
            </a:r>
          </a:p>
        </p:txBody>
      </p:sp>
    </p:spTree>
    <p:extLst>
      <p:ext uri="{BB962C8B-B14F-4D97-AF65-F5344CB8AC3E}">
        <p14:creationId xmlns:p14="http://schemas.microsoft.com/office/powerpoint/2010/main" val="27123431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D5D15B-3018-4A43-9B17-772BF8297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7163" y="79547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fr-FR" sz="4800" dirty="0">
                <a:solidFill>
                  <a:schemeClr val="accent4"/>
                </a:solidFill>
              </a:rPr>
              <a:t>L'encapsulation </a:t>
            </a:r>
            <a:r>
              <a:rPr lang="fr-FR" sz="2000" dirty="0">
                <a:solidFill>
                  <a:schemeClr val="accent4"/>
                </a:solidFill>
              </a:rPr>
              <a:t>2/2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DB5AAC0-4A4C-4044-8475-46D387F5A5D3}"/>
              </a:ext>
            </a:extLst>
          </p:cNvPr>
          <p:cNvSpPr txBox="1"/>
          <p:nvPr/>
        </p:nvSpPr>
        <p:spPr>
          <a:xfrm>
            <a:off x="1951008" y="1353628"/>
            <a:ext cx="836528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800"/>
              <a:t>Le paquet original est encapsulé et envoyé crypté.</a:t>
            </a:r>
          </a:p>
          <a:p>
            <a:pPr algn="ctr"/>
            <a:r>
              <a:rPr lang="fr-FR" sz="2800"/>
              <a:t>Seul le destinataire a la clé de décryptage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293C48-A479-4217-982E-D8985FF40B50}"/>
              </a:ext>
            </a:extLst>
          </p:cNvPr>
          <p:cNvSpPr txBox="1"/>
          <p:nvPr/>
        </p:nvSpPr>
        <p:spPr>
          <a:xfrm>
            <a:off x="9601200" y="6410325"/>
            <a:ext cx="17907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solidFill>
                  <a:srgbClr val="A6A6A6"/>
                </a:solidFill>
              </a:rPr>
              <a:t>Christian Villéger</a:t>
            </a:r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6E645C-F1E9-4E5B-A79C-4628B129BF57}"/>
              </a:ext>
            </a:extLst>
          </p:cNvPr>
          <p:cNvSpPr/>
          <p:nvPr/>
        </p:nvSpPr>
        <p:spPr>
          <a:xfrm>
            <a:off x="3019425" y="2838450"/>
            <a:ext cx="1114425" cy="91440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r-FR" sz="3200" b="1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4D24FF3-35E4-4E7F-B626-74758CAADB8D}"/>
              </a:ext>
            </a:extLst>
          </p:cNvPr>
          <p:cNvSpPr/>
          <p:nvPr/>
        </p:nvSpPr>
        <p:spPr>
          <a:xfrm>
            <a:off x="4133850" y="2838450"/>
            <a:ext cx="1114425" cy="91440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r-FR" sz="2400" b="1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EB9816-2E25-402C-929E-02FA265472B5}"/>
              </a:ext>
            </a:extLst>
          </p:cNvPr>
          <p:cNvSpPr/>
          <p:nvPr/>
        </p:nvSpPr>
        <p:spPr>
          <a:xfrm>
            <a:off x="5248275" y="2838450"/>
            <a:ext cx="4876800" cy="91440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r-FR" sz="320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4DA2A5-F2C5-4EAD-9803-39AF9A318DE0}"/>
              </a:ext>
            </a:extLst>
          </p:cNvPr>
          <p:cNvSpPr/>
          <p:nvPr/>
        </p:nvSpPr>
        <p:spPr>
          <a:xfrm>
            <a:off x="1095375" y="2838450"/>
            <a:ext cx="914400" cy="9144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>
                <a:solidFill>
                  <a:schemeClr val="bg1">
                    <a:lumMod val="95000"/>
                    <a:lumOff val="5000"/>
                  </a:schemeClr>
                </a:solidFill>
              </a:rPr>
              <a:t>IP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75DBE4-3E09-4A0F-A2A2-18B601F35BFE}"/>
              </a:ext>
            </a:extLst>
          </p:cNvPr>
          <p:cNvSpPr/>
          <p:nvPr/>
        </p:nvSpPr>
        <p:spPr>
          <a:xfrm>
            <a:off x="2105025" y="2914650"/>
            <a:ext cx="914400" cy="752475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b="1">
                <a:solidFill>
                  <a:schemeClr val="bg1">
                    <a:lumMod val="95000"/>
                    <a:lumOff val="5000"/>
                  </a:schemeClr>
                </a:solidFill>
              </a:rPr>
              <a:t>IPSec</a:t>
            </a:r>
          </a:p>
        </p:txBody>
      </p:sp>
      <p:pic>
        <p:nvPicPr>
          <p:cNvPr id="24" name="Graphique 24" descr="Verrou avec un remplissage uni">
            <a:extLst>
              <a:ext uri="{FF2B5EF4-FFF2-40B4-BE49-F238E27FC236}">
                <a16:creationId xmlns:a16="http://schemas.microsoft.com/office/drawing/2014/main" id="{1641ED62-056F-4B15-98B5-1EAEFFFDC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6525" y="2914650"/>
            <a:ext cx="742950" cy="752475"/>
          </a:xfrm>
          <a:prstGeom prst="rect">
            <a:avLst/>
          </a:prstGeom>
        </p:spPr>
      </p:pic>
      <p:sp>
        <p:nvSpPr>
          <p:cNvPr id="26" name="Accolade ouvrante 25">
            <a:extLst>
              <a:ext uri="{FF2B5EF4-FFF2-40B4-BE49-F238E27FC236}">
                <a16:creationId xmlns:a16="http://schemas.microsoft.com/office/drawing/2014/main" id="{D39BFB21-5CDA-4B4D-9265-8AC3D60D48F4}"/>
              </a:ext>
            </a:extLst>
          </p:cNvPr>
          <p:cNvSpPr/>
          <p:nvPr/>
        </p:nvSpPr>
        <p:spPr>
          <a:xfrm rot="-5400000">
            <a:off x="5784914" y="328613"/>
            <a:ext cx="561975" cy="7953375"/>
          </a:xfrm>
          <a:prstGeom prst="leftBrac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Accolade ouvrante 27">
            <a:extLst>
              <a:ext uri="{FF2B5EF4-FFF2-40B4-BE49-F238E27FC236}">
                <a16:creationId xmlns:a16="http://schemas.microsoft.com/office/drawing/2014/main" id="{50C07DCD-6392-40EE-BDA1-CE75D95C56A3}"/>
              </a:ext>
            </a:extLst>
          </p:cNvPr>
          <p:cNvSpPr/>
          <p:nvPr/>
        </p:nvSpPr>
        <p:spPr>
          <a:xfrm rot="-5400000">
            <a:off x="5432488" y="728663"/>
            <a:ext cx="581025" cy="9363075"/>
          </a:xfrm>
          <a:prstGeom prst="leftBrac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7A838567-8BD0-4DC6-B953-EE3D3275020A}"/>
              </a:ext>
            </a:extLst>
          </p:cNvPr>
          <p:cNvSpPr txBox="1"/>
          <p:nvPr/>
        </p:nvSpPr>
        <p:spPr>
          <a:xfrm>
            <a:off x="4724400" y="4591050"/>
            <a:ext cx="413385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/>
              <a:t>Couche application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A8E0C38-14EC-4400-B9DD-43815B9F310D}"/>
              </a:ext>
            </a:extLst>
          </p:cNvPr>
          <p:cNvSpPr txBox="1"/>
          <p:nvPr/>
        </p:nvSpPr>
        <p:spPr>
          <a:xfrm>
            <a:off x="4591050" y="5810250"/>
            <a:ext cx="226695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/>
              <a:t>Nouveau paquet</a:t>
            </a:r>
          </a:p>
        </p:txBody>
      </p:sp>
    </p:spTree>
    <p:extLst>
      <p:ext uri="{BB962C8B-B14F-4D97-AF65-F5344CB8AC3E}">
        <p14:creationId xmlns:p14="http://schemas.microsoft.com/office/powerpoint/2010/main" val="4967856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D5D15B-3018-4A43-9B17-772BF8297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3" y="41447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fr-FR" sz="4400" dirty="0">
                <a:solidFill>
                  <a:schemeClr val="accent4"/>
                </a:solidFill>
              </a:rPr>
              <a:t>on parle de tunnel </a:t>
            </a:r>
            <a:r>
              <a:rPr lang="fr-FR" sz="4400" err="1">
                <a:solidFill>
                  <a:schemeClr val="accent4"/>
                </a:solidFill>
              </a:rPr>
              <a:t>vpn</a:t>
            </a:r>
            <a:endParaRPr lang="fr-FR" err="1">
              <a:solidFill>
                <a:schemeClr val="accent4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DB5AAC0-4A4C-4044-8475-46D387F5A5D3}"/>
              </a:ext>
            </a:extLst>
          </p:cNvPr>
          <p:cNvSpPr txBox="1"/>
          <p:nvPr/>
        </p:nvSpPr>
        <p:spPr>
          <a:xfrm>
            <a:off x="1455708" y="1153603"/>
            <a:ext cx="921301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800">
                <a:ea typeface="+mn-lt"/>
                <a:cs typeface="+mn-lt"/>
              </a:rPr>
              <a:t>c'est une communication unique entre deux points, par laquelle passent des communications multiples vers d'autres points</a:t>
            </a:r>
            <a:endParaRPr lang="fr-FR" sz="280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293C48-A479-4217-982E-D8985FF40B50}"/>
              </a:ext>
            </a:extLst>
          </p:cNvPr>
          <p:cNvSpPr txBox="1"/>
          <p:nvPr/>
        </p:nvSpPr>
        <p:spPr>
          <a:xfrm>
            <a:off x="9601200" y="6410325"/>
            <a:ext cx="17907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solidFill>
                  <a:srgbClr val="A6A6A6"/>
                </a:solidFill>
              </a:rPr>
              <a:t>Christian Villéger</a:t>
            </a:r>
            <a:endParaRPr lang="fr-FR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B5963BB-26BE-42DD-BCC8-AD6A7D5DAC36}"/>
              </a:ext>
            </a:extLst>
          </p:cNvPr>
          <p:cNvSpPr/>
          <p:nvPr/>
        </p:nvSpPr>
        <p:spPr>
          <a:xfrm>
            <a:off x="477329" y="2324819"/>
            <a:ext cx="11429997" cy="3723734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0E5E4C41-9580-407B-9A89-EBF96962F6FF}"/>
              </a:ext>
            </a:extLst>
          </p:cNvPr>
          <p:cNvSpPr txBox="1"/>
          <p:nvPr/>
        </p:nvSpPr>
        <p:spPr>
          <a:xfrm>
            <a:off x="5399238" y="2322482"/>
            <a:ext cx="13198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800" b="1">
                <a:solidFill>
                  <a:srgbClr val="FF0000"/>
                </a:solidFill>
              </a:rPr>
              <a:t>internet</a:t>
            </a:r>
          </a:p>
        </p:txBody>
      </p:sp>
      <p:pic>
        <p:nvPicPr>
          <p:cNvPr id="49" name="Graphique 49" descr="Utilisateurs avec un remplissage uni">
            <a:extLst>
              <a:ext uri="{FF2B5EF4-FFF2-40B4-BE49-F238E27FC236}">
                <a16:creationId xmlns:a16="http://schemas.microsoft.com/office/drawing/2014/main" id="{44A9C987-B5AA-44A9-ADE8-F59E03E5B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5064" y="3101196"/>
            <a:ext cx="1920815" cy="1906437"/>
          </a:xfrm>
          <a:prstGeom prst="rect">
            <a:avLst/>
          </a:prstGeom>
        </p:spPr>
      </p:pic>
      <p:pic>
        <p:nvPicPr>
          <p:cNvPr id="50" name="Graphique 50" descr="Contour de visage démoniaque avec un remplissage uni">
            <a:extLst>
              <a:ext uri="{FF2B5EF4-FFF2-40B4-BE49-F238E27FC236}">
                <a16:creationId xmlns:a16="http://schemas.microsoft.com/office/drawing/2014/main" id="{CD4A6C3E-B6DC-4D6C-BDEB-966A6360E1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79744" y="4625197"/>
            <a:ext cx="1460739" cy="1431984"/>
          </a:xfrm>
          <a:prstGeom prst="rect">
            <a:avLst/>
          </a:prstGeom>
        </p:spPr>
      </p:pic>
      <p:pic>
        <p:nvPicPr>
          <p:cNvPr id="51" name="Graphique 51" descr="Contour de visage d’ange avec un remplissage uni">
            <a:extLst>
              <a:ext uri="{FF2B5EF4-FFF2-40B4-BE49-F238E27FC236}">
                <a16:creationId xmlns:a16="http://schemas.microsoft.com/office/drawing/2014/main" id="{72472B49-B809-4B0D-975F-904ADB26D0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4272" y="3475008"/>
            <a:ext cx="1417607" cy="1417608"/>
          </a:xfrm>
          <a:prstGeom prst="rect">
            <a:avLst/>
          </a:prstGeom>
        </p:spPr>
      </p:pic>
      <p:sp>
        <p:nvSpPr>
          <p:cNvPr id="52" name="Arc plein 51">
            <a:extLst>
              <a:ext uri="{FF2B5EF4-FFF2-40B4-BE49-F238E27FC236}">
                <a16:creationId xmlns:a16="http://schemas.microsoft.com/office/drawing/2014/main" id="{E58CF685-FC15-4619-A91A-09DCB0D4E6F4}"/>
              </a:ext>
            </a:extLst>
          </p:cNvPr>
          <p:cNvSpPr/>
          <p:nvPr/>
        </p:nvSpPr>
        <p:spPr>
          <a:xfrm>
            <a:off x="2315833" y="3099399"/>
            <a:ext cx="3249281" cy="948904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5BB54DE1-ED23-47E8-B7FE-0A813EB0B986}"/>
              </a:ext>
            </a:extLst>
          </p:cNvPr>
          <p:cNvCxnSpPr/>
          <p:nvPr/>
        </p:nvCxnSpPr>
        <p:spPr>
          <a:xfrm>
            <a:off x="6124934" y="4766273"/>
            <a:ext cx="0" cy="1178943"/>
          </a:xfrm>
          <a:prstGeom prst="straightConnector1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Graphique 50" descr="Contour de visage démoniaque avec un remplissage uni">
            <a:extLst>
              <a:ext uri="{FF2B5EF4-FFF2-40B4-BE49-F238E27FC236}">
                <a16:creationId xmlns:a16="http://schemas.microsoft.com/office/drawing/2014/main" id="{4AAD9EFE-56B5-44E0-95AF-2E4EC8106A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37139" y="4625196"/>
            <a:ext cx="1460739" cy="1431984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291FC656-1990-45D3-BFC7-C81F74EC7E7E}"/>
              </a:ext>
            </a:extLst>
          </p:cNvPr>
          <p:cNvSpPr/>
          <p:nvPr/>
        </p:nvSpPr>
        <p:spPr>
          <a:xfrm>
            <a:off x="3405817" y="4994515"/>
            <a:ext cx="934527" cy="345055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1591C6F-3678-472A-AFAB-167F22F19537}"/>
              </a:ext>
            </a:extLst>
          </p:cNvPr>
          <p:cNvSpPr/>
          <p:nvPr/>
        </p:nvSpPr>
        <p:spPr>
          <a:xfrm flipV="1">
            <a:off x="3520835" y="5397080"/>
            <a:ext cx="704490" cy="34505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Arc plein 60">
            <a:extLst>
              <a:ext uri="{FF2B5EF4-FFF2-40B4-BE49-F238E27FC236}">
                <a16:creationId xmlns:a16="http://schemas.microsoft.com/office/drawing/2014/main" id="{F592D533-538D-4452-9587-8FC25D047D4F}"/>
              </a:ext>
            </a:extLst>
          </p:cNvPr>
          <p:cNvSpPr/>
          <p:nvPr/>
        </p:nvSpPr>
        <p:spPr>
          <a:xfrm>
            <a:off x="3609795" y="5471662"/>
            <a:ext cx="517584" cy="273169"/>
          </a:xfrm>
          <a:prstGeom prst="blockArc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3" name="Triangle isocèle 62">
            <a:extLst>
              <a:ext uri="{FF2B5EF4-FFF2-40B4-BE49-F238E27FC236}">
                <a16:creationId xmlns:a16="http://schemas.microsoft.com/office/drawing/2014/main" id="{C204AC8D-2CC7-493B-8E43-75CD8C13073B}"/>
              </a:ext>
            </a:extLst>
          </p:cNvPr>
          <p:cNvSpPr/>
          <p:nvPr/>
        </p:nvSpPr>
        <p:spPr>
          <a:xfrm>
            <a:off x="5478486" y="3100298"/>
            <a:ext cx="1178942" cy="13802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VPN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E6148C10-AF1F-4FE5-91F8-A458A3268D5E}"/>
              </a:ext>
            </a:extLst>
          </p:cNvPr>
          <p:cNvSpPr txBox="1"/>
          <p:nvPr/>
        </p:nvSpPr>
        <p:spPr>
          <a:xfrm>
            <a:off x="3227358" y="347177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TUNNEL VPN</a:t>
            </a:r>
          </a:p>
        </p:txBody>
      </p:sp>
      <p:sp>
        <p:nvSpPr>
          <p:cNvPr id="65" name="Flèche : quatre pointes 64">
            <a:extLst>
              <a:ext uri="{FF2B5EF4-FFF2-40B4-BE49-F238E27FC236}">
                <a16:creationId xmlns:a16="http://schemas.microsoft.com/office/drawing/2014/main" id="{F4321EE9-BD66-4486-B49B-041B67A1BB3C}"/>
              </a:ext>
            </a:extLst>
          </p:cNvPr>
          <p:cNvSpPr/>
          <p:nvPr/>
        </p:nvSpPr>
        <p:spPr>
          <a:xfrm rot="16200000">
            <a:off x="7843113" y="2746343"/>
            <a:ext cx="646980" cy="2746071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Flèche : quatre pointes 65">
            <a:extLst>
              <a:ext uri="{FF2B5EF4-FFF2-40B4-BE49-F238E27FC236}">
                <a16:creationId xmlns:a16="http://schemas.microsoft.com/office/drawing/2014/main" id="{E8C4B814-ACE3-45F8-9F87-8FB78AEC7E51}"/>
              </a:ext>
            </a:extLst>
          </p:cNvPr>
          <p:cNvSpPr/>
          <p:nvPr/>
        </p:nvSpPr>
        <p:spPr>
          <a:xfrm rot="16200000">
            <a:off x="3659301" y="2789474"/>
            <a:ext cx="646980" cy="2746071"/>
          </a:xfrm>
          <a:prstGeom prst="quadArrow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CA678C01-5B93-41C6-ACD4-A8717C83C586}"/>
              </a:ext>
            </a:extLst>
          </p:cNvPr>
          <p:cNvCxnSpPr/>
          <p:nvPr/>
        </p:nvCxnSpPr>
        <p:spPr>
          <a:xfrm>
            <a:off x="2702225" y="3787714"/>
            <a:ext cx="2487280" cy="833886"/>
          </a:xfrm>
          <a:prstGeom prst="straightConnector1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28089C3E-B832-4BE3-8220-47C8C3DB4C18}"/>
              </a:ext>
            </a:extLst>
          </p:cNvPr>
          <p:cNvCxnSpPr>
            <a:cxnSpLocks/>
          </p:cNvCxnSpPr>
          <p:nvPr/>
        </p:nvCxnSpPr>
        <p:spPr>
          <a:xfrm flipV="1">
            <a:off x="2889130" y="3859599"/>
            <a:ext cx="2300375" cy="762001"/>
          </a:xfrm>
          <a:prstGeom prst="straightConnector1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4456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152D4F-605D-44E5-8114-9416DC6B5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sz="5400">
                <a:solidFill>
                  <a:schemeClr val="accent4"/>
                </a:solidFill>
              </a:rPr>
              <a:t>En d'autres termes : le VPN est un intermédiaire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6279F8-F619-41DB-9591-6E33F9FE2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633" y="3152205"/>
            <a:ext cx="7052992" cy="1706804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algn="ctr"/>
            <a:r>
              <a:rPr lang="fr-FR" sz="4800"/>
              <a:t>Y'a-t-il une solution alternative au VPN, pour avoir une connexion anonyme sans intermédiaire ?</a:t>
            </a:r>
            <a:endParaRPr lang="fr-FR" sz="4800" dirty="0"/>
          </a:p>
        </p:txBody>
      </p:sp>
      <p:pic>
        <p:nvPicPr>
          <p:cNvPr id="4" name="Graphique 4" descr="Questions avec un remplissage uni">
            <a:extLst>
              <a:ext uri="{FF2B5EF4-FFF2-40B4-BE49-F238E27FC236}">
                <a16:creationId xmlns:a16="http://schemas.microsoft.com/office/drawing/2014/main" id="{9710829B-855A-4BD5-8BD4-18990FFA5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9629" y="2094782"/>
            <a:ext cx="4149305" cy="409179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BBB3763-1E2B-48C8-BB21-9F5F8A423D2C}"/>
              </a:ext>
            </a:extLst>
          </p:cNvPr>
          <p:cNvSpPr txBox="1"/>
          <p:nvPr/>
        </p:nvSpPr>
        <p:spPr>
          <a:xfrm>
            <a:off x="9601200" y="6410325"/>
            <a:ext cx="17907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solidFill>
                  <a:srgbClr val="A6A6A6"/>
                </a:solidFill>
              </a:rPr>
              <a:t>Christian Villéger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3771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786200-FDF8-49E7-B952-8561E5A07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>
                <a:solidFill>
                  <a:schemeClr val="accent4"/>
                </a:solidFill>
              </a:rPr>
              <a:t>Le </a:t>
            </a:r>
            <a:r>
              <a:rPr lang="fr-FR" err="1">
                <a:solidFill>
                  <a:schemeClr val="accent4"/>
                </a:solidFill>
              </a:rPr>
              <a:t>vpn</a:t>
            </a:r>
            <a:r>
              <a:rPr lang="fr-FR">
                <a:solidFill>
                  <a:schemeClr val="accent4"/>
                </a:solidFill>
              </a:rPr>
              <a:t> pour le grand public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3D27B2-4012-44C5-A52D-ECEA99852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079" y="2207154"/>
            <a:ext cx="11020776" cy="386626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z="3600"/>
              <a:t> Mes données sont chiffrées et sécurisées de bout en bout</a:t>
            </a:r>
          </a:p>
          <a:p>
            <a:r>
              <a:rPr lang="fr-FR" sz="3600"/>
              <a:t> Je suis complètement anonyme</a:t>
            </a:r>
          </a:p>
          <a:p>
            <a:r>
              <a:rPr lang="fr-FR" sz="3600"/>
              <a:t> Je peux télécharger comme un dingue</a:t>
            </a:r>
          </a:p>
          <a:p>
            <a:r>
              <a:rPr lang="fr-FR" sz="3600"/>
              <a:t> Je suis plus malin que </a:t>
            </a:r>
            <a:r>
              <a:rPr lang="fr-FR" sz="3600">
                <a:solidFill>
                  <a:srgbClr val="FF0000"/>
                </a:solidFill>
              </a:rPr>
              <a:t>N</a:t>
            </a:r>
            <a:r>
              <a:rPr lang="fr-FR" sz="3600"/>
              <a:t>etflix</a:t>
            </a:r>
          </a:p>
          <a:p>
            <a:r>
              <a:rPr lang="fr-FR" sz="3600"/>
              <a:t> Personne ne peut utiliser mes données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9374B32-AB09-4A9C-9C94-188ECC3B4FF3}"/>
              </a:ext>
            </a:extLst>
          </p:cNvPr>
          <p:cNvSpPr txBox="1"/>
          <p:nvPr/>
        </p:nvSpPr>
        <p:spPr>
          <a:xfrm>
            <a:off x="9601200" y="6410325"/>
            <a:ext cx="17907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solidFill>
                  <a:srgbClr val="A6A6A6"/>
                </a:solidFill>
              </a:rPr>
              <a:t>Christian Villéger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1028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6DA7737-E771-43DC-ACBC-4CEAE3F4FD78}"/>
              </a:ext>
            </a:extLst>
          </p:cNvPr>
          <p:cNvSpPr txBox="1"/>
          <p:nvPr/>
        </p:nvSpPr>
        <p:spPr>
          <a:xfrm>
            <a:off x="9601200" y="6410325"/>
            <a:ext cx="17907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solidFill>
                  <a:srgbClr val="A6A6A6"/>
                </a:solidFill>
              </a:rPr>
              <a:t>Christian Villéger</a:t>
            </a:r>
            <a:endParaRPr lang="fr-FR"/>
          </a:p>
        </p:txBody>
      </p:sp>
      <p:pic>
        <p:nvPicPr>
          <p:cNvPr id="3" name="Image 4">
            <a:extLst>
              <a:ext uri="{FF2B5EF4-FFF2-40B4-BE49-F238E27FC236}">
                <a16:creationId xmlns:a16="http://schemas.microsoft.com/office/drawing/2014/main" id="{F48E0BA0-2991-483C-8AC1-A1BD2A45D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0" y="-2335"/>
            <a:ext cx="12203500" cy="6862670"/>
          </a:xfrm>
          <a:prstGeom prst="rect">
            <a:avLst/>
          </a:prstGeom>
        </p:spPr>
      </p:pic>
      <p:sp>
        <p:nvSpPr>
          <p:cNvPr id="6" name="Titre 5">
            <a:extLst>
              <a:ext uri="{FF2B5EF4-FFF2-40B4-BE49-F238E27FC236}">
                <a16:creationId xmlns:a16="http://schemas.microsoft.com/office/drawing/2014/main" id="{4C451B6C-4233-4FB7-92F7-0298C8D72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809" y="17282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fr-FR" sz="5400" b="1">
                <a:solidFill>
                  <a:schemeClr val="accent4"/>
                </a:solidFill>
              </a:rPr>
              <a:t>Telle est la question ...</a:t>
            </a:r>
          </a:p>
        </p:txBody>
      </p:sp>
    </p:spTree>
    <p:extLst>
      <p:ext uri="{BB962C8B-B14F-4D97-AF65-F5344CB8AC3E}">
        <p14:creationId xmlns:p14="http://schemas.microsoft.com/office/powerpoint/2010/main" val="3225132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05D867-F063-492D-9A9C-A8DA12B1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>
                <a:solidFill>
                  <a:schemeClr val="accent4"/>
                </a:solidFill>
              </a:rPr>
              <a:t>La grande déception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E92CFD-D662-4876-8BA3-51E325709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130" y="2051930"/>
            <a:ext cx="4649783" cy="598135"/>
          </a:xfrm>
        </p:spPr>
        <p:txBody>
          <a:bodyPr/>
          <a:lstStyle/>
          <a:p>
            <a:pPr algn="ctr"/>
            <a:r>
              <a:rPr lang="fr-FR"/>
              <a:t>Idées reçues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4A280C6-04A4-4A75-BE30-C25AAF2BA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5146502" cy="271780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fr-FR"/>
              <a:t>Données chiffrées et sécurisées</a:t>
            </a:r>
          </a:p>
          <a:p>
            <a:r>
              <a:rPr lang="fr-FR"/>
              <a:t>Je suis complètement anonyme</a:t>
            </a:r>
          </a:p>
          <a:p>
            <a:r>
              <a:rPr lang="fr-FR"/>
              <a:t>Je peux télécharger comme un dingue</a:t>
            </a:r>
          </a:p>
          <a:p>
            <a:r>
              <a:rPr lang="fr-FR"/>
              <a:t>Plus malin que </a:t>
            </a:r>
            <a:r>
              <a:rPr lang="fr-FR">
                <a:solidFill>
                  <a:srgbClr val="FF0000"/>
                </a:solidFill>
              </a:rPr>
              <a:t>N</a:t>
            </a:r>
            <a:r>
              <a:rPr lang="fr-FR"/>
              <a:t>etflix</a:t>
            </a:r>
          </a:p>
          <a:p>
            <a:r>
              <a:rPr lang="fr-FR"/>
              <a:t>Personne ne peut utiliser mes données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56948CA-4A32-4B9B-A467-46AFFAEDDB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7919" y="2207151"/>
            <a:ext cx="4646602" cy="442913"/>
          </a:xfrm>
        </p:spPr>
        <p:txBody>
          <a:bodyPr/>
          <a:lstStyle/>
          <a:p>
            <a:pPr algn="ctr"/>
            <a:r>
              <a:rPr lang="fr-FR"/>
              <a:t>La vérité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26B335B-3A55-4658-AB7E-2613FA1F8B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8866" y="3073397"/>
            <a:ext cx="4014433" cy="271780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fr-FR">
                <a:solidFill>
                  <a:srgbClr val="FFC000"/>
                </a:solidFill>
              </a:rPr>
              <a:t>Pas totalement vrai</a:t>
            </a:r>
          </a:p>
          <a:p>
            <a:r>
              <a:rPr lang="fr-FR">
                <a:solidFill>
                  <a:srgbClr val="FF0000"/>
                </a:solidFill>
              </a:rPr>
              <a:t>Faux</a:t>
            </a:r>
          </a:p>
          <a:p>
            <a:r>
              <a:rPr lang="fr-FR">
                <a:solidFill>
                  <a:srgbClr val="FF0000"/>
                </a:solidFill>
                <a:ea typeface="+mn-lt"/>
                <a:cs typeface="+mn-lt"/>
              </a:rPr>
              <a:t>Faux</a:t>
            </a:r>
          </a:p>
          <a:p>
            <a:r>
              <a:rPr lang="fr-FR">
                <a:solidFill>
                  <a:srgbClr val="FF0000"/>
                </a:solidFill>
                <a:ea typeface="+mn-lt"/>
                <a:cs typeface="+mn-lt"/>
              </a:rPr>
              <a:t>Faux</a:t>
            </a:r>
          </a:p>
          <a:p>
            <a:r>
              <a:rPr lang="fr-FR">
                <a:solidFill>
                  <a:srgbClr val="FF0000"/>
                </a:solidFill>
                <a:ea typeface="+mn-lt"/>
                <a:cs typeface="+mn-lt"/>
              </a:rPr>
              <a:t>Faux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180F97A-C74C-4310-88D0-740F3557649F}"/>
              </a:ext>
            </a:extLst>
          </p:cNvPr>
          <p:cNvSpPr txBox="1"/>
          <p:nvPr/>
        </p:nvSpPr>
        <p:spPr>
          <a:xfrm>
            <a:off x="9601200" y="6419850"/>
            <a:ext cx="17907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solidFill>
                  <a:srgbClr val="A6A6A6"/>
                </a:solidFill>
              </a:rPr>
              <a:t>Christian Villéger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9516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BE79A1-386E-40F8-B36F-33CB1171E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0747" y="2692851"/>
            <a:ext cx="7027332" cy="1478570"/>
          </a:xfrm>
        </p:spPr>
        <p:txBody>
          <a:bodyPr>
            <a:normAutofit/>
          </a:bodyPr>
          <a:lstStyle/>
          <a:p>
            <a:r>
              <a:rPr lang="fr-FR" sz="9600">
                <a:solidFill>
                  <a:schemeClr val="accent4"/>
                </a:solidFill>
              </a:rPr>
              <a:t>Pourquoi ?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34747A2-B731-49DF-9649-4650A27E66CD}"/>
              </a:ext>
            </a:extLst>
          </p:cNvPr>
          <p:cNvSpPr txBox="1"/>
          <p:nvPr/>
        </p:nvSpPr>
        <p:spPr>
          <a:xfrm>
            <a:off x="9601200" y="6410325"/>
            <a:ext cx="17907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solidFill>
                  <a:srgbClr val="A6A6A6"/>
                </a:solidFill>
              </a:rPr>
              <a:t>Christian Villéger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1676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AF8DE4-411C-4408-9A27-BE6D989E9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7225" y="2688858"/>
            <a:ext cx="7634376" cy="1478570"/>
          </a:xfrm>
        </p:spPr>
        <p:txBody>
          <a:bodyPr/>
          <a:lstStyle/>
          <a:p>
            <a:r>
              <a:rPr lang="fr-FR">
                <a:solidFill>
                  <a:schemeClr val="accent4"/>
                </a:solidFill>
              </a:rPr>
              <a:t>Schéma d'une connexion basique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AC875E0-FAB0-4C7D-8BAF-D23F2BE22A60}"/>
              </a:ext>
            </a:extLst>
          </p:cNvPr>
          <p:cNvSpPr txBox="1"/>
          <p:nvPr/>
        </p:nvSpPr>
        <p:spPr>
          <a:xfrm>
            <a:off x="9601200" y="6410325"/>
            <a:ext cx="17907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solidFill>
                  <a:srgbClr val="A6A6A6"/>
                </a:solidFill>
              </a:rPr>
              <a:t>Christian Villéger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573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1E943F90-F0D8-49AA-9F46-D101723C9AA9}"/>
              </a:ext>
            </a:extLst>
          </p:cNvPr>
          <p:cNvSpPr/>
          <p:nvPr/>
        </p:nvSpPr>
        <p:spPr>
          <a:xfrm>
            <a:off x="9074989" y="2887888"/>
            <a:ext cx="3019244" cy="1265206"/>
          </a:xfrm>
          <a:prstGeom prst="ellipse">
            <a:avLst/>
          </a:prstGeom>
          <a:solidFill>
            <a:srgbClr val="ED7D3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C8A52EE-A3E4-42A4-B508-A7B04D0E876F}"/>
              </a:ext>
            </a:extLst>
          </p:cNvPr>
          <p:cNvSpPr txBox="1"/>
          <p:nvPr/>
        </p:nvSpPr>
        <p:spPr>
          <a:xfrm>
            <a:off x="9641080" y="3259363"/>
            <a:ext cx="188055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/>
              <a:t>Site internet</a:t>
            </a:r>
          </a:p>
        </p:txBody>
      </p:sp>
      <p:sp>
        <p:nvSpPr>
          <p:cNvPr id="4" name="Flèche : double flèche horizontale 3">
            <a:extLst>
              <a:ext uri="{FF2B5EF4-FFF2-40B4-BE49-F238E27FC236}">
                <a16:creationId xmlns:a16="http://schemas.microsoft.com/office/drawing/2014/main" id="{5C3361D7-5777-41F5-AC2D-3E0268A80C78}"/>
              </a:ext>
            </a:extLst>
          </p:cNvPr>
          <p:cNvSpPr/>
          <p:nvPr/>
        </p:nvSpPr>
        <p:spPr>
          <a:xfrm>
            <a:off x="2520731" y="3424336"/>
            <a:ext cx="1797170" cy="503207"/>
          </a:xfrm>
          <a:prstGeom prst="leftRightArrow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6D90BACD-DE20-4094-B063-66720A528144}"/>
              </a:ext>
            </a:extLst>
          </p:cNvPr>
          <p:cNvSpPr/>
          <p:nvPr/>
        </p:nvSpPr>
        <p:spPr>
          <a:xfrm>
            <a:off x="4702575" y="2624263"/>
            <a:ext cx="2041584" cy="1869056"/>
          </a:xfrm>
          <a:prstGeom prst="cube">
            <a:avLst/>
          </a:prstGeom>
          <a:solidFill>
            <a:srgbClr val="F50C94">
              <a:alpha val="53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EE9A996-711B-49FF-ABB3-EF6ACD6336D9}"/>
              </a:ext>
            </a:extLst>
          </p:cNvPr>
          <p:cNvSpPr txBox="1"/>
          <p:nvPr/>
        </p:nvSpPr>
        <p:spPr>
          <a:xfrm>
            <a:off x="4873206" y="3366459"/>
            <a:ext cx="134859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/>
              <a:t>Ma box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68DEE07C-486F-4806-8C5F-E7E87B9C3E1B}"/>
              </a:ext>
            </a:extLst>
          </p:cNvPr>
          <p:cNvSpPr/>
          <p:nvPr/>
        </p:nvSpPr>
        <p:spPr>
          <a:xfrm>
            <a:off x="318867" y="2847845"/>
            <a:ext cx="1797168" cy="1639017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/>
              <a:t>Mon PC</a:t>
            </a:r>
          </a:p>
        </p:txBody>
      </p:sp>
      <p:sp>
        <p:nvSpPr>
          <p:cNvPr id="14" name="Flèche : double flèche horizontale 13">
            <a:extLst>
              <a:ext uri="{FF2B5EF4-FFF2-40B4-BE49-F238E27FC236}">
                <a16:creationId xmlns:a16="http://schemas.microsoft.com/office/drawing/2014/main" id="{372DAE3B-E094-4F73-ADA6-086CD0459211}"/>
              </a:ext>
            </a:extLst>
          </p:cNvPr>
          <p:cNvSpPr/>
          <p:nvPr/>
        </p:nvSpPr>
        <p:spPr>
          <a:xfrm>
            <a:off x="7065379" y="3323008"/>
            <a:ext cx="1797170" cy="618225"/>
          </a:xfrm>
          <a:prstGeom prst="leftRightArrow">
            <a:avLst/>
          </a:prstGeom>
          <a:solidFill>
            <a:srgbClr val="ED7D3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rgbClr val="134770"/>
              </a:solidFill>
            </a:endParaRPr>
          </a:p>
        </p:txBody>
      </p:sp>
      <p:sp>
        <p:nvSpPr>
          <p:cNvPr id="11" name="Accolade ouvrante 10">
            <a:extLst>
              <a:ext uri="{FF2B5EF4-FFF2-40B4-BE49-F238E27FC236}">
                <a16:creationId xmlns:a16="http://schemas.microsoft.com/office/drawing/2014/main" id="{13AE101A-D236-45B1-ABBE-6016DA4CA286}"/>
              </a:ext>
            </a:extLst>
          </p:cNvPr>
          <p:cNvSpPr/>
          <p:nvPr/>
        </p:nvSpPr>
        <p:spPr>
          <a:xfrm rot="5400000">
            <a:off x="2734748" y="-699656"/>
            <a:ext cx="748145" cy="5569526"/>
          </a:xfrm>
          <a:prstGeom prst="leftBrace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Accolade ouvrante 18">
            <a:extLst>
              <a:ext uri="{FF2B5EF4-FFF2-40B4-BE49-F238E27FC236}">
                <a16:creationId xmlns:a16="http://schemas.microsoft.com/office/drawing/2014/main" id="{6E7F2A16-B3EE-4B4A-930D-CD9EA8D09C1E}"/>
              </a:ext>
            </a:extLst>
          </p:cNvPr>
          <p:cNvSpPr/>
          <p:nvPr/>
        </p:nvSpPr>
        <p:spPr>
          <a:xfrm rot="5400000">
            <a:off x="8442820" y="-741220"/>
            <a:ext cx="748145" cy="5569526"/>
          </a:xfrm>
          <a:prstGeom prst="leftBrac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FC71A12-4C92-4B2C-B67F-09C2EFC0364B}"/>
              </a:ext>
            </a:extLst>
          </p:cNvPr>
          <p:cNvSpPr txBox="1"/>
          <p:nvPr/>
        </p:nvSpPr>
        <p:spPr>
          <a:xfrm>
            <a:off x="1930112" y="891021"/>
            <a:ext cx="286789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600">
                <a:solidFill>
                  <a:schemeClr val="accent4"/>
                </a:solidFill>
              </a:rPr>
              <a:t>Réseau privé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DC60CE0-4D3A-434E-A1D8-C166B6094F8D}"/>
              </a:ext>
            </a:extLst>
          </p:cNvPr>
          <p:cNvSpPr txBox="1"/>
          <p:nvPr/>
        </p:nvSpPr>
        <p:spPr>
          <a:xfrm>
            <a:off x="7430366" y="891021"/>
            <a:ext cx="321425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600">
                <a:solidFill>
                  <a:schemeClr val="accent4"/>
                </a:solidFill>
              </a:rPr>
              <a:t>Réseau publique</a:t>
            </a:r>
          </a:p>
        </p:txBody>
      </p:sp>
      <p:sp>
        <p:nvSpPr>
          <p:cNvPr id="13" name="Parenthèse ouvrante 12">
            <a:extLst>
              <a:ext uri="{FF2B5EF4-FFF2-40B4-BE49-F238E27FC236}">
                <a16:creationId xmlns:a16="http://schemas.microsoft.com/office/drawing/2014/main" id="{126A6390-DF0C-4A07-9EF1-C1DEDCF8E844}"/>
              </a:ext>
            </a:extLst>
          </p:cNvPr>
          <p:cNvSpPr/>
          <p:nvPr/>
        </p:nvSpPr>
        <p:spPr>
          <a:xfrm rot="16200000">
            <a:off x="2805337" y="2377788"/>
            <a:ext cx="498763" cy="5514108"/>
          </a:xfrm>
          <a:prstGeom prst="leftBracket">
            <a:avLst/>
          </a:prstGeom>
          <a:ln w="28575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Parenthèse ouvrante 21">
            <a:extLst>
              <a:ext uri="{FF2B5EF4-FFF2-40B4-BE49-F238E27FC236}">
                <a16:creationId xmlns:a16="http://schemas.microsoft.com/office/drawing/2014/main" id="{F09653A3-E655-41F1-AA5B-1F086BEA6B22}"/>
              </a:ext>
            </a:extLst>
          </p:cNvPr>
          <p:cNvSpPr/>
          <p:nvPr/>
        </p:nvSpPr>
        <p:spPr>
          <a:xfrm rot="16200000">
            <a:off x="8541118" y="2377788"/>
            <a:ext cx="498763" cy="5514108"/>
          </a:xfrm>
          <a:prstGeom prst="leftBracket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8F98900-8FE2-4617-8261-266B817C1539}"/>
              </a:ext>
            </a:extLst>
          </p:cNvPr>
          <p:cNvSpPr txBox="1"/>
          <p:nvPr/>
        </p:nvSpPr>
        <p:spPr>
          <a:xfrm>
            <a:off x="9601200" y="6410325"/>
            <a:ext cx="17907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solidFill>
                  <a:srgbClr val="A6A6A6"/>
                </a:solidFill>
              </a:rPr>
              <a:t>Christian Villéger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3056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AF8DE4-411C-4408-9A27-BE6D989E9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7225" y="2688858"/>
            <a:ext cx="7634376" cy="1478570"/>
          </a:xfrm>
        </p:spPr>
        <p:txBody>
          <a:bodyPr/>
          <a:lstStyle/>
          <a:p>
            <a:r>
              <a:rPr lang="fr-FR">
                <a:solidFill>
                  <a:schemeClr val="accent4"/>
                </a:solidFill>
              </a:rPr>
              <a:t>Schéma d'une connexion via </a:t>
            </a:r>
            <a:r>
              <a:rPr lang="fr-FR" err="1">
                <a:solidFill>
                  <a:schemeClr val="accent4"/>
                </a:solidFill>
              </a:rPr>
              <a:t>vpn</a:t>
            </a:r>
            <a:endParaRPr lang="fr-FR">
              <a:solidFill>
                <a:schemeClr val="accent4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5990150-1EDD-46A6-8F8F-7894484E0DCD}"/>
              </a:ext>
            </a:extLst>
          </p:cNvPr>
          <p:cNvSpPr txBox="1"/>
          <p:nvPr/>
        </p:nvSpPr>
        <p:spPr>
          <a:xfrm>
            <a:off x="9601200" y="6410325"/>
            <a:ext cx="17907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solidFill>
                  <a:srgbClr val="A6A6A6"/>
                </a:solidFill>
              </a:rPr>
              <a:t>Christian Villéger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1979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1E943F90-F0D8-49AA-9F46-D101723C9AA9}"/>
              </a:ext>
            </a:extLst>
          </p:cNvPr>
          <p:cNvSpPr/>
          <p:nvPr/>
        </p:nvSpPr>
        <p:spPr>
          <a:xfrm>
            <a:off x="9074989" y="1045234"/>
            <a:ext cx="3019244" cy="1265206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C8A52EE-A3E4-42A4-B508-A7B04D0E876F}"/>
              </a:ext>
            </a:extLst>
          </p:cNvPr>
          <p:cNvSpPr txBox="1"/>
          <p:nvPr/>
        </p:nvSpPr>
        <p:spPr>
          <a:xfrm>
            <a:off x="9654935" y="1416709"/>
            <a:ext cx="188055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/>
              <a:t>Site internet</a:t>
            </a:r>
          </a:p>
        </p:txBody>
      </p:sp>
      <p:sp>
        <p:nvSpPr>
          <p:cNvPr id="4" name="Flèche : double flèche horizontale 3">
            <a:extLst>
              <a:ext uri="{FF2B5EF4-FFF2-40B4-BE49-F238E27FC236}">
                <a16:creationId xmlns:a16="http://schemas.microsoft.com/office/drawing/2014/main" id="{5C3361D7-5777-41F5-AC2D-3E0268A80C78}"/>
              </a:ext>
            </a:extLst>
          </p:cNvPr>
          <p:cNvSpPr/>
          <p:nvPr/>
        </p:nvSpPr>
        <p:spPr>
          <a:xfrm>
            <a:off x="2423749" y="5197717"/>
            <a:ext cx="1797170" cy="503207"/>
          </a:xfrm>
          <a:prstGeom prst="leftRightArrow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6D90BACD-DE20-4094-B063-66720A528144}"/>
              </a:ext>
            </a:extLst>
          </p:cNvPr>
          <p:cNvSpPr/>
          <p:nvPr/>
        </p:nvSpPr>
        <p:spPr>
          <a:xfrm>
            <a:off x="4717296" y="4323177"/>
            <a:ext cx="2041584" cy="1869056"/>
          </a:xfrm>
          <a:prstGeom prst="cub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EE9A996-711B-49FF-ABB3-EF6ACD6336D9}"/>
              </a:ext>
            </a:extLst>
          </p:cNvPr>
          <p:cNvSpPr txBox="1"/>
          <p:nvPr/>
        </p:nvSpPr>
        <p:spPr>
          <a:xfrm>
            <a:off x="4892256" y="5176209"/>
            <a:ext cx="134859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/>
              <a:t>Ma box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68DEE07C-486F-4806-8C5F-E7E87B9C3E1B}"/>
              </a:ext>
            </a:extLst>
          </p:cNvPr>
          <p:cNvSpPr/>
          <p:nvPr/>
        </p:nvSpPr>
        <p:spPr>
          <a:xfrm>
            <a:off x="429703" y="4635082"/>
            <a:ext cx="1797168" cy="1639017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/>
              <a:t>Mon PC</a:t>
            </a:r>
          </a:p>
        </p:txBody>
      </p:sp>
      <p:sp>
        <p:nvSpPr>
          <p:cNvPr id="8" name="Triangle isocèle 7">
            <a:extLst>
              <a:ext uri="{FF2B5EF4-FFF2-40B4-BE49-F238E27FC236}">
                <a16:creationId xmlns:a16="http://schemas.microsoft.com/office/drawing/2014/main" id="{ED1B67D7-C158-4A11-8800-F0BBC01C6626}"/>
              </a:ext>
            </a:extLst>
          </p:cNvPr>
          <p:cNvSpPr/>
          <p:nvPr/>
        </p:nvSpPr>
        <p:spPr>
          <a:xfrm>
            <a:off x="4414561" y="512912"/>
            <a:ext cx="2530414" cy="1839762"/>
          </a:xfrm>
          <a:prstGeom prst="triangl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/>
              <a:t>Service VPN</a:t>
            </a:r>
          </a:p>
        </p:txBody>
      </p:sp>
      <p:sp>
        <p:nvSpPr>
          <p:cNvPr id="9" name="Flèche : double flèche verticale 8">
            <a:extLst>
              <a:ext uri="{FF2B5EF4-FFF2-40B4-BE49-F238E27FC236}">
                <a16:creationId xmlns:a16="http://schemas.microsoft.com/office/drawing/2014/main" id="{EA8FD104-E852-47FA-BB08-6FAEFA2D8B06}"/>
              </a:ext>
            </a:extLst>
          </p:cNvPr>
          <p:cNvSpPr/>
          <p:nvPr/>
        </p:nvSpPr>
        <p:spPr>
          <a:xfrm>
            <a:off x="5395048" y="2469218"/>
            <a:ext cx="572397" cy="1811545"/>
          </a:xfrm>
          <a:prstGeom prst="upDownArrow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 : double flèche horizontale 13">
            <a:extLst>
              <a:ext uri="{FF2B5EF4-FFF2-40B4-BE49-F238E27FC236}">
                <a16:creationId xmlns:a16="http://schemas.microsoft.com/office/drawing/2014/main" id="{372DAE3B-E094-4F73-ADA6-086CD0459211}"/>
              </a:ext>
            </a:extLst>
          </p:cNvPr>
          <p:cNvSpPr/>
          <p:nvPr/>
        </p:nvSpPr>
        <p:spPr>
          <a:xfrm>
            <a:off x="7148507" y="1411081"/>
            <a:ext cx="1797170" cy="618225"/>
          </a:xfrm>
          <a:prstGeom prst="leftRightArrow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rgbClr val="134770"/>
              </a:solidFill>
            </a:endParaRPr>
          </a:p>
        </p:txBody>
      </p:sp>
      <p:sp>
        <p:nvSpPr>
          <p:cNvPr id="15" name="Parenthèse ouvrante 14">
            <a:extLst>
              <a:ext uri="{FF2B5EF4-FFF2-40B4-BE49-F238E27FC236}">
                <a16:creationId xmlns:a16="http://schemas.microsoft.com/office/drawing/2014/main" id="{EE0D52DE-50FC-4CB9-9A58-A13D29EF7AFC}"/>
              </a:ext>
            </a:extLst>
          </p:cNvPr>
          <p:cNvSpPr/>
          <p:nvPr/>
        </p:nvSpPr>
        <p:spPr>
          <a:xfrm>
            <a:off x="4410520" y="513272"/>
            <a:ext cx="1178046" cy="5980979"/>
          </a:xfrm>
          <a:prstGeom prst="leftBracket">
            <a:avLst/>
          </a:prstGeom>
          <a:ln w="28575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Parenthèse fermante 15">
            <a:extLst>
              <a:ext uri="{FF2B5EF4-FFF2-40B4-BE49-F238E27FC236}">
                <a16:creationId xmlns:a16="http://schemas.microsoft.com/office/drawing/2014/main" id="{B360ED6E-2893-44E2-95BE-C14D6668DCFB}"/>
              </a:ext>
            </a:extLst>
          </p:cNvPr>
          <p:cNvSpPr/>
          <p:nvPr/>
        </p:nvSpPr>
        <p:spPr>
          <a:xfrm>
            <a:off x="5799734" y="512373"/>
            <a:ext cx="1207696" cy="5980980"/>
          </a:xfrm>
          <a:prstGeom prst="rightBracket">
            <a:avLst/>
          </a:prstGeom>
          <a:ln w="28575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C68CB85-7390-4E5F-8B5C-7FDC8D0E1BB1}"/>
              </a:ext>
            </a:extLst>
          </p:cNvPr>
          <p:cNvSpPr txBox="1"/>
          <p:nvPr/>
        </p:nvSpPr>
        <p:spPr>
          <a:xfrm>
            <a:off x="8547520" y="2933700"/>
            <a:ext cx="343331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/>
              <a:t>L'adresse IP publique de ma box est remplacée par l'IP publique du VPN (Raison pour laquelle on apparaît à un autre endroit)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341F6EFC-44DF-4E6B-A376-E9539180E2FD}"/>
              </a:ext>
            </a:extLst>
          </p:cNvPr>
          <p:cNvCxnSpPr/>
          <p:nvPr/>
        </p:nvCxnSpPr>
        <p:spPr>
          <a:xfrm>
            <a:off x="7140335" y="2229389"/>
            <a:ext cx="1383281" cy="1000484"/>
          </a:xfrm>
          <a:prstGeom prst="straightConnector1">
            <a:avLst/>
          </a:prstGeom>
          <a:ln w="571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52BD6892-7C17-4FA0-A5DF-B7A3AAEBB797}"/>
              </a:ext>
            </a:extLst>
          </p:cNvPr>
          <p:cNvSpPr txBox="1"/>
          <p:nvPr/>
        </p:nvSpPr>
        <p:spPr>
          <a:xfrm>
            <a:off x="9601200" y="6410325"/>
            <a:ext cx="17907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solidFill>
                  <a:srgbClr val="A6A6A6"/>
                </a:solidFill>
              </a:rPr>
              <a:t>Christian Villéger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344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Application>Microsoft Office PowerPoint</Application>
  <PresentationFormat>Grand écran</PresentationFormat>
  <Slides>30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1" baseType="lpstr">
      <vt:lpstr>Circuit</vt:lpstr>
      <vt:lpstr>VPN</vt:lpstr>
      <vt:lpstr>Le coup de maître du vpn :</vt:lpstr>
      <vt:lpstr>Le vpn pour le grand public</vt:lpstr>
      <vt:lpstr>La grande déception</vt:lpstr>
      <vt:lpstr>Pourquoi ?</vt:lpstr>
      <vt:lpstr>Schéma d'une connexion basique</vt:lpstr>
      <vt:lpstr>Présentation PowerPoint</vt:lpstr>
      <vt:lpstr>Schéma d'une connexion via vpn</vt:lpstr>
      <vt:lpstr>Présentation PowerPoint</vt:lpstr>
      <vt:lpstr>Mes données sont chiffrées et sécurisées de bout en bout</vt:lpstr>
      <vt:lpstr>Présentation PowerPoint</vt:lpstr>
      <vt:lpstr>Je suis complètement anonyme</vt:lpstr>
      <vt:lpstr>Je peux télécharger comme un dingue</vt:lpstr>
      <vt:lpstr>Plus malin que Netflix</vt:lpstr>
      <vt:lpstr>PERSONNE NE PEUT lire ou UTILISer mes données</vt:lpstr>
      <vt:lpstr>Mais alors...</vt:lpstr>
      <vt:lpstr>Présentation PowerPoint</vt:lpstr>
      <vt:lpstr>Utilisation professionnelle</vt:lpstr>
      <vt:lpstr>Principalement deux concepts</vt:lpstr>
      <vt:lpstr>Me relier au réseau de mon entreprise</vt:lpstr>
      <vt:lpstr>Présentation PowerPoint</vt:lpstr>
      <vt:lpstr>Relier mon entreprise à tout son réseau  1/3</vt:lpstr>
      <vt:lpstr>Relier mon entreprise à tout son réseau  2/3</vt:lpstr>
      <vt:lpstr>Relier mon entreprise à tout son réseau  3/3</vt:lpstr>
      <vt:lpstr>Question :</vt:lpstr>
      <vt:lpstr>L'encapsulation 1/2</vt:lpstr>
      <vt:lpstr>L'encapsulation 2/2</vt:lpstr>
      <vt:lpstr>on parle de tunnel vpn</vt:lpstr>
      <vt:lpstr>En d'autres termes : le VPN est un intermédiaire</vt:lpstr>
      <vt:lpstr>Telle est la question 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revision>81</cp:revision>
  <dcterms:created xsi:type="dcterms:W3CDTF">2020-12-05T15:53:40Z</dcterms:created>
  <dcterms:modified xsi:type="dcterms:W3CDTF">2020-12-06T15:24:13Z</dcterms:modified>
</cp:coreProperties>
</file>