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150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D1E6FE-8BAD-481E-82FA-3B44A41A75FD}" type="datetimeFigureOut">
              <a:rPr lang="fr-FR" smtClean="0"/>
              <a:t>17/06/2019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821BE-964D-4037-B7F5-BCE343D70112}" type="slidenum">
              <a:rPr lang="fr-FR" smtClean="0"/>
              <a:t>‹N°›</a:t>
            </a:fld>
            <a:endParaRPr lang="fr-FR"/>
          </a:p>
        </p:txBody>
      </p:sp>
    </p:spTree>
    <p:extLst>
      <p:ext uri="{BB962C8B-B14F-4D97-AF65-F5344CB8AC3E}">
        <p14:creationId xmlns:p14="http://schemas.microsoft.com/office/powerpoint/2010/main" val="76093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15CF1CE-F5C9-45AE-9398-C581ECBE96DD}"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07A0619-1B90-4E08-B782-FA2C51D0805C}"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BD4E2D-C973-430C-B9B8-B9B8849586FF}"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EFE069E-38B4-43AC-862E-B68E8821FD54}"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9A72E1-01AE-4C77-BBF4-56D068789181}"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2BDAE5-E991-4EA9-9B34-2CC2485D34A1}"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59EB17-192F-466C-8895-AD6A93F77E65}" type="datetime1">
              <a:rPr lang="fr-FR" smtClean="0"/>
              <a:t>17/06/2019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8FCC80-B8C6-41B5-8B59-D370428BBA83}"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78B42A0A-A0DA-4967-BC37-7B9AE69C2990}" type="datetime1">
              <a:rPr lang="fr-FR" smtClean="0"/>
              <a:t>17/06/2019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E90EB-C742-4E14-80FD-094C4BDBD7A9}" type="datetime1">
              <a:rPr lang="fr-FR" smtClean="0"/>
              <a:t>17/06/2019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6217DF-6126-495A-81E6-4B4A251A810C}"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E456DA-CA74-4750-96C0-14B0751A6175}"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8D98006-824F-4621-8296-FA03C4CA2D81}" type="datetime1">
              <a:rPr lang="fr-FR" smtClean="0"/>
              <a:t>17/06/2019</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8FCC80-B8C6-41B5-8B59-D370428BBA83}"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Devis</a:t>
            </a:r>
          </a:p>
        </p:txBody>
      </p:sp>
      <p:sp>
        <p:nvSpPr>
          <p:cNvPr id="3" name="Sous-titre 2"/>
          <p:cNvSpPr>
            <a:spLocks noGrp="1"/>
          </p:cNvSpPr>
          <p:nvPr>
            <p:ph type="subTitle" idx="1"/>
          </p:nvPr>
        </p:nvSpPr>
        <p:spPr/>
        <p:txBody>
          <a:bodyPr/>
          <a:lstStyle/>
          <a:p>
            <a:endParaRPr lang="fr-F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0091" y="26878"/>
            <a:ext cx="568275" cy="80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79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02FD4C-1948-47B3-910E-DC50F3D99F2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A07A2D2-BB81-482A-B8FE-A983B13ADF1D}"/>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69D8230C-3431-4252-9C12-E24C44369899}"/>
              </a:ext>
            </a:extLst>
          </p:cNvPr>
          <p:cNvSpPr>
            <a:spLocks noGrp="1"/>
          </p:cNvSpPr>
          <p:nvPr>
            <p:ph type="sldNum" sz="quarter" idx="12"/>
          </p:nvPr>
        </p:nvSpPr>
        <p:spPr/>
        <p:txBody>
          <a:bodyPr/>
          <a:lstStyle/>
          <a:p>
            <a:fld id="{3D8FCC80-B8C6-41B5-8B59-D370428BBA83}" type="slidenum">
              <a:rPr lang="fr-FR" smtClean="0"/>
              <a:t>10</a:t>
            </a:fld>
            <a:endParaRPr lang="fr-FR"/>
          </a:p>
        </p:txBody>
      </p:sp>
    </p:spTree>
    <p:extLst>
      <p:ext uri="{BB962C8B-B14F-4D97-AF65-F5344CB8AC3E}">
        <p14:creationId xmlns:p14="http://schemas.microsoft.com/office/powerpoint/2010/main" val="83172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BF1E30-B245-49A5-B296-E24B6BDFBF5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B7D3874-2AA8-4B0F-81F6-EC39CFEFEA9A}"/>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6A968AB-A8AA-4AB9-A39A-6428B61D6917}"/>
              </a:ext>
            </a:extLst>
          </p:cNvPr>
          <p:cNvSpPr>
            <a:spLocks noGrp="1"/>
          </p:cNvSpPr>
          <p:nvPr>
            <p:ph type="sldNum" sz="quarter" idx="12"/>
          </p:nvPr>
        </p:nvSpPr>
        <p:spPr/>
        <p:txBody>
          <a:bodyPr/>
          <a:lstStyle/>
          <a:p>
            <a:fld id="{3D8FCC80-B8C6-41B5-8B59-D370428BBA83}" type="slidenum">
              <a:rPr lang="fr-FR" smtClean="0"/>
              <a:t>11</a:t>
            </a:fld>
            <a:endParaRPr lang="fr-FR"/>
          </a:p>
        </p:txBody>
      </p:sp>
    </p:spTree>
    <p:extLst>
      <p:ext uri="{BB962C8B-B14F-4D97-AF65-F5344CB8AC3E}">
        <p14:creationId xmlns:p14="http://schemas.microsoft.com/office/powerpoint/2010/main" val="17720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Rediger</a:t>
            </a:r>
            <a:r>
              <a:rPr lang="fr-FR" dirty="0"/>
              <a:t> une offre de service ou un devis</a:t>
            </a:r>
          </a:p>
        </p:txBody>
      </p:sp>
      <p:sp>
        <p:nvSpPr>
          <p:cNvPr id="3" name="Espace réservé du texte 2"/>
          <p:cNvSpPr>
            <a:spLocks noGrp="1"/>
          </p:cNvSpPr>
          <p:nvPr>
            <p:ph type="body" idx="1"/>
          </p:nvPr>
        </p:nvSpPr>
        <p:spPr/>
        <p:txBody>
          <a:bodyPr/>
          <a:lstStyle/>
          <a:p>
            <a:endParaRPr lang="fr-F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0091" y="26878"/>
            <a:ext cx="568275" cy="80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sz="quarter" idx="12"/>
          </p:nvPr>
        </p:nvSpPr>
        <p:spPr/>
        <p:txBody>
          <a:bodyPr/>
          <a:lstStyle/>
          <a:p>
            <a:fld id="{3D8FCC80-B8C6-41B5-8B59-D370428BBA83}" type="slidenum">
              <a:rPr lang="fr-FR" smtClean="0"/>
              <a:t>2</a:t>
            </a:fld>
            <a:endParaRPr lang="fr-FR"/>
          </a:p>
        </p:txBody>
      </p:sp>
    </p:spTree>
    <p:extLst>
      <p:ext uri="{BB962C8B-B14F-4D97-AF65-F5344CB8AC3E}">
        <p14:creationId xmlns:p14="http://schemas.microsoft.com/office/powerpoint/2010/main" val="330567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972098-6851-4798-9EF5-DE1D3D9AE105}"/>
              </a:ext>
            </a:extLst>
          </p:cNvPr>
          <p:cNvSpPr>
            <a:spLocks noGrp="1"/>
          </p:cNvSpPr>
          <p:nvPr>
            <p:ph type="title"/>
          </p:nvPr>
        </p:nvSpPr>
        <p:spPr/>
        <p:txBody>
          <a:bodyPr/>
          <a:lstStyle/>
          <a:p>
            <a:r>
              <a:rPr lang="fr-FR" dirty="0"/>
              <a:t>Rédaction d’un devis</a:t>
            </a:r>
          </a:p>
        </p:txBody>
      </p:sp>
      <p:sp>
        <p:nvSpPr>
          <p:cNvPr id="3" name="Espace réservé du contenu 2">
            <a:extLst>
              <a:ext uri="{FF2B5EF4-FFF2-40B4-BE49-F238E27FC236}">
                <a16:creationId xmlns:a16="http://schemas.microsoft.com/office/drawing/2014/main" id="{E4DF6B30-FC6E-4567-AAC5-8E2220920B62}"/>
              </a:ext>
            </a:extLst>
          </p:cNvPr>
          <p:cNvSpPr>
            <a:spLocks noGrp="1"/>
          </p:cNvSpPr>
          <p:nvPr>
            <p:ph idx="1"/>
          </p:nvPr>
        </p:nvSpPr>
        <p:spPr/>
        <p:txBody>
          <a:bodyPr>
            <a:normAutofit/>
          </a:bodyPr>
          <a:lstStyle/>
          <a:p>
            <a:r>
              <a:rPr lang="fr-FR" b="1" dirty="0"/>
              <a:t>Quel est l’objectif d’un devis pour le client ?</a:t>
            </a:r>
          </a:p>
          <a:p>
            <a:pPr>
              <a:buFont typeface="Wingdings" panose="05000000000000000000" pitchFamily="2" charset="2"/>
              <a:buChar char="Ø"/>
            </a:pPr>
            <a:r>
              <a:rPr lang="fr-FR" dirty="0"/>
              <a:t>Comparer les prix entre différents fournisseurs</a:t>
            </a:r>
          </a:p>
          <a:p>
            <a:pPr>
              <a:buFont typeface="Wingdings" panose="05000000000000000000" pitchFamily="2" charset="2"/>
              <a:buChar char="Ø"/>
            </a:pPr>
            <a:r>
              <a:rPr lang="fr-FR" dirty="0"/>
              <a:t>Comparer les produits proposés</a:t>
            </a:r>
          </a:p>
          <a:p>
            <a:pPr>
              <a:buFont typeface="Wingdings" panose="05000000000000000000" pitchFamily="2" charset="2"/>
              <a:buChar char="Ø"/>
            </a:pPr>
            <a:r>
              <a:rPr lang="fr-FR" dirty="0"/>
              <a:t>Comparer les services</a:t>
            </a:r>
          </a:p>
          <a:p>
            <a:pPr>
              <a:buFont typeface="Wingdings" panose="05000000000000000000" pitchFamily="2" charset="2"/>
              <a:buChar char="Ø"/>
            </a:pPr>
            <a:r>
              <a:rPr lang="fr-FR" dirty="0"/>
              <a:t>Analyser la méthode</a:t>
            </a:r>
          </a:p>
          <a:p>
            <a:pPr>
              <a:buFont typeface="Wingdings" panose="05000000000000000000" pitchFamily="2" charset="2"/>
              <a:buChar char="Ø"/>
            </a:pPr>
            <a:r>
              <a:rPr lang="fr-FR" dirty="0"/>
              <a:t>Choisir un prestataire de service</a:t>
            </a:r>
          </a:p>
        </p:txBody>
      </p:sp>
      <p:sp>
        <p:nvSpPr>
          <p:cNvPr id="4" name="Espace réservé du numéro de diapositive 3">
            <a:extLst>
              <a:ext uri="{FF2B5EF4-FFF2-40B4-BE49-F238E27FC236}">
                <a16:creationId xmlns:a16="http://schemas.microsoft.com/office/drawing/2014/main" id="{BF27148B-A28F-4EC5-A5C6-81DF34B90EF0}"/>
              </a:ext>
            </a:extLst>
          </p:cNvPr>
          <p:cNvSpPr>
            <a:spLocks noGrp="1"/>
          </p:cNvSpPr>
          <p:nvPr>
            <p:ph type="sldNum" sz="quarter" idx="12"/>
          </p:nvPr>
        </p:nvSpPr>
        <p:spPr/>
        <p:txBody>
          <a:bodyPr/>
          <a:lstStyle/>
          <a:p>
            <a:fld id="{3D8FCC80-B8C6-41B5-8B59-D370428BBA83}" type="slidenum">
              <a:rPr lang="fr-FR" smtClean="0"/>
              <a:t>3</a:t>
            </a:fld>
            <a:endParaRPr lang="fr-FR"/>
          </a:p>
        </p:txBody>
      </p:sp>
    </p:spTree>
    <p:extLst>
      <p:ext uri="{BB962C8B-B14F-4D97-AF65-F5344CB8AC3E}">
        <p14:creationId xmlns:p14="http://schemas.microsoft.com/office/powerpoint/2010/main" val="336329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D900E-495F-44E6-BA3D-D553E5C68DCB}"/>
              </a:ext>
            </a:extLst>
          </p:cNvPr>
          <p:cNvSpPr>
            <a:spLocks noGrp="1"/>
          </p:cNvSpPr>
          <p:nvPr>
            <p:ph type="title"/>
          </p:nvPr>
        </p:nvSpPr>
        <p:spPr/>
        <p:txBody>
          <a:bodyPr/>
          <a:lstStyle/>
          <a:p>
            <a:r>
              <a:rPr lang="fr-FR" dirty="0"/>
              <a:t>Un devis est-il obligatoire</a:t>
            </a:r>
          </a:p>
        </p:txBody>
      </p:sp>
      <p:sp>
        <p:nvSpPr>
          <p:cNvPr id="3" name="Espace réservé du contenu 2">
            <a:extLst>
              <a:ext uri="{FF2B5EF4-FFF2-40B4-BE49-F238E27FC236}">
                <a16:creationId xmlns:a16="http://schemas.microsoft.com/office/drawing/2014/main" id="{6FBD2636-A4A8-434A-B146-5DA0C0440671}"/>
              </a:ext>
            </a:extLst>
          </p:cNvPr>
          <p:cNvSpPr>
            <a:spLocks noGrp="1"/>
          </p:cNvSpPr>
          <p:nvPr>
            <p:ph idx="1"/>
          </p:nvPr>
        </p:nvSpPr>
        <p:spPr/>
        <p:txBody>
          <a:bodyPr/>
          <a:lstStyle/>
          <a:p>
            <a:r>
              <a:rPr lang="fr-FR" dirty="0"/>
              <a:t>Selon l’article 3 de l’arrêté du 2 mars 1990 relatif à la publicité des prix des prestations de dépannage, de réparation et d'entretien dans le secteur du bâtiment et de l’équipement de maison, un devis pour travaux est obligatoire si le montant de ces travaux est supérieur à 150 euros toutes taxes comprises (TTC)</a:t>
            </a:r>
          </a:p>
          <a:p>
            <a:r>
              <a:rPr lang="fr-FR" dirty="0"/>
              <a:t>Dans ce cas, le professionnel est tenu de fournir un devis détaillé préalablement à l’exécution de toute prestation.</a:t>
            </a:r>
          </a:p>
          <a:p>
            <a:endParaRPr lang="fr-FR" dirty="0"/>
          </a:p>
        </p:txBody>
      </p:sp>
      <p:sp>
        <p:nvSpPr>
          <p:cNvPr id="4" name="Espace réservé du numéro de diapositive 3">
            <a:extLst>
              <a:ext uri="{FF2B5EF4-FFF2-40B4-BE49-F238E27FC236}">
                <a16:creationId xmlns:a16="http://schemas.microsoft.com/office/drawing/2014/main" id="{E46B061B-3604-4A08-A066-12E0A2CABD61}"/>
              </a:ext>
            </a:extLst>
          </p:cNvPr>
          <p:cNvSpPr>
            <a:spLocks noGrp="1"/>
          </p:cNvSpPr>
          <p:nvPr>
            <p:ph type="sldNum" sz="quarter" idx="12"/>
          </p:nvPr>
        </p:nvSpPr>
        <p:spPr/>
        <p:txBody>
          <a:bodyPr/>
          <a:lstStyle/>
          <a:p>
            <a:fld id="{3D8FCC80-B8C6-41B5-8B59-D370428BBA83}" type="slidenum">
              <a:rPr lang="fr-FR" smtClean="0"/>
              <a:t>4</a:t>
            </a:fld>
            <a:endParaRPr lang="fr-FR"/>
          </a:p>
        </p:txBody>
      </p:sp>
    </p:spTree>
    <p:extLst>
      <p:ext uri="{BB962C8B-B14F-4D97-AF65-F5344CB8AC3E}">
        <p14:creationId xmlns:p14="http://schemas.microsoft.com/office/powerpoint/2010/main" val="77149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1D9912-11F0-4410-A841-DE32FFCFDDCD}"/>
              </a:ext>
            </a:extLst>
          </p:cNvPr>
          <p:cNvSpPr>
            <a:spLocks noGrp="1"/>
          </p:cNvSpPr>
          <p:nvPr>
            <p:ph type="title"/>
          </p:nvPr>
        </p:nvSpPr>
        <p:spPr/>
        <p:txBody>
          <a:bodyPr/>
          <a:lstStyle/>
          <a:p>
            <a:r>
              <a:rPr lang="fr-FR" dirty="0"/>
              <a:t>Origine et définition</a:t>
            </a:r>
          </a:p>
        </p:txBody>
      </p:sp>
      <p:sp>
        <p:nvSpPr>
          <p:cNvPr id="3" name="Espace réservé du contenu 2">
            <a:extLst>
              <a:ext uri="{FF2B5EF4-FFF2-40B4-BE49-F238E27FC236}">
                <a16:creationId xmlns:a16="http://schemas.microsoft.com/office/drawing/2014/main" id="{DEDF5ACA-94E1-4079-9757-6F65388F3D9E}"/>
              </a:ext>
            </a:extLst>
          </p:cNvPr>
          <p:cNvSpPr>
            <a:spLocks noGrp="1"/>
          </p:cNvSpPr>
          <p:nvPr>
            <p:ph idx="1"/>
          </p:nvPr>
        </p:nvSpPr>
        <p:spPr/>
        <p:txBody>
          <a:bodyPr/>
          <a:lstStyle/>
          <a:p>
            <a:r>
              <a:rPr lang="fr-FR" dirty="0"/>
              <a:t>Le terme devis vient du verbe "deviser". </a:t>
            </a:r>
          </a:p>
          <a:p>
            <a:r>
              <a:rPr lang="fr-FR" dirty="0"/>
              <a:t>Il a acquis son sens au XIIIe siècle où l'expression était uniquement utilisée pour désigner les dispositions testamentaires.</a:t>
            </a:r>
          </a:p>
          <a:p>
            <a:r>
              <a:rPr lang="fr-FR" dirty="0"/>
              <a:t>À présent, le devis est perçu comme un document qui précède la conclusion d'un contrat de prestation de services. </a:t>
            </a:r>
          </a:p>
          <a:p>
            <a:r>
              <a:rPr lang="fr-FR" dirty="0"/>
              <a:t>Le devis est donc un document fréquemment utilisé pour décrire des travaux à effectuer et en estimer leur coût.</a:t>
            </a:r>
          </a:p>
        </p:txBody>
      </p:sp>
      <p:sp>
        <p:nvSpPr>
          <p:cNvPr id="4" name="Espace réservé du numéro de diapositive 3">
            <a:extLst>
              <a:ext uri="{FF2B5EF4-FFF2-40B4-BE49-F238E27FC236}">
                <a16:creationId xmlns:a16="http://schemas.microsoft.com/office/drawing/2014/main" id="{C20C6798-4F9E-45BB-A9CC-1DDB0DB34D83}"/>
              </a:ext>
            </a:extLst>
          </p:cNvPr>
          <p:cNvSpPr>
            <a:spLocks noGrp="1"/>
          </p:cNvSpPr>
          <p:nvPr>
            <p:ph type="sldNum" sz="quarter" idx="12"/>
          </p:nvPr>
        </p:nvSpPr>
        <p:spPr/>
        <p:txBody>
          <a:bodyPr/>
          <a:lstStyle/>
          <a:p>
            <a:fld id="{3D8FCC80-B8C6-41B5-8B59-D370428BBA83}" type="slidenum">
              <a:rPr lang="fr-FR" smtClean="0"/>
              <a:t>5</a:t>
            </a:fld>
            <a:endParaRPr lang="fr-FR"/>
          </a:p>
        </p:txBody>
      </p:sp>
    </p:spTree>
    <p:extLst>
      <p:ext uri="{BB962C8B-B14F-4D97-AF65-F5344CB8AC3E}">
        <p14:creationId xmlns:p14="http://schemas.microsoft.com/office/powerpoint/2010/main" val="171690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E7BA7-A0C3-415E-A5CD-86A807D8DDD4}"/>
              </a:ext>
            </a:extLst>
          </p:cNvPr>
          <p:cNvSpPr>
            <a:spLocks noGrp="1"/>
          </p:cNvSpPr>
          <p:nvPr>
            <p:ph type="title"/>
          </p:nvPr>
        </p:nvSpPr>
        <p:spPr/>
        <p:txBody>
          <a:bodyPr/>
          <a:lstStyle/>
          <a:p>
            <a:r>
              <a:rPr lang="fr-FR" dirty="0"/>
              <a:t>Obligatoire</a:t>
            </a:r>
          </a:p>
        </p:txBody>
      </p:sp>
      <p:sp>
        <p:nvSpPr>
          <p:cNvPr id="3" name="Espace réservé du contenu 2">
            <a:extLst>
              <a:ext uri="{FF2B5EF4-FFF2-40B4-BE49-F238E27FC236}">
                <a16:creationId xmlns:a16="http://schemas.microsoft.com/office/drawing/2014/main" id="{DED54453-F020-457F-BC8B-5C19C723DF13}"/>
              </a:ext>
            </a:extLst>
          </p:cNvPr>
          <p:cNvSpPr>
            <a:spLocks noGrp="1"/>
          </p:cNvSpPr>
          <p:nvPr>
            <p:ph idx="1"/>
          </p:nvPr>
        </p:nvSpPr>
        <p:spPr/>
        <p:txBody>
          <a:bodyPr/>
          <a:lstStyle/>
          <a:p>
            <a:r>
              <a:rPr lang="fr-FR" dirty="0"/>
              <a:t>Le devis est en principe facultatif. </a:t>
            </a:r>
          </a:p>
          <a:p>
            <a:r>
              <a:rPr lang="fr-FR" dirty="0"/>
              <a:t>Mais rappelons le principe selon lequel le professionnel doit vous informer quant aux prix pratiqués, que vous le demandiez ou non, notamment en affichant dans son local professionnel, de manière visible, le prix de ses prestations.</a:t>
            </a:r>
          </a:p>
          <a:p>
            <a:r>
              <a:rPr lang="fr-FR" dirty="0"/>
              <a:t>Et "lorsque le prix ne peut être raisonnablement calculé à l'avance du fait de la nature du bien ou du service, le professionnel fournit le mode de calcul du prix" (article L. 112-3 du code de la consommation). </a:t>
            </a:r>
          </a:p>
        </p:txBody>
      </p:sp>
      <p:sp>
        <p:nvSpPr>
          <p:cNvPr id="4" name="Espace réservé du numéro de diapositive 3">
            <a:extLst>
              <a:ext uri="{FF2B5EF4-FFF2-40B4-BE49-F238E27FC236}">
                <a16:creationId xmlns:a16="http://schemas.microsoft.com/office/drawing/2014/main" id="{57AB8ED8-7191-4ECE-80D0-F85A4705D443}"/>
              </a:ext>
            </a:extLst>
          </p:cNvPr>
          <p:cNvSpPr>
            <a:spLocks noGrp="1"/>
          </p:cNvSpPr>
          <p:nvPr>
            <p:ph type="sldNum" sz="quarter" idx="12"/>
          </p:nvPr>
        </p:nvSpPr>
        <p:spPr/>
        <p:txBody>
          <a:bodyPr/>
          <a:lstStyle/>
          <a:p>
            <a:fld id="{3D8FCC80-B8C6-41B5-8B59-D370428BBA83}" type="slidenum">
              <a:rPr lang="fr-FR" smtClean="0"/>
              <a:t>6</a:t>
            </a:fld>
            <a:endParaRPr lang="fr-FR"/>
          </a:p>
        </p:txBody>
      </p:sp>
    </p:spTree>
    <p:extLst>
      <p:ext uri="{BB962C8B-B14F-4D97-AF65-F5344CB8AC3E}">
        <p14:creationId xmlns:p14="http://schemas.microsoft.com/office/powerpoint/2010/main" val="83989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CC4B8-96D0-482E-8D88-CB130E71F83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CD1FA4B-4C2B-4AA4-BC5D-8A97345D4ADD}"/>
              </a:ext>
            </a:extLst>
          </p:cNvPr>
          <p:cNvSpPr>
            <a:spLocks noGrp="1"/>
          </p:cNvSpPr>
          <p:nvPr>
            <p:ph idx="1"/>
          </p:nvPr>
        </p:nvSpPr>
        <p:spPr/>
        <p:txBody>
          <a:bodyPr/>
          <a:lstStyle/>
          <a:p>
            <a:r>
              <a:rPr lang="fr-FR"/>
              <a:t>Pour les prestations de dépannage, réparation et entretien dans le secteur du bâtiment et de l’équipement de la maison, le devis est obligatoire quel que soit le montant estimé des travaux (article 4 de l’arrêté du 24 janvier 2017 modifié relatif à la publicité des prix des prestations de dépannage, de réparation ou d'entretien dans le secteur du bâtiment et de l'équipement de la maison).</a:t>
            </a:r>
          </a:p>
        </p:txBody>
      </p:sp>
      <p:sp>
        <p:nvSpPr>
          <p:cNvPr id="4" name="Espace réservé du numéro de diapositive 3">
            <a:extLst>
              <a:ext uri="{FF2B5EF4-FFF2-40B4-BE49-F238E27FC236}">
                <a16:creationId xmlns:a16="http://schemas.microsoft.com/office/drawing/2014/main" id="{B1E663F6-C5F9-4E34-A14F-656F4886D9EB}"/>
              </a:ext>
            </a:extLst>
          </p:cNvPr>
          <p:cNvSpPr>
            <a:spLocks noGrp="1"/>
          </p:cNvSpPr>
          <p:nvPr>
            <p:ph type="sldNum" sz="quarter" idx="12"/>
          </p:nvPr>
        </p:nvSpPr>
        <p:spPr/>
        <p:txBody>
          <a:bodyPr/>
          <a:lstStyle/>
          <a:p>
            <a:fld id="{3D8FCC80-B8C6-41B5-8B59-D370428BBA83}" type="slidenum">
              <a:rPr lang="fr-FR" smtClean="0"/>
              <a:t>7</a:t>
            </a:fld>
            <a:endParaRPr lang="fr-FR"/>
          </a:p>
        </p:txBody>
      </p:sp>
    </p:spTree>
    <p:extLst>
      <p:ext uri="{BB962C8B-B14F-4D97-AF65-F5344CB8AC3E}">
        <p14:creationId xmlns:p14="http://schemas.microsoft.com/office/powerpoint/2010/main" val="370484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F2B4B5-FB8F-47BA-8C85-53CB219E35B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EFD2503-E425-4622-AFC4-B96B53C18BBA}"/>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715E7A76-9541-421F-BC23-FB402CEC0A24}"/>
              </a:ext>
            </a:extLst>
          </p:cNvPr>
          <p:cNvSpPr>
            <a:spLocks noGrp="1"/>
          </p:cNvSpPr>
          <p:nvPr>
            <p:ph type="sldNum" sz="quarter" idx="12"/>
          </p:nvPr>
        </p:nvSpPr>
        <p:spPr/>
        <p:txBody>
          <a:bodyPr/>
          <a:lstStyle/>
          <a:p>
            <a:fld id="{3D8FCC80-B8C6-41B5-8B59-D370428BBA83}" type="slidenum">
              <a:rPr lang="fr-FR" smtClean="0"/>
              <a:t>8</a:t>
            </a:fld>
            <a:endParaRPr lang="fr-FR"/>
          </a:p>
        </p:txBody>
      </p:sp>
    </p:spTree>
    <p:extLst>
      <p:ext uri="{BB962C8B-B14F-4D97-AF65-F5344CB8AC3E}">
        <p14:creationId xmlns:p14="http://schemas.microsoft.com/office/powerpoint/2010/main" val="204093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2ACACA-B8A0-4B47-81B3-0B423B09DC4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66C18A6-9E04-4B3D-B19C-22878BC6A7C9}"/>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C155EC5D-7EF7-4E6F-846A-65F7B1E43DD6}"/>
              </a:ext>
            </a:extLst>
          </p:cNvPr>
          <p:cNvSpPr>
            <a:spLocks noGrp="1"/>
          </p:cNvSpPr>
          <p:nvPr>
            <p:ph type="sldNum" sz="quarter" idx="12"/>
          </p:nvPr>
        </p:nvSpPr>
        <p:spPr/>
        <p:txBody>
          <a:bodyPr/>
          <a:lstStyle/>
          <a:p>
            <a:fld id="{3D8FCC80-B8C6-41B5-8B59-D370428BBA83}" type="slidenum">
              <a:rPr lang="fr-FR" smtClean="0"/>
              <a:t>9</a:t>
            </a:fld>
            <a:endParaRPr lang="fr-FR"/>
          </a:p>
        </p:txBody>
      </p:sp>
    </p:spTree>
    <p:extLst>
      <p:ext uri="{BB962C8B-B14F-4D97-AF65-F5344CB8AC3E}">
        <p14:creationId xmlns:p14="http://schemas.microsoft.com/office/powerpoint/2010/main" val="313766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1">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Présentation1</Template>
  <TotalTime>312</TotalTime>
  <Words>369</Words>
  <Application>Microsoft Office PowerPoint</Application>
  <PresentationFormat>Affichage à l'écran (4:3)</PresentationFormat>
  <Paragraphs>32</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Wingdings</vt:lpstr>
      <vt:lpstr>Présentation1</vt:lpstr>
      <vt:lpstr>Devis</vt:lpstr>
      <vt:lpstr>Rediger une offre de service ou un devis</vt:lpstr>
      <vt:lpstr>Rédaction d’un devis</vt:lpstr>
      <vt:lpstr>Un devis est-il obligatoire</vt:lpstr>
      <vt:lpstr>Origine et définition</vt:lpstr>
      <vt:lpstr>Obligatoire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Devis</dc:title>
  <dc:creator>richard vidal</dc:creator>
  <cp:lastModifiedBy>richard vidal</cp:lastModifiedBy>
  <cp:revision>2</cp:revision>
  <dcterms:created xsi:type="dcterms:W3CDTF">2019-06-17T16:38:32Z</dcterms:created>
  <dcterms:modified xsi:type="dcterms:W3CDTF">2019-06-17T21:51:31Z</dcterms:modified>
</cp:coreProperties>
</file>