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331" r:id="rId2"/>
    <p:sldId id="456" r:id="rId3"/>
    <p:sldId id="505" r:id="rId4"/>
    <p:sldId id="332" r:id="rId5"/>
    <p:sldId id="503" r:id="rId6"/>
    <p:sldId id="507" r:id="rId7"/>
    <p:sldId id="508" r:id="rId8"/>
    <p:sldId id="509" r:id="rId9"/>
    <p:sldId id="512" r:id="rId10"/>
    <p:sldId id="511" r:id="rId11"/>
    <p:sldId id="513" r:id="rId12"/>
    <p:sldId id="514" r:id="rId13"/>
    <p:sldId id="444" r:id="rId14"/>
    <p:sldId id="501" r:id="rId15"/>
    <p:sldId id="515" r:id="rId16"/>
    <p:sldId id="516" r:id="rId17"/>
    <p:sldId id="517" r:id="rId18"/>
    <p:sldId id="518" r:id="rId19"/>
    <p:sldId id="519" r:id="rId20"/>
    <p:sldId id="521" r:id="rId21"/>
    <p:sldId id="522" r:id="rId22"/>
    <p:sldId id="523" r:id="rId23"/>
    <p:sldId id="524" r:id="rId24"/>
    <p:sldId id="525" r:id="rId25"/>
    <p:sldId id="533" r:id="rId26"/>
    <p:sldId id="526" r:id="rId27"/>
    <p:sldId id="442" r:id="rId28"/>
    <p:sldId id="496" r:id="rId29"/>
    <p:sldId id="450" r:id="rId3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pos="1390" userDrawn="1">
          <p15:clr>
            <a:srgbClr val="A4A3A4"/>
          </p15:clr>
        </p15:guide>
        <p15:guide id="3" pos="4041" userDrawn="1">
          <p15:clr>
            <a:srgbClr val="A4A3A4"/>
          </p15:clr>
        </p15:guide>
        <p15:guide id="4"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62CBE"/>
    <a:srgbClr val="BD27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Style foncé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Style foncé 1 - Accentuation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58" autoAdjust="0"/>
    <p:restoredTop sz="91801" autoAdjust="0"/>
  </p:normalViewPr>
  <p:slideViewPr>
    <p:cSldViewPr snapToGrid="0">
      <p:cViewPr varScale="1">
        <p:scale>
          <a:sx n="98" d="100"/>
          <a:sy n="98" d="100"/>
        </p:scale>
        <p:origin x="453" y="51"/>
      </p:cViewPr>
      <p:guideLst>
        <p:guide pos="3840"/>
        <p:guide pos="1390"/>
        <p:guide pos="4041"/>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50D757-09F8-4052-A930-26D3AD785DF1}" type="datetimeFigureOut">
              <a:rPr lang="fr-FR" smtClean="0"/>
              <a:t>26/10/2020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D44206-23BC-479D-A17D-3104F43DBE2A}" type="slidenum">
              <a:rPr lang="fr-FR" smtClean="0"/>
              <a:t>‹N°›</a:t>
            </a:fld>
            <a:endParaRPr lang="fr-FR"/>
          </a:p>
        </p:txBody>
      </p:sp>
    </p:spTree>
    <p:extLst>
      <p:ext uri="{BB962C8B-B14F-4D97-AF65-F5344CB8AC3E}">
        <p14:creationId xmlns:p14="http://schemas.microsoft.com/office/powerpoint/2010/main" val="11386374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ED44206-23BC-479D-A17D-3104F43DBE2A}" type="slidenum">
              <a:rPr lang="fr-FR" smtClean="0"/>
              <a:t>23</a:t>
            </a:fld>
            <a:endParaRPr lang="fr-FR"/>
          </a:p>
        </p:txBody>
      </p:sp>
    </p:spTree>
    <p:extLst>
      <p:ext uri="{BB962C8B-B14F-4D97-AF65-F5344CB8AC3E}">
        <p14:creationId xmlns:p14="http://schemas.microsoft.com/office/powerpoint/2010/main" val="12643774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6" indent="0" algn="ctr">
              <a:buNone/>
              <a:defRPr sz="2000"/>
            </a:lvl2pPr>
            <a:lvl3pPr marL="914411" indent="0" algn="ctr">
              <a:buNone/>
              <a:defRPr sz="1801"/>
            </a:lvl3pPr>
            <a:lvl4pPr marL="1371617" indent="0" algn="ctr">
              <a:buNone/>
              <a:defRPr sz="1600"/>
            </a:lvl4pPr>
            <a:lvl5pPr marL="1828823" indent="0" algn="ctr">
              <a:buNone/>
              <a:defRPr sz="1600"/>
            </a:lvl5pPr>
            <a:lvl6pPr marL="2286029" indent="0" algn="ctr">
              <a:buNone/>
              <a:defRPr sz="1600"/>
            </a:lvl6pPr>
            <a:lvl7pPr marL="2743234" indent="0" algn="ctr">
              <a:buNone/>
              <a:defRPr sz="1600"/>
            </a:lvl7pPr>
            <a:lvl8pPr marL="3200440" indent="0" algn="ctr">
              <a:buNone/>
              <a:defRPr sz="1600"/>
            </a:lvl8pPr>
            <a:lvl9pPr marL="3657646" indent="0" algn="ctr">
              <a:buNone/>
              <a:defRPr sz="1600"/>
            </a:lvl9pPr>
          </a:lstStyle>
          <a:p>
            <a:r>
              <a:rPr lang="fr-FR"/>
              <a:t>Modifier le style des sous-titres du masque</a:t>
            </a:r>
          </a:p>
        </p:txBody>
      </p:sp>
      <p:sp>
        <p:nvSpPr>
          <p:cNvPr id="4" name="Espace réservé de la date 3"/>
          <p:cNvSpPr>
            <a:spLocks noGrp="1"/>
          </p:cNvSpPr>
          <p:nvPr>
            <p:ph type="dt" sz="half" idx="10"/>
          </p:nvPr>
        </p:nvSpPr>
        <p:spPr/>
        <p:txBody>
          <a:bodyPr/>
          <a:lstStyle/>
          <a:p>
            <a:fld id="{DCB31A83-172A-41B2-B7D4-3E74C9BAAE60}" type="datetimeFigureOut">
              <a:rPr lang="fr-FR" smtClean="0"/>
              <a:t>26/10/2020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8AD3A7B-0919-4606-80B7-972D02152D8A}" type="slidenum">
              <a:rPr lang="fr-FR" smtClean="0"/>
              <a:t>‹N°›</a:t>
            </a:fld>
            <a:endParaRPr lang="fr-FR"/>
          </a:p>
        </p:txBody>
      </p:sp>
    </p:spTree>
    <p:extLst>
      <p:ext uri="{BB962C8B-B14F-4D97-AF65-F5344CB8AC3E}">
        <p14:creationId xmlns:p14="http://schemas.microsoft.com/office/powerpoint/2010/main" val="160163912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DCB31A83-172A-41B2-B7D4-3E74C9BAAE60}" type="datetimeFigureOut">
              <a:rPr lang="fr-FR" smtClean="0"/>
              <a:t>26/10/2020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8AD3A7B-0919-4606-80B7-972D02152D8A}" type="slidenum">
              <a:rPr lang="fr-FR" smtClean="0"/>
              <a:t>‹N°›</a:t>
            </a:fld>
            <a:endParaRPr lang="fr-FR"/>
          </a:p>
        </p:txBody>
      </p:sp>
    </p:spTree>
    <p:extLst>
      <p:ext uri="{BB962C8B-B14F-4D97-AF65-F5344CB8AC3E}">
        <p14:creationId xmlns:p14="http://schemas.microsoft.com/office/powerpoint/2010/main" val="1550673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899"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199"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DCB31A83-172A-41B2-B7D4-3E74C9BAAE60}" type="datetimeFigureOut">
              <a:rPr lang="fr-FR" smtClean="0"/>
              <a:t>26/10/2020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8AD3A7B-0919-4606-80B7-972D02152D8A}" type="slidenum">
              <a:rPr lang="fr-FR" smtClean="0"/>
              <a:t>‹N°›</a:t>
            </a:fld>
            <a:endParaRPr lang="fr-FR"/>
          </a:p>
        </p:txBody>
      </p:sp>
    </p:spTree>
    <p:extLst>
      <p:ext uri="{BB962C8B-B14F-4D97-AF65-F5344CB8AC3E}">
        <p14:creationId xmlns:p14="http://schemas.microsoft.com/office/powerpoint/2010/main" val="1289436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DCB31A83-172A-41B2-B7D4-3E74C9BAAE60}" type="datetimeFigureOut">
              <a:rPr lang="fr-FR" smtClean="0"/>
              <a:t>26/10/2020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8AD3A7B-0919-4606-80B7-972D02152D8A}" type="slidenum">
              <a:rPr lang="fr-FR" smtClean="0"/>
              <a:t>‹N°›</a:t>
            </a:fld>
            <a:endParaRPr lang="fr-FR"/>
          </a:p>
        </p:txBody>
      </p:sp>
    </p:spTree>
    <p:extLst>
      <p:ext uri="{BB962C8B-B14F-4D97-AF65-F5344CB8AC3E}">
        <p14:creationId xmlns:p14="http://schemas.microsoft.com/office/powerpoint/2010/main" val="2860297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2"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2" y="4589464"/>
            <a:ext cx="10515600" cy="1500187"/>
          </a:xfrm>
        </p:spPr>
        <p:txBody>
          <a:bodyPr/>
          <a:lstStyle>
            <a:lvl1pPr marL="0" indent="0">
              <a:buNone/>
              <a:defRPr sz="2400">
                <a:solidFill>
                  <a:schemeClr val="tx1">
                    <a:tint val="75000"/>
                  </a:schemeClr>
                </a:solidFill>
              </a:defRPr>
            </a:lvl1pPr>
            <a:lvl2pPr marL="457206" indent="0">
              <a:buNone/>
              <a:defRPr sz="2000">
                <a:solidFill>
                  <a:schemeClr val="tx1">
                    <a:tint val="75000"/>
                  </a:schemeClr>
                </a:solidFill>
              </a:defRPr>
            </a:lvl2pPr>
            <a:lvl3pPr marL="914411" indent="0">
              <a:buNone/>
              <a:defRPr sz="1801">
                <a:solidFill>
                  <a:schemeClr val="tx1">
                    <a:tint val="75000"/>
                  </a:schemeClr>
                </a:solidFill>
              </a:defRPr>
            </a:lvl3pPr>
            <a:lvl4pPr marL="1371617" indent="0">
              <a:buNone/>
              <a:defRPr sz="1600">
                <a:solidFill>
                  <a:schemeClr val="tx1">
                    <a:tint val="75000"/>
                  </a:schemeClr>
                </a:solidFill>
              </a:defRPr>
            </a:lvl4pPr>
            <a:lvl5pPr marL="1828823" indent="0">
              <a:buNone/>
              <a:defRPr sz="1600">
                <a:solidFill>
                  <a:schemeClr val="tx1">
                    <a:tint val="75000"/>
                  </a:schemeClr>
                </a:solidFill>
              </a:defRPr>
            </a:lvl5pPr>
            <a:lvl6pPr marL="2286029" indent="0">
              <a:buNone/>
              <a:defRPr sz="1600">
                <a:solidFill>
                  <a:schemeClr val="tx1">
                    <a:tint val="75000"/>
                  </a:schemeClr>
                </a:solidFill>
              </a:defRPr>
            </a:lvl6pPr>
            <a:lvl7pPr marL="2743234" indent="0">
              <a:buNone/>
              <a:defRPr sz="1600">
                <a:solidFill>
                  <a:schemeClr val="tx1">
                    <a:tint val="75000"/>
                  </a:schemeClr>
                </a:solidFill>
              </a:defRPr>
            </a:lvl7pPr>
            <a:lvl8pPr marL="3200440" indent="0">
              <a:buNone/>
              <a:defRPr sz="1600">
                <a:solidFill>
                  <a:schemeClr val="tx1">
                    <a:tint val="75000"/>
                  </a:schemeClr>
                </a:solidFill>
              </a:defRPr>
            </a:lvl8pPr>
            <a:lvl9pPr marL="3657646" indent="0">
              <a:buNone/>
              <a:defRPr sz="1600">
                <a:solidFill>
                  <a:schemeClr val="tx1">
                    <a:tint val="75000"/>
                  </a:schemeClr>
                </a:solidFill>
              </a:defRPr>
            </a:lvl9pPr>
          </a:lstStyle>
          <a:p>
            <a:pPr lvl="0"/>
            <a:r>
              <a:rPr lang="fr-FR"/>
              <a:t>Modifier les styles du texte du masque</a:t>
            </a:r>
          </a:p>
        </p:txBody>
      </p:sp>
      <p:sp>
        <p:nvSpPr>
          <p:cNvPr id="4" name="Espace réservé de la date 3"/>
          <p:cNvSpPr>
            <a:spLocks noGrp="1"/>
          </p:cNvSpPr>
          <p:nvPr>
            <p:ph type="dt" sz="half" idx="10"/>
          </p:nvPr>
        </p:nvSpPr>
        <p:spPr/>
        <p:txBody>
          <a:bodyPr/>
          <a:lstStyle/>
          <a:p>
            <a:fld id="{DCB31A83-172A-41B2-B7D4-3E74C9BAAE60}" type="datetimeFigureOut">
              <a:rPr lang="fr-FR" smtClean="0"/>
              <a:t>26/10/2020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8AD3A7B-0919-4606-80B7-972D02152D8A}" type="slidenum">
              <a:rPr lang="fr-FR" smtClean="0"/>
              <a:t>‹N°›</a:t>
            </a:fld>
            <a:endParaRPr lang="fr-FR"/>
          </a:p>
        </p:txBody>
      </p:sp>
    </p:spTree>
    <p:extLst>
      <p:ext uri="{BB962C8B-B14F-4D97-AF65-F5344CB8AC3E}">
        <p14:creationId xmlns:p14="http://schemas.microsoft.com/office/powerpoint/2010/main" val="1963271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1"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1"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DCB31A83-172A-41B2-B7D4-3E74C9BAAE60}" type="datetimeFigureOut">
              <a:rPr lang="fr-FR" smtClean="0"/>
              <a:t>26/10/2020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48AD3A7B-0919-4606-80B7-972D02152D8A}" type="slidenum">
              <a:rPr lang="fr-FR" smtClean="0"/>
              <a:t>‹N°›</a:t>
            </a:fld>
            <a:endParaRPr lang="fr-FR"/>
          </a:p>
        </p:txBody>
      </p:sp>
    </p:spTree>
    <p:extLst>
      <p:ext uri="{BB962C8B-B14F-4D97-AF65-F5344CB8AC3E}">
        <p14:creationId xmlns:p14="http://schemas.microsoft.com/office/powerpoint/2010/main" val="1453481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9"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9" y="1681163"/>
            <a:ext cx="5157787" cy="823912"/>
          </a:xfrm>
        </p:spPr>
        <p:txBody>
          <a:bodyPr anchor="b"/>
          <a:lstStyle>
            <a:lvl1pPr marL="0" indent="0">
              <a:buNone/>
              <a:defRPr sz="2400" b="1"/>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fr-FR"/>
              <a:t>Modifier les styles du texte du masque</a:t>
            </a:r>
          </a:p>
        </p:txBody>
      </p:sp>
      <p:sp>
        <p:nvSpPr>
          <p:cNvPr id="4" name="Espace réservé du contenu 3"/>
          <p:cNvSpPr>
            <a:spLocks noGrp="1"/>
          </p:cNvSpPr>
          <p:nvPr>
            <p:ph sz="half" idx="2"/>
          </p:nvPr>
        </p:nvSpPr>
        <p:spPr>
          <a:xfrm>
            <a:off x="839789" y="2505076"/>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2" y="1681163"/>
            <a:ext cx="5183188" cy="823912"/>
          </a:xfrm>
        </p:spPr>
        <p:txBody>
          <a:bodyPr anchor="b"/>
          <a:lstStyle>
            <a:lvl1pPr marL="0" indent="0">
              <a:buNone/>
              <a:defRPr sz="2400" b="1"/>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fr-FR"/>
              <a:t>Modifier les styles du texte du masque</a:t>
            </a:r>
          </a:p>
        </p:txBody>
      </p:sp>
      <p:sp>
        <p:nvSpPr>
          <p:cNvPr id="6" name="Espace réservé du contenu 5"/>
          <p:cNvSpPr>
            <a:spLocks noGrp="1"/>
          </p:cNvSpPr>
          <p:nvPr>
            <p:ph sz="quarter" idx="4"/>
          </p:nvPr>
        </p:nvSpPr>
        <p:spPr>
          <a:xfrm>
            <a:off x="6172202" y="2505076"/>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DCB31A83-172A-41B2-B7D4-3E74C9BAAE60}" type="datetimeFigureOut">
              <a:rPr lang="fr-FR" smtClean="0"/>
              <a:t>26/10/2020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48AD3A7B-0919-4606-80B7-972D02152D8A}" type="slidenum">
              <a:rPr lang="fr-FR" smtClean="0"/>
              <a:t>‹N°›</a:t>
            </a:fld>
            <a:endParaRPr lang="fr-FR"/>
          </a:p>
        </p:txBody>
      </p:sp>
    </p:spTree>
    <p:extLst>
      <p:ext uri="{BB962C8B-B14F-4D97-AF65-F5344CB8AC3E}">
        <p14:creationId xmlns:p14="http://schemas.microsoft.com/office/powerpoint/2010/main" val="171807256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DCB31A83-172A-41B2-B7D4-3E74C9BAAE60}" type="datetimeFigureOut">
              <a:rPr lang="fr-FR" smtClean="0"/>
              <a:t>26/10/2020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48AD3A7B-0919-4606-80B7-972D02152D8A}" type="slidenum">
              <a:rPr lang="fr-FR" smtClean="0"/>
              <a:t>‹N°›</a:t>
            </a:fld>
            <a:endParaRPr lang="fr-FR"/>
          </a:p>
        </p:txBody>
      </p:sp>
    </p:spTree>
    <p:extLst>
      <p:ext uri="{BB962C8B-B14F-4D97-AF65-F5344CB8AC3E}">
        <p14:creationId xmlns:p14="http://schemas.microsoft.com/office/powerpoint/2010/main" val="3071859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DCB31A83-172A-41B2-B7D4-3E74C9BAAE60}" type="datetimeFigureOut">
              <a:rPr lang="fr-FR" smtClean="0"/>
              <a:t>26/10/2020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48AD3A7B-0919-4606-80B7-972D02152D8A}" type="slidenum">
              <a:rPr lang="fr-FR" smtClean="0"/>
              <a:t>‹N°›</a:t>
            </a:fld>
            <a:endParaRPr lang="fr-FR"/>
          </a:p>
        </p:txBody>
      </p:sp>
    </p:spTree>
    <p:extLst>
      <p:ext uri="{BB962C8B-B14F-4D97-AF65-F5344CB8AC3E}">
        <p14:creationId xmlns:p14="http://schemas.microsoft.com/office/powerpoint/2010/main" val="2380017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90" y="457200"/>
            <a:ext cx="3932236"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1"/>
            </a:lvl2pPr>
            <a:lvl3pPr marL="914411" indent="0">
              <a:buNone/>
              <a:defRPr sz="1200"/>
            </a:lvl3pPr>
            <a:lvl4pPr marL="1371617" indent="0">
              <a:buNone/>
              <a:defRPr sz="1001"/>
            </a:lvl4pPr>
            <a:lvl5pPr marL="1828823" indent="0">
              <a:buNone/>
              <a:defRPr sz="1001"/>
            </a:lvl5pPr>
            <a:lvl6pPr marL="2286029" indent="0">
              <a:buNone/>
              <a:defRPr sz="1001"/>
            </a:lvl6pPr>
            <a:lvl7pPr marL="2743234" indent="0">
              <a:buNone/>
              <a:defRPr sz="1001"/>
            </a:lvl7pPr>
            <a:lvl8pPr marL="3200440" indent="0">
              <a:buNone/>
              <a:defRPr sz="1001"/>
            </a:lvl8pPr>
            <a:lvl9pPr marL="3657646" indent="0">
              <a:buNone/>
              <a:defRPr sz="1001"/>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DCB31A83-172A-41B2-B7D4-3E74C9BAAE60}" type="datetimeFigureOut">
              <a:rPr lang="fr-FR" smtClean="0"/>
              <a:t>26/10/2020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48AD3A7B-0919-4606-80B7-972D02152D8A}" type="slidenum">
              <a:rPr lang="fr-FR" smtClean="0"/>
              <a:t>‹N°›</a:t>
            </a:fld>
            <a:endParaRPr lang="fr-FR"/>
          </a:p>
        </p:txBody>
      </p:sp>
    </p:spTree>
    <p:extLst>
      <p:ext uri="{BB962C8B-B14F-4D97-AF65-F5344CB8AC3E}">
        <p14:creationId xmlns:p14="http://schemas.microsoft.com/office/powerpoint/2010/main" val="1729759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90" y="457200"/>
            <a:ext cx="3932236"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1" cy="4873625"/>
          </a:xfrm>
        </p:spPr>
        <p:txBody>
          <a:bodyPr/>
          <a:lstStyle>
            <a:lvl1pPr marL="0" indent="0">
              <a:buNone/>
              <a:defRPr sz="3200"/>
            </a:lvl1pPr>
            <a:lvl2pPr marL="457206" indent="0">
              <a:buNone/>
              <a:defRPr sz="2800"/>
            </a:lvl2pPr>
            <a:lvl3pPr marL="914411" indent="0">
              <a:buNone/>
              <a:defRPr sz="2400"/>
            </a:lvl3pPr>
            <a:lvl4pPr marL="1371617" indent="0">
              <a:buNone/>
              <a:defRPr sz="2000"/>
            </a:lvl4pPr>
            <a:lvl5pPr marL="1828823" indent="0">
              <a:buNone/>
              <a:defRPr sz="2000"/>
            </a:lvl5pPr>
            <a:lvl6pPr marL="2286029" indent="0">
              <a:buNone/>
              <a:defRPr sz="2000"/>
            </a:lvl6pPr>
            <a:lvl7pPr marL="2743234" indent="0">
              <a:buNone/>
              <a:defRPr sz="2000"/>
            </a:lvl7pPr>
            <a:lvl8pPr marL="3200440" indent="0">
              <a:buNone/>
              <a:defRPr sz="2000"/>
            </a:lvl8pPr>
            <a:lvl9pPr marL="3657646" indent="0">
              <a:buNone/>
              <a:defRPr sz="2000"/>
            </a:lvl9pPr>
          </a:lstStyle>
          <a:p>
            <a:endParaRPr lang="fr-FR"/>
          </a:p>
        </p:txBody>
      </p:sp>
      <p:sp>
        <p:nvSpPr>
          <p:cNvPr id="4" name="Espace réservé du texte 3"/>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1"/>
            </a:lvl2pPr>
            <a:lvl3pPr marL="914411" indent="0">
              <a:buNone/>
              <a:defRPr sz="1200"/>
            </a:lvl3pPr>
            <a:lvl4pPr marL="1371617" indent="0">
              <a:buNone/>
              <a:defRPr sz="1001"/>
            </a:lvl4pPr>
            <a:lvl5pPr marL="1828823" indent="0">
              <a:buNone/>
              <a:defRPr sz="1001"/>
            </a:lvl5pPr>
            <a:lvl6pPr marL="2286029" indent="0">
              <a:buNone/>
              <a:defRPr sz="1001"/>
            </a:lvl6pPr>
            <a:lvl7pPr marL="2743234" indent="0">
              <a:buNone/>
              <a:defRPr sz="1001"/>
            </a:lvl7pPr>
            <a:lvl8pPr marL="3200440" indent="0">
              <a:buNone/>
              <a:defRPr sz="1001"/>
            </a:lvl8pPr>
            <a:lvl9pPr marL="3657646" indent="0">
              <a:buNone/>
              <a:defRPr sz="1001"/>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DCB31A83-172A-41B2-B7D4-3E74C9BAAE60}" type="datetimeFigureOut">
              <a:rPr lang="fr-FR" smtClean="0"/>
              <a:t>26/10/2020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48AD3A7B-0919-4606-80B7-972D02152D8A}" type="slidenum">
              <a:rPr lang="fr-FR" smtClean="0"/>
              <a:t>‹N°›</a:t>
            </a:fld>
            <a:endParaRPr lang="fr-FR"/>
          </a:p>
        </p:txBody>
      </p:sp>
    </p:spTree>
    <p:extLst>
      <p:ext uri="{BB962C8B-B14F-4D97-AF65-F5344CB8AC3E}">
        <p14:creationId xmlns:p14="http://schemas.microsoft.com/office/powerpoint/2010/main" val="384434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2"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2"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B31A83-172A-41B2-B7D4-3E74C9BAAE60}" type="datetimeFigureOut">
              <a:rPr lang="fr-FR" smtClean="0"/>
              <a:t>26/10/2020</a:t>
            </a:fld>
            <a:endParaRPr lang="fr-FR"/>
          </a:p>
        </p:txBody>
      </p:sp>
      <p:sp>
        <p:nvSpPr>
          <p:cNvPr id="5" name="Espace réservé du pied de page 4"/>
          <p:cNvSpPr>
            <a:spLocks noGrp="1"/>
          </p:cNvSpPr>
          <p:nvPr>
            <p:ph type="ftr" sz="quarter" idx="3"/>
          </p:nvPr>
        </p:nvSpPr>
        <p:spPr>
          <a:xfrm>
            <a:off x="4038602"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1"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AD3A7B-0919-4606-80B7-972D02152D8A}" type="slidenum">
              <a:rPr lang="fr-FR" smtClean="0"/>
              <a:t>‹N°›</a:t>
            </a:fld>
            <a:endParaRPr lang="fr-FR"/>
          </a:p>
        </p:txBody>
      </p:sp>
    </p:spTree>
    <p:extLst>
      <p:ext uri="{BB962C8B-B14F-4D97-AF65-F5344CB8AC3E}">
        <p14:creationId xmlns:p14="http://schemas.microsoft.com/office/powerpoint/2010/main" val="7171420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11"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4" indent="-228604" algn="l" defTabSz="914411" rtl="0" eaLnBrk="1" latinLnBrk="0" hangingPunct="1">
        <a:lnSpc>
          <a:spcPct val="90000"/>
        </a:lnSpc>
        <a:spcBef>
          <a:spcPts val="1001"/>
        </a:spcBef>
        <a:buFont typeface="Arial" panose="020B0604020202020204" pitchFamily="34" charset="0"/>
        <a:buChar char="•"/>
        <a:defRPr sz="2800" kern="1200">
          <a:solidFill>
            <a:schemeClr val="tx1"/>
          </a:solidFill>
          <a:latin typeface="+mn-lt"/>
          <a:ea typeface="+mn-ea"/>
          <a:cs typeface="+mn-cs"/>
        </a:defRPr>
      </a:lvl1pPr>
      <a:lvl2pPr marL="685809" indent="-228604" algn="l" defTabSz="914411"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15" indent="-228604" algn="l" defTabSz="914411"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21"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4pPr>
      <a:lvl5pPr marL="2057427"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p:bodyStyle>
    <p:otherStyle>
      <a:defPPr>
        <a:defRPr lang="fr-FR"/>
      </a:defPPr>
      <a:lvl1pPr marL="0" algn="l" defTabSz="914411" rtl="0" eaLnBrk="1" latinLnBrk="0" hangingPunct="1">
        <a:defRPr sz="1801" kern="1200">
          <a:solidFill>
            <a:schemeClr val="tx1"/>
          </a:solidFill>
          <a:latin typeface="+mn-lt"/>
          <a:ea typeface="+mn-ea"/>
          <a:cs typeface="+mn-cs"/>
        </a:defRPr>
      </a:lvl1pPr>
      <a:lvl2pPr marL="457206" algn="l" defTabSz="914411" rtl="0" eaLnBrk="1" latinLnBrk="0" hangingPunct="1">
        <a:defRPr sz="1801" kern="1200">
          <a:solidFill>
            <a:schemeClr val="tx1"/>
          </a:solidFill>
          <a:latin typeface="+mn-lt"/>
          <a:ea typeface="+mn-ea"/>
          <a:cs typeface="+mn-cs"/>
        </a:defRPr>
      </a:lvl2pPr>
      <a:lvl3pPr marL="914411" algn="l" defTabSz="914411" rtl="0" eaLnBrk="1" latinLnBrk="0" hangingPunct="1">
        <a:defRPr sz="1801" kern="1200">
          <a:solidFill>
            <a:schemeClr val="tx1"/>
          </a:solidFill>
          <a:latin typeface="+mn-lt"/>
          <a:ea typeface="+mn-ea"/>
          <a:cs typeface="+mn-cs"/>
        </a:defRPr>
      </a:lvl3pPr>
      <a:lvl4pPr marL="1371617" algn="l" defTabSz="914411" rtl="0" eaLnBrk="1" latinLnBrk="0" hangingPunct="1">
        <a:defRPr sz="1801" kern="1200">
          <a:solidFill>
            <a:schemeClr val="tx1"/>
          </a:solidFill>
          <a:latin typeface="+mn-lt"/>
          <a:ea typeface="+mn-ea"/>
          <a:cs typeface="+mn-cs"/>
        </a:defRPr>
      </a:lvl4pPr>
      <a:lvl5pPr marL="1828823" algn="l" defTabSz="914411" rtl="0" eaLnBrk="1" latinLnBrk="0" hangingPunct="1">
        <a:defRPr sz="1801" kern="1200">
          <a:solidFill>
            <a:schemeClr val="tx1"/>
          </a:solidFill>
          <a:latin typeface="+mn-lt"/>
          <a:ea typeface="+mn-ea"/>
          <a:cs typeface="+mn-cs"/>
        </a:defRPr>
      </a:lvl5pPr>
      <a:lvl6pPr marL="2286029" algn="l" defTabSz="914411" rtl="0" eaLnBrk="1" latinLnBrk="0" hangingPunct="1">
        <a:defRPr sz="1801" kern="1200">
          <a:solidFill>
            <a:schemeClr val="tx1"/>
          </a:solidFill>
          <a:latin typeface="+mn-lt"/>
          <a:ea typeface="+mn-ea"/>
          <a:cs typeface="+mn-cs"/>
        </a:defRPr>
      </a:lvl6pPr>
      <a:lvl7pPr marL="2743234" algn="l" defTabSz="914411" rtl="0" eaLnBrk="1" latinLnBrk="0" hangingPunct="1">
        <a:defRPr sz="1801" kern="1200">
          <a:solidFill>
            <a:schemeClr val="tx1"/>
          </a:solidFill>
          <a:latin typeface="+mn-lt"/>
          <a:ea typeface="+mn-ea"/>
          <a:cs typeface="+mn-cs"/>
        </a:defRPr>
      </a:lvl7pPr>
      <a:lvl8pPr marL="3200440" algn="l" defTabSz="914411" rtl="0" eaLnBrk="1" latinLnBrk="0" hangingPunct="1">
        <a:defRPr sz="1801" kern="1200">
          <a:solidFill>
            <a:schemeClr val="tx1"/>
          </a:solidFill>
          <a:latin typeface="+mn-lt"/>
          <a:ea typeface="+mn-ea"/>
          <a:cs typeface="+mn-cs"/>
        </a:defRPr>
      </a:lvl8pPr>
      <a:lvl9pPr marL="3657646" algn="l" defTabSz="914411" rtl="0" eaLnBrk="1" latinLnBrk="0" hangingPunct="1">
        <a:defRPr sz="18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mailto:Myriam.landreat@gmail.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5214026" cy="685800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0"/>
                <a:solidFill>
                  <a:schemeClr val="accent1"/>
                </a:solidFill>
                <a:effectLst>
                  <a:outerShdw blurRad="38100" dist="25400" dir="5400000" algn="ctr" rotWithShape="0">
                    <a:srgbClr val="6E747A">
                      <a:alpha val="43000"/>
                    </a:srgbClr>
                  </a:outerShdw>
                </a:effectLst>
              </a:rPr>
              <a:t>Technicien </a:t>
            </a:r>
            <a:br>
              <a:rPr lang="fr-FR" dirty="0">
                <a:ln w="0"/>
                <a:solidFill>
                  <a:schemeClr val="accent1"/>
                </a:solidFill>
                <a:effectLst>
                  <a:outerShdw blurRad="38100" dist="25400" dir="5400000" algn="ctr" rotWithShape="0">
                    <a:srgbClr val="6E747A">
                      <a:alpha val="43000"/>
                    </a:srgbClr>
                  </a:outerShdw>
                </a:effectLst>
              </a:rPr>
            </a:br>
            <a:r>
              <a:rPr lang="fr-FR" dirty="0">
                <a:ln w="0"/>
                <a:solidFill>
                  <a:schemeClr val="accent1"/>
                </a:solidFill>
                <a:effectLst>
                  <a:outerShdw blurRad="38100" dist="25400" dir="5400000" algn="ctr" rotWithShape="0">
                    <a:srgbClr val="6E747A">
                      <a:alpha val="43000"/>
                    </a:srgbClr>
                  </a:outerShdw>
                </a:effectLst>
              </a:rPr>
              <a:t>Supérieur en Support </a:t>
            </a:r>
            <a:r>
              <a:rPr lang="fr-FR" dirty="0" smtClean="0">
                <a:ln w="0"/>
                <a:solidFill>
                  <a:schemeClr val="accent1"/>
                </a:solidFill>
                <a:effectLst>
                  <a:outerShdw blurRad="38100" dist="25400" dir="5400000" algn="ctr" rotWithShape="0">
                    <a:srgbClr val="6E747A">
                      <a:alpha val="43000"/>
                    </a:srgbClr>
                  </a:outerShdw>
                </a:effectLst>
              </a:rPr>
              <a:t>Réseau</a:t>
            </a:r>
            <a:endParaRPr lang="fr-FR" dirty="0" smtClean="0">
              <a:ln w="0"/>
              <a:solidFill>
                <a:schemeClr val="accent1"/>
              </a:solidFill>
              <a:effectLst>
                <a:outerShdw blurRad="38100" dist="25400" dir="5400000" algn="ctr" rotWithShape="0">
                  <a:srgbClr val="6E747A">
                    <a:alpha val="43000"/>
                  </a:srgbClr>
                </a:outerShdw>
              </a:effectLst>
            </a:endParaRPr>
          </a:p>
          <a:p>
            <a:pPr algn="ctr"/>
            <a:endParaRPr lang="fr-FR" sz="1801" dirty="0"/>
          </a:p>
          <a:p>
            <a:pPr algn="ctr"/>
            <a:endParaRPr lang="fr-FR" sz="1801" dirty="0" smtClean="0"/>
          </a:p>
          <a:p>
            <a:pPr algn="ctr"/>
            <a:endParaRPr lang="fr-FR" sz="1801" dirty="0"/>
          </a:p>
          <a:p>
            <a:pPr algn="ctr"/>
            <a:endParaRPr lang="fr-FR" sz="1801" dirty="0" smtClean="0"/>
          </a:p>
          <a:p>
            <a:pPr algn="ctr"/>
            <a:endParaRPr lang="fr-FR" sz="1801" dirty="0"/>
          </a:p>
          <a:p>
            <a:pPr algn="ctr"/>
            <a:endParaRPr lang="fr-FR" sz="1801" dirty="0" smtClean="0"/>
          </a:p>
          <a:p>
            <a:pPr algn="ctr"/>
            <a:endParaRPr lang="fr-FR" sz="1801" dirty="0"/>
          </a:p>
          <a:p>
            <a:pPr algn="ctr"/>
            <a:endParaRPr lang="fr-FR" sz="1801" dirty="0" smtClean="0"/>
          </a:p>
          <a:p>
            <a:pPr algn="ctr"/>
            <a:endParaRPr lang="fr-FR" sz="1801" dirty="0"/>
          </a:p>
          <a:p>
            <a:pPr algn="ctr"/>
            <a:endParaRPr lang="fr-FR" sz="1801" dirty="0" smtClean="0"/>
          </a:p>
          <a:p>
            <a:pPr algn="ctr"/>
            <a:endParaRPr lang="fr-FR" sz="1801" dirty="0"/>
          </a:p>
          <a:p>
            <a:pPr algn="ctr"/>
            <a:endParaRPr lang="fr-FR" sz="1801" dirty="0" smtClean="0"/>
          </a:p>
          <a:p>
            <a:pPr algn="ctr"/>
            <a:endParaRPr lang="fr-FR" sz="1801" dirty="0"/>
          </a:p>
          <a:p>
            <a:pPr algn="ctr"/>
            <a:endParaRPr lang="fr-FR" sz="1801" dirty="0" smtClean="0"/>
          </a:p>
          <a:p>
            <a:pPr algn="ctr"/>
            <a:endParaRPr lang="fr-FR" sz="1801" dirty="0"/>
          </a:p>
          <a:p>
            <a:pPr algn="ctr"/>
            <a:endParaRPr lang="fr-FR" sz="1801" dirty="0"/>
          </a:p>
        </p:txBody>
      </p:sp>
      <p:sp>
        <p:nvSpPr>
          <p:cNvPr id="5" name="ZoneTexte 4"/>
          <p:cNvSpPr txBox="1"/>
          <p:nvPr/>
        </p:nvSpPr>
        <p:spPr>
          <a:xfrm>
            <a:off x="5214028" y="115281"/>
            <a:ext cx="5636855" cy="6741076"/>
          </a:xfrm>
          <a:prstGeom prst="rect">
            <a:avLst/>
          </a:prstGeom>
          <a:noFill/>
        </p:spPr>
        <p:txBody>
          <a:bodyPr wrap="square" rtlCol="0">
            <a:spAutoFit/>
          </a:bodyPr>
          <a:lstStyle/>
          <a:p>
            <a:pPr marL="540007" indent="-540007">
              <a:buFont typeface="+mj-lt"/>
              <a:buAutoNum type="arabicPeriod"/>
            </a:pPr>
            <a:r>
              <a:rPr lang="fr-FR" sz="1401" b="1" dirty="0">
                <a:solidFill>
                  <a:schemeClr val="tx1">
                    <a:lumMod val="75000"/>
                    <a:lumOff val="25000"/>
                  </a:schemeClr>
                </a:solidFill>
              </a:rPr>
              <a:t>Introduction</a:t>
            </a:r>
          </a:p>
          <a:p>
            <a:pPr marL="540007" indent="-540007">
              <a:buFont typeface="+mj-lt"/>
              <a:buAutoNum type="arabicPeriod"/>
            </a:pPr>
            <a:r>
              <a:rPr lang="fr-FR" sz="1401" b="1" dirty="0">
                <a:solidFill>
                  <a:schemeClr val="tx1">
                    <a:lumMod val="75000"/>
                    <a:lumOff val="25000"/>
                  </a:schemeClr>
                </a:solidFill>
              </a:rPr>
              <a:t>Les compétences téléphonique de base</a:t>
            </a:r>
          </a:p>
          <a:p>
            <a:r>
              <a:rPr lang="fr-FR" sz="1200" dirty="0">
                <a:solidFill>
                  <a:schemeClr val="tx1">
                    <a:lumMod val="75000"/>
                    <a:lumOff val="25000"/>
                  </a:schemeClr>
                </a:solidFill>
              </a:rPr>
              <a:t>	2.1 Écouter</a:t>
            </a:r>
          </a:p>
          <a:p>
            <a:r>
              <a:rPr lang="fr-FR" sz="1200" dirty="0">
                <a:solidFill>
                  <a:schemeClr val="tx1">
                    <a:lumMod val="75000"/>
                    <a:lumOff val="25000"/>
                  </a:schemeClr>
                </a:solidFill>
              </a:rPr>
              <a:t>		</a:t>
            </a:r>
            <a:r>
              <a:rPr lang="fr-FR" sz="1200" i="1" dirty="0">
                <a:solidFill>
                  <a:schemeClr val="tx1">
                    <a:lumMod val="75000"/>
                    <a:lumOff val="25000"/>
                  </a:schemeClr>
                </a:solidFill>
              </a:rPr>
              <a:t>2.1.1 Les parasites</a:t>
            </a:r>
          </a:p>
          <a:p>
            <a:r>
              <a:rPr lang="fr-FR" sz="1200" i="1" dirty="0">
                <a:solidFill>
                  <a:schemeClr val="tx1">
                    <a:lumMod val="75000"/>
                    <a:lumOff val="25000"/>
                  </a:schemeClr>
                </a:solidFill>
              </a:rPr>
              <a:t>			2.1.1.1 La distraction due à l’environnement</a:t>
            </a:r>
          </a:p>
          <a:p>
            <a:r>
              <a:rPr lang="fr-FR" sz="1200" i="1" dirty="0">
                <a:solidFill>
                  <a:schemeClr val="tx1">
                    <a:lumMod val="75000"/>
                    <a:lumOff val="25000"/>
                  </a:schemeClr>
                </a:solidFill>
              </a:rPr>
              <a:t>			2.1.1.2 Penser en avance</a:t>
            </a:r>
          </a:p>
          <a:p>
            <a:r>
              <a:rPr lang="fr-FR" sz="1200" i="1" dirty="0">
                <a:solidFill>
                  <a:schemeClr val="tx1">
                    <a:lumMod val="75000"/>
                    <a:lumOff val="25000"/>
                  </a:schemeClr>
                </a:solidFill>
              </a:rPr>
              <a:t>			2.1.1.3 La distraction de l’esprit</a:t>
            </a:r>
          </a:p>
          <a:p>
            <a:r>
              <a:rPr lang="fr-FR" sz="1200" i="1" dirty="0">
                <a:solidFill>
                  <a:schemeClr val="tx1">
                    <a:lumMod val="75000"/>
                    <a:lumOff val="25000"/>
                  </a:schemeClr>
                </a:solidFill>
              </a:rPr>
              <a:t>		2.1.2 Analyser la communication verbale</a:t>
            </a:r>
          </a:p>
          <a:p>
            <a:r>
              <a:rPr lang="fr-FR" sz="1200" i="1" dirty="0">
                <a:solidFill>
                  <a:schemeClr val="tx1">
                    <a:lumMod val="75000"/>
                    <a:lumOff val="25000"/>
                  </a:schemeClr>
                </a:solidFill>
              </a:rPr>
              <a:t>			2.1.2.1 La vitesse</a:t>
            </a:r>
          </a:p>
          <a:p>
            <a:r>
              <a:rPr lang="fr-FR" sz="1200" i="1" dirty="0">
                <a:solidFill>
                  <a:schemeClr val="tx1">
                    <a:lumMod val="75000"/>
                    <a:lumOff val="25000"/>
                  </a:schemeClr>
                </a:solidFill>
              </a:rPr>
              <a:t>			2.1.2.2 Le ton et le timbre de la voix</a:t>
            </a:r>
          </a:p>
          <a:p>
            <a:r>
              <a:rPr lang="fr-FR" sz="1200" i="1" dirty="0">
                <a:solidFill>
                  <a:schemeClr val="tx1">
                    <a:lumMod val="75000"/>
                    <a:lumOff val="25000"/>
                  </a:schemeClr>
                </a:solidFill>
              </a:rPr>
              <a:t>		2.1.3 Améliorer son écoute</a:t>
            </a:r>
          </a:p>
          <a:p>
            <a:r>
              <a:rPr lang="fr-FR" sz="1200" dirty="0">
                <a:solidFill>
                  <a:schemeClr val="tx1">
                    <a:lumMod val="75000"/>
                    <a:lumOff val="25000"/>
                  </a:schemeClr>
                </a:solidFill>
              </a:rPr>
              <a:t>	2.2 Parler</a:t>
            </a:r>
            <a:endParaRPr lang="fr-FR" sz="1200" i="1" dirty="0">
              <a:solidFill>
                <a:schemeClr val="tx1">
                  <a:lumMod val="75000"/>
                  <a:lumOff val="25000"/>
                </a:schemeClr>
              </a:solidFill>
            </a:endParaRPr>
          </a:p>
          <a:p>
            <a:r>
              <a:rPr lang="fr-FR" sz="1200" i="1" dirty="0">
                <a:solidFill>
                  <a:schemeClr val="tx1">
                    <a:lumMod val="75000"/>
                    <a:lumOff val="25000"/>
                  </a:schemeClr>
                </a:solidFill>
              </a:rPr>
              <a:t>		2.2.1 Votre comportement</a:t>
            </a:r>
          </a:p>
          <a:p>
            <a:r>
              <a:rPr lang="fr-FR" sz="1200" i="1" dirty="0">
                <a:solidFill>
                  <a:schemeClr val="tx1">
                    <a:lumMod val="75000"/>
                    <a:lumOff val="25000"/>
                  </a:schemeClr>
                </a:solidFill>
              </a:rPr>
              <a:t>		2.2.2 Comment s’améliorer</a:t>
            </a:r>
          </a:p>
          <a:p>
            <a:r>
              <a:rPr lang="fr-FR" sz="1200" dirty="0">
                <a:solidFill>
                  <a:schemeClr val="tx1">
                    <a:lumMod val="75000"/>
                    <a:lumOff val="25000"/>
                  </a:schemeClr>
                </a:solidFill>
              </a:rPr>
              <a:t>	2.3 Les bases d’une conversation efficace</a:t>
            </a:r>
          </a:p>
          <a:p>
            <a:pPr marL="540007" indent="-540007">
              <a:buFont typeface="+mj-lt"/>
              <a:buAutoNum type="arabicPeriod" startAt="3"/>
            </a:pPr>
            <a:r>
              <a:rPr lang="fr-FR" sz="1401" b="1" dirty="0">
                <a:solidFill>
                  <a:schemeClr val="tx1">
                    <a:lumMod val="75000"/>
                    <a:lumOff val="25000"/>
                  </a:schemeClr>
                </a:solidFill>
              </a:rPr>
              <a:t>Les étapes d’une conversation efficace</a:t>
            </a:r>
          </a:p>
          <a:p>
            <a:r>
              <a:rPr lang="fr-FR" sz="1401" b="1" dirty="0">
                <a:solidFill>
                  <a:schemeClr val="tx1">
                    <a:lumMod val="75000"/>
                    <a:lumOff val="25000"/>
                  </a:schemeClr>
                </a:solidFill>
              </a:rPr>
              <a:t>	</a:t>
            </a:r>
            <a:r>
              <a:rPr lang="fr-FR" sz="1200" dirty="0">
                <a:solidFill>
                  <a:schemeClr val="tx1">
                    <a:lumMod val="75000"/>
                    <a:lumOff val="25000"/>
                  </a:schemeClr>
                </a:solidFill>
              </a:rPr>
              <a:t>3.1 Accueillir</a:t>
            </a:r>
          </a:p>
          <a:p>
            <a:r>
              <a:rPr lang="fr-FR" sz="1200" dirty="0">
                <a:solidFill>
                  <a:schemeClr val="tx1">
                    <a:lumMod val="75000"/>
                    <a:lumOff val="25000"/>
                  </a:schemeClr>
                </a:solidFill>
              </a:rPr>
              <a:t>	3.2 Écouter</a:t>
            </a:r>
          </a:p>
          <a:p>
            <a:r>
              <a:rPr lang="fr-FR" sz="1200" dirty="0">
                <a:solidFill>
                  <a:schemeClr val="tx1">
                    <a:lumMod val="75000"/>
                    <a:lumOff val="25000"/>
                  </a:schemeClr>
                </a:solidFill>
              </a:rPr>
              <a:t>	3.3 Déterminer les besoins</a:t>
            </a:r>
          </a:p>
          <a:p>
            <a:r>
              <a:rPr lang="fr-FR" sz="1200" dirty="0">
                <a:solidFill>
                  <a:schemeClr val="tx1">
                    <a:lumMod val="75000"/>
                    <a:lumOff val="25000"/>
                  </a:schemeClr>
                </a:solidFill>
              </a:rPr>
              <a:t>	3.4 Les besoins d’ordre psychologique</a:t>
            </a:r>
          </a:p>
          <a:p>
            <a:r>
              <a:rPr lang="fr-FR" sz="1200" dirty="0">
                <a:solidFill>
                  <a:schemeClr val="tx1">
                    <a:lumMod val="75000"/>
                    <a:lumOff val="25000"/>
                  </a:schemeClr>
                </a:solidFill>
              </a:rPr>
              <a:t>		</a:t>
            </a:r>
            <a:r>
              <a:rPr lang="fr-FR" sz="1200" i="1" dirty="0">
                <a:solidFill>
                  <a:schemeClr val="tx1">
                    <a:lumMod val="75000"/>
                    <a:lumOff val="25000"/>
                  </a:schemeClr>
                </a:solidFill>
              </a:rPr>
              <a:t>3.4.1 Les besoins d’assistance et de solution</a:t>
            </a:r>
          </a:p>
          <a:p>
            <a:r>
              <a:rPr lang="fr-FR" sz="1200" i="1" dirty="0">
                <a:solidFill>
                  <a:schemeClr val="tx1">
                    <a:lumMod val="75000"/>
                    <a:lumOff val="25000"/>
                  </a:schemeClr>
                </a:solidFill>
              </a:rPr>
              <a:t>			</a:t>
            </a:r>
            <a:r>
              <a:rPr lang="fr-FR" sz="1200" i="1" dirty="0" smtClean="0">
                <a:solidFill>
                  <a:schemeClr val="tx1">
                    <a:lumMod val="75000"/>
                    <a:lumOff val="25000"/>
                  </a:schemeClr>
                </a:solidFill>
              </a:rPr>
              <a:t>3.4.1.1 </a:t>
            </a:r>
            <a:r>
              <a:rPr lang="fr-FR" sz="1200" i="1" dirty="0">
                <a:solidFill>
                  <a:schemeClr val="tx1">
                    <a:lumMod val="75000"/>
                    <a:lumOff val="25000"/>
                  </a:schemeClr>
                </a:solidFill>
              </a:rPr>
              <a:t>La </a:t>
            </a:r>
            <a:r>
              <a:rPr lang="fr-FR" sz="1200" i="1" dirty="0" smtClean="0">
                <a:solidFill>
                  <a:schemeClr val="tx1">
                    <a:lumMod val="75000"/>
                    <a:lumOff val="25000"/>
                  </a:schemeClr>
                </a:solidFill>
              </a:rPr>
              <a:t>reformulation</a:t>
            </a:r>
            <a:endParaRPr lang="fr-FR" sz="1200" i="1" dirty="0">
              <a:solidFill>
                <a:schemeClr val="tx1">
                  <a:lumMod val="75000"/>
                  <a:lumOff val="25000"/>
                </a:schemeClr>
              </a:solidFill>
            </a:endParaRPr>
          </a:p>
          <a:p>
            <a:r>
              <a:rPr lang="fr-FR" sz="1200" i="1" dirty="0">
                <a:solidFill>
                  <a:schemeClr val="tx1">
                    <a:lumMod val="75000"/>
                    <a:lumOff val="25000"/>
                  </a:schemeClr>
                </a:solidFill>
              </a:rPr>
              <a:t>			</a:t>
            </a:r>
            <a:r>
              <a:rPr lang="fr-FR" sz="1200" i="1" dirty="0" smtClean="0">
                <a:solidFill>
                  <a:schemeClr val="tx1">
                    <a:lumMod val="75000"/>
                    <a:lumOff val="25000"/>
                  </a:schemeClr>
                </a:solidFill>
              </a:rPr>
              <a:t>3.4.1.2 </a:t>
            </a:r>
            <a:r>
              <a:rPr lang="fr-FR" sz="1200" i="1" dirty="0">
                <a:solidFill>
                  <a:schemeClr val="tx1">
                    <a:lumMod val="75000"/>
                    <a:lumOff val="25000"/>
                  </a:schemeClr>
                </a:solidFill>
              </a:rPr>
              <a:t>Les questions fermées</a:t>
            </a:r>
          </a:p>
          <a:p>
            <a:r>
              <a:rPr lang="fr-FR" sz="1200" i="1" dirty="0">
                <a:solidFill>
                  <a:schemeClr val="tx1">
                    <a:lumMod val="75000"/>
                    <a:lumOff val="25000"/>
                  </a:schemeClr>
                </a:solidFill>
              </a:rPr>
              <a:t>			</a:t>
            </a:r>
            <a:r>
              <a:rPr lang="fr-FR" sz="1200" i="1" dirty="0" smtClean="0">
                <a:solidFill>
                  <a:schemeClr val="tx1">
                    <a:lumMod val="75000"/>
                    <a:lumOff val="25000"/>
                  </a:schemeClr>
                </a:solidFill>
              </a:rPr>
              <a:t>3.4.1.3 </a:t>
            </a:r>
            <a:r>
              <a:rPr lang="fr-FR" sz="1200" i="1" dirty="0">
                <a:solidFill>
                  <a:schemeClr val="tx1">
                    <a:lumMod val="75000"/>
                    <a:lumOff val="25000"/>
                  </a:schemeClr>
                </a:solidFill>
              </a:rPr>
              <a:t>Les questions </a:t>
            </a:r>
            <a:r>
              <a:rPr lang="fr-FR" sz="1200" i="1" dirty="0" smtClean="0">
                <a:solidFill>
                  <a:schemeClr val="tx1">
                    <a:lumMod val="75000"/>
                    <a:lumOff val="25000"/>
                  </a:schemeClr>
                </a:solidFill>
              </a:rPr>
              <a:t>ouvertes</a:t>
            </a:r>
            <a:endParaRPr lang="fr-FR" sz="1200" dirty="0">
              <a:solidFill>
                <a:schemeClr val="tx1">
                  <a:lumMod val="75000"/>
                  <a:lumOff val="25000"/>
                </a:schemeClr>
              </a:solidFill>
            </a:endParaRPr>
          </a:p>
          <a:p>
            <a:r>
              <a:rPr lang="fr-FR" sz="1200" dirty="0">
                <a:solidFill>
                  <a:schemeClr val="tx1">
                    <a:lumMod val="75000"/>
                    <a:lumOff val="25000"/>
                  </a:schemeClr>
                </a:solidFill>
              </a:rPr>
              <a:t>	</a:t>
            </a:r>
            <a:r>
              <a:rPr lang="fr-FR" sz="1200" dirty="0" smtClean="0">
                <a:solidFill>
                  <a:schemeClr val="tx1">
                    <a:lumMod val="75000"/>
                    <a:lumOff val="25000"/>
                  </a:schemeClr>
                </a:solidFill>
              </a:rPr>
              <a:t>3.5 </a:t>
            </a:r>
            <a:r>
              <a:rPr lang="fr-FR" sz="1200" dirty="0">
                <a:solidFill>
                  <a:schemeClr val="tx1">
                    <a:lumMod val="75000"/>
                    <a:lumOff val="25000"/>
                  </a:schemeClr>
                </a:solidFill>
              </a:rPr>
              <a:t>Répondre aux besoins</a:t>
            </a:r>
          </a:p>
          <a:p>
            <a:r>
              <a:rPr lang="fr-FR" sz="1200" dirty="0">
                <a:solidFill>
                  <a:schemeClr val="tx1">
                    <a:lumMod val="75000"/>
                    <a:lumOff val="25000"/>
                  </a:schemeClr>
                </a:solidFill>
              </a:rPr>
              <a:t>		</a:t>
            </a:r>
            <a:r>
              <a:rPr lang="fr-FR" sz="1200" i="1" dirty="0">
                <a:solidFill>
                  <a:schemeClr val="tx1">
                    <a:lumMod val="75000"/>
                    <a:lumOff val="25000"/>
                  </a:schemeClr>
                </a:solidFill>
              </a:rPr>
              <a:t>3.5.1 Adoptez la bonne attitude</a:t>
            </a:r>
          </a:p>
          <a:p>
            <a:r>
              <a:rPr lang="fr-FR" sz="1200" i="1" dirty="0">
                <a:solidFill>
                  <a:schemeClr val="tx1">
                    <a:lumMod val="75000"/>
                    <a:lumOff val="25000"/>
                  </a:schemeClr>
                </a:solidFill>
              </a:rPr>
              <a:t>		3.5.2 Proposer un plan d’action</a:t>
            </a:r>
          </a:p>
          <a:p>
            <a:r>
              <a:rPr lang="fr-FR" sz="1200" i="1" dirty="0">
                <a:solidFill>
                  <a:schemeClr val="tx1">
                    <a:lumMod val="75000"/>
                    <a:lumOff val="25000"/>
                  </a:schemeClr>
                </a:solidFill>
              </a:rPr>
              <a:t>		3.5.3 Les problèmes non résolus de suite</a:t>
            </a:r>
          </a:p>
          <a:p>
            <a:r>
              <a:rPr lang="fr-FR" sz="1200" i="1" dirty="0">
                <a:solidFill>
                  <a:schemeClr val="tx1">
                    <a:lumMod val="75000"/>
                    <a:lumOff val="25000"/>
                  </a:schemeClr>
                </a:solidFill>
              </a:rPr>
              <a:t>		3.5.4 Transférer une communication</a:t>
            </a:r>
          </a:p>
          <a:p>
            <a:r>
              <a:rPr lang="fr-FR" sz="1200" i="1" dirty="0">
                <a:solidFill>
                  <a:schemeClr val="tx1">
                    <a:lumMod val="75000"/>
                    <a:lumOff val="25000"/>
                  </a:schemeClr>
                </a:solidFill>
              </a:rPr>
              <a:t>		3.5.5 Obtenir un accord</a:t>
            </a:r>
          </a:p>
          <a:p>
            <a:r>
              <a:rPr lang="fr-FR" sz="1200" i="1" dirty="0">
                <a:solidFill>
                  <a:schemeClr val="tx1">
                    <a:lumMod val="75000"/>
                    <a:lumOff val="25000"/>
                  </a:schemeClr>
                </a:solidFill>
              </a:rPr>
              <a:t>		3.5.6 Terminer</a:t>
            </a:r>
          </a:p>
          <a:p>
            <a:r>
              <a:rPr lang="fr-FR" sz="1200" i="1" dirty="0">
                <a:solidFill>
                  <a:schemeClr val="tx1">
                    <a:lumMod val="75000"/>
                    <a:lumOff val="25000"/>
                  </a:schemeClr>
                </a:solidFill>
              </a:rPr>
              <a:t>		3.5.7 Vérifier à posteriori</a:t>
            </a:r>
          </a:p>
          <a:p>
            <a:pPr marL="540007" indent="-540007">
              <a:buFont typeface="+mj-lt"/>
              <a:buAutoNum type="arabicPeriod" startAt="4"/>
            </a:pPr>
            <a:r>
              <a:rPr lang="fr-FR" sz="1401" b="1" dirty="0">
                <a:solidFill>
                  <a:schemeClr val="tx1">
                    <a:lumMod val="75000"/>
                    <a:lumOff val="25000"/>
                  </a:schemeClr>
                </a:solidFill>
              </a:rPr>
              <a:t>Gérer les plaintes</a:t>
            </a:r>
          </a:p>
          <a:p>
            <a:pPr marL="540007" indent="-540007">
              <a:buFont typeface="+mj-lt"/>
              <a:buAutoNum type="arabicPeriod" startAt="5"/>
            </a:pPr>
            <a:r>
              <a:rPr lang="fr-FR" sz="1401" b="1" dirty="0">
                <a:solidFill>
                  <a:schemeClr val="tx1">
                    <a:lumMod val="75000"/>
                    <a:lumOff val="25000"/>
                  </a:schemeClr>
                </a:solidFill>
              </a:rPr>
              <a:t>Conclusion</a:t>
            </a:r>
          </a:p>
        </p:txBody>
      </p:sp>
      <p:sp>
        <p:nvSpPr>
          <p:cNvPr id="2" name="Rectangle 1"/>
          <p:cNvSpPr/>
          <p:nvPr/>
        </p:nvSpPr>
        <p:spPr>
          <a:xfrm>
            <a:off x="239961" y="3652846"/>
            <a:ext cx="5035179" cy="1477712"/>
          </a:xfrm>
          <a:prstGeom prst="rect">
            <a:avLst/>
          </a:prstGeom>
        </p:spPr>
        <p:txBody>
          <a:bodyPr wrap="square">
            <a:spAutoFit/>
          </a:bodyPr>
          <a:lstStyle/>
          <a:p>
            <a:pPr algn="r"/>
            <a:r>
              <a:rPr lang="fr-FR" sz="3001" b="1" dirty="0" smtClean="0">
                <a:solidFill>
                  <a:schemeClr val="bg1"/>
                </a:solidFill>
                <a:latin typeface="Arial" panose="020B0604020202020204" pitchFamily="34" charset="0"/>
                <a:cs typeface="Arial" panose="020B0604020202020204" pitchFamily="34" charset="0"/>
              </a:rPr>
              <a:t>Communiquer </a:t>
            </a:r>
            <a:r>
              <a:rPr lang="fr-FR" sz="3001" b="1" dirty="0">
                <a:solidFill>
                  <a:schemeClr val="bg1"/>
                </a:solidFill>
                <a:latin typeface="Arial" panose="020B0604020202020204" pitchFamily="34" charset="0"/>
                <a:cs typeface="Arial" panose="020B0604020202020204" pitchFamily="34" charset="0"/>
              </a:rPr>
              <a:t>efficacement au téléphone en situation d’assistance</a:t>
            </a:r>
          </a:p>
        </p:txBody>
      </p:sp>
    </p:spTree>
    <p:extLst>
      <p:ext uri="{BB962C8B-B14F-4D97-AF65-F5344CB8AC3E}">
        <p14:creationId xmlns:p14="http://schemas.microsoft.com/office/powerpoint/2010/main" val="5714389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2000" cy="134112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4800" dirty="0">
                <a:solidFill>
                  <a:schemeClr val="bg1"/>
                </a:solidFill>
              </a:rPr>
              <a:t>	LES COMPÉTENCES TÉLÉPHONIQUES</a:t>
            </a:r>
          </a:p>
          <a:p>
            <a:r>
              <a:rPr lang="fr-FR" sz="4800" dirty="0">
                <a:solidFill>
                  <a:schemeClr val="bg1"/>
                </a:solidFill>
              </a:rPr>
              <a:t>	DE BASE</a:t>
            </a:r>
          </a:p>
        </p:txBody>
      </p:sp>
      <p:sp>
        <p:nvSpPr>
          <p:cNvPr id="3" name="Espace réservé du contenu 2"/>
          <p:cNvSpPr>
            <a:spLocks noGrp="1"/>
          </p:cNvSpPr>
          <p:nvPr>
            <p:ph sz="half" idx="1"/>
          </p:nvPr>
        </p:nvSpPr>
        <p:spPr>
          <a:xfrm>
            <a:off x="0" y="1341119"/>
            <a:ext cx="12192000" cy="5516882"/>
          </a:xfrm>
        </p:spPr>
        <p:txBody>
          <a:bodyPr>
            <a:normAutofit fontScale="92500" lnSpcReduction="20000"/>
          </a:bodyPr>
          <a:lstStyle/>
          <a:p>
            <a:pPr algn="just" hangingPunct="0"/>
            <a:r>
              <a:rPr lang="fr-FR" dirty="0"/>
              <a:t>Evitez les bruits identifiables (froissement de papier, tiroir, porte de placard) et non identifiables (attention au chewing-gum, aux bonbons, aux gâteaux …)</a:t>
            </a:r>
          </a:p>
          <a:p>
            <a:pPr marL="457205" lvl="1" indent="0" algn="just" hangingPunct="0">
              <a:spcBef>
                <a:spcPts val="0"/>
              </a:spcBef>
              <a:buNone/>
            </a:pPr>
            <a:r>
              <a:rPr lang="fr-FR" dirty="0">
                <a:solidFill>
                  <a:srgbClr val="C00000"/>
                </a:solidFill>
              </a:rPr>
              <a:t>Ne vous grattez pas la gorge (on croit que c'est un train qui </a:t>
            </a:r>
            <a:r>
              <a:rPr lang="fr-FR" dirty="0" smtClean="0">
                <a:solidFill>
                  <a:srgbClr val="C00000"/>
                </a:solidFill>
              </a:rPr>
              <a:t>passe).</a:t>
            </a:r>
          </a:p>
          <a:p>
            <a:pPr marL="457205" lvl="1" indent="0" algn="just" hangingPunct="0">
              <a:spcBef>
                <a:spcPts val="0"/>
              </a:spcBef>
              <a:buNone/>
            </a:pPr>
            <a:r>
              <a:rPr lang="fr-FR" dirty="0">
                <a:solidFill>
                  <a:srgbClr val="C00000"/>
                </a:solidFill>
              </a:rPr>
              <a:t>N</a:t>
            </a:r>
            <a:r>
              <a:rPr lang="fr-FR" dirty="0" smtClean="0">
                <a:solidFill>
                  <a:srgbClr val="C00000"/>
                </a:solidFill>
              </a:rPr>
              <a:t>e </a:t>
            </a:r>
            <a:r>
              <a:rPr lang="fr-FR" dirty="0">
                <a:solidFill>
                  <a:srgbClr val="C00000"/>
                </a:solidFill>
              </a:rPr>
              <a:t>grommelez pas, ne soupirez pas</a:t>
            </a:r>
            <a:r>
              <a:rPr lang="fr-FR" dirty="0" smtClean="0">
                <a:solidFill>
                  <a:srgbClr val="C00000"/>
                </a:solidFill>
              </a:rPr>
              <a:t>.</a:t>
            </a:r>
            <a:endParaRPr lang="fr-FR" dirty="0" smtClean="0"/>
          </a:p>
          <a:p>
            <a:pPr algn="just" hangingPunct="0"/>
            <a:r>
              <a:rPr lang="fr-FR" dirty="0" smtClean="0"/>
              <a:t>Ne </a:t>
            </a:r>
            <a:r>
              <a:rPr lang="fr-FR" dirty="0"/>
              <a:t>faites pas d'acrobaties.</a:t>
            </a:r>
          </a:p>
          <a:p>
            <a:pPr marL="457205" lvl="1" indent="0" algn="just" hangingPunct="0">
              <a:spcBef>
                <a:spcPts val="0"/>
              </a:spcBef>
              <a:buNone/>
            </a:pPr>
            <a:r>
              <a:rPr lang="fr-FR" dirty="0">
                <a:solidFill>
                  <a:srgbClr val="C00000"/>
                </a:solidFill>
              </a:rPr>
              <a:t>Vous ramassez votre crayon : vos efforts pour traîner le téléphone sous la table s'entendent très bien.</a:t>
            </a:r>
          </a:p>
          <a:p>
            <a:pPr algn="just" hangingPunct="0"/>
            <a:r>
              <a:rPr lang="fr-FR" dirty="0"/>
              <a:t>Concentrez-vous</a:t>
            </a:r>
          </a:p>
          <a:p>
            <a:pPr marL="457205" lvl="1" indent="0" algn="just" hangingPunct="0">
              <a:spcBef>
                <a:spcPts val="0"/>
              </a:spcBef>
              <a:buNone/>
            </a:pPr>
            <a:r>
              <a:rPr lang="fr-FR" dirty="0">
                <a:solidFill>
                  <a:srgbClr val="C00000"/>
                </a:solidFill>
              </a:rPr>
              <a:t>Le manque d'attention que vous portez à votre interlocuteur est parfaitement ressenti </a:t>
            </a:r>
            <a:r>
              <a:rPr lang="fr-FR" dirty="0" smtClean="0">
                <a:solidFill>
                  <a:srgbClr val="C00000"/>
                </a:solidFill>
              </a:rPr>
              <a:t>- et </a:t>
            </a:r>
            <a:r>
              <a:rPr lang="fr-FR" dirty="0">
                <a:solidFill>
                  <a:srgbClr val="C00000"/>
                </a:solidFill>
              </a:rPr>
              <a:t>mal.</a:t>
            </a:r>
            <a:endParaRPr lang="fr-FR" dirty="0" smtClean="0"/>
          </a:p>
          <a:p>
            <a:pPr algn="just" hangingPunct="0"/>
            <a:r>
              <a:rPr lang="fr-FR" dirty="0" smtClean="0"/>
              <a:t>Ne </a:t>
            </a:r>
            <a:r>
              <a:rPr lang="fr-FR" dirty="0"/>
              <a:t>cachez pas le récepteur avec la </a:t>
            </a:r>
            <a:r>
              <a:rPr lang="fr-FR" dirty="0" smtClean="0"/>
              <a:t>main</a:t>
            </a:r>
          </a:p>
          <a:p>
            <a:pPr marL="457205" lvl="1" indent="0" algn="just" hangingPunct="0">
              <a:spcBef>
                <a:spcPts val="0"/>
              </a:spcBef>
              <a:buNone/>
            </a:pPr>
            <a:r>
              <a:rPr lang="fr-FR" dirty="0">
                <a:solidFill>
                  <a:srgbClr val="C00000"/>
                </a:solidFill>
              </a:rPr>
              <a:t>On entend tout aussi bien ce que vous avez à dire à votre voisin et l'effet est désastreux.</a:t>
            </a:r>
          </a:p>
          <a:p>
            <a:pPr algn="just" hangingPunct="0"/>
            <a:r>
              <a:rPr lang="fr-FR" dirty="0"/>
              <a:t>Respirez </a:t>
            </a:r>
            <a:r>
              <a:rPr lang="fr-FR" dirty="0" smtClean="0"/>
              <a:t>amplement</a:t>
            </a:r>
          </a:p>
          <a:p>
            <a:pPr marL="457205" lvl="1" indent="0" algn="just" hangingPunct="0">
              <a:spcBef>
                <a:spcPts val="0"/>
              </a:spcBef>
              <a:buNone/>
            </a:pPr>
            <a:r>
              <a:rPr lang="fr-FR" dirty="0">
                <a:solidFill>
                  <a:srgbClr val="C00000"/>
                </a:solidFill>
              </a:rPr>
              <a:t>Le rythme d'une respiration calme donne de l'impact à vos </a:t>
            </a:r>
            <a:r>
              <a:rPr lang="fr-FR" dirty="0" smtClean="0">
                <a:solidFill>
                  <a:srgbClr val="C00000"/>
                </a:solidFill>
              </a:rPr>
              <a:t>propos.</a:t>
            </a:r>
            <a:endParaRPr lang="fr-FR" dirty="0">
              <a:solidFill>
                <a:srgbClr val="C00000"/>
              </a:solidFill>
            </a:endParaRPr>
          </a:p>
          <a:p>
            <a:pPr algn="just" hangingPunct="0"/>
            <a:r>
              <a:rPr lang="fr-FR" dirty="0"/>
              <a:t>Manifestez de la bonne humeur, soyez </a:t>
            </a:r>
            <a:r>
              <a:rPr lang="fr-FR" dirty="0" smtClean="0"/>
              <a:t>positifs</a:t>
            </a:r>
          </a:p>
          <a:p>
            <a:pPr marL="457205" lvl="1" indent="0" algn="just" hangingPunct="0">
              <a:spcBef>
                <a:spcPts val="0"/>
              </a:spcBef>
              <a:buNone/>
            </a:pPr>
            <a:r>
              <a:rPr lang="fr-FR" dirty="0">
                <a:solidFill>
                  <a:srgbClr val="C00000"/>
                </a:solidFill>
              </a:rPr>
              <a:t>Faites-vous une règle de montrer à votre interlocuteur que vous êtes heureux de l'avoir en ligne, ayez un ton chaleureux, choisissez des mots à connotation </a:t>
            </a:r>
            <a:r>
              <a:rPr lang="fr-FR" dirty="0" smtClean="0">
                <a:solidFill>
                  <a:srgbClr val="C00000"/>
                </a:solidFill>
              </a:rPr>
              <a:t>positive.</a:t>
            </a:r>
            <a:endParaRPr lang="fr-FR" dirty="0">
              <a:solidFill>
                <a:srgbClr val="C00000"/>
              </a:solidFill>
            </a:endParaRPr>
          </a:p>
          <a:p>
            <a:pPr algn="just" hangingPunct="0"/>
            <a:r>
              <a:rPr lang="fr-FR" dirty="0"/>
              <a:t>Montrez votre intérêt pour les propos de votre </a:t>
            </a:r>
            <a:r>
              <a:rPr lang="fr-FR" dirty="0" smtClean="0"/>
              <a:t>interlocuteur</a:t>
            </a:r>
          </a:p>
          <a:p>
            <a:pPr marL="457205" lvl="1" indent="0" algn="just" hangingPunct="0">
              <a:spcBef>
                <a:spcPts val="0"/>
              </a:spcBef>
              <a:buNone/>
            </a:pPr>
            <a:r>
              <a:rPr lang="fr-FR" dirty="0">
                <a:solidFill>
                  <a:srgbClr val="C00000"/>
                </a:solidFill>
              </a:rPr>
              <a:t>Soyez direct, simple et </a:t>
            </a:r>
            <a:r>
              <a:rPr lang="fr-FR" dirty="0" smtClean="0">
                <a:solidFill>
                  <a:srgbClr val="C00000"/>
                </a:solidFill>
              </a:rPr>
              <a:t>dynamique.</a:t>
            </a:r>
            <a:endParaRPr lang="fr-FR" dirty="0">
              <a:solidFill>
                <a:srgbClr val="C00000"/>
              </a:solidFill>
            </a:endParaRPr>
          </a:p>
        </p:txBody>
      </p:sp>
      <p:sp>
        <p:nvSpPr>
          <p:cNvPr id="8" name="Rectangle 4"/>
          <p:cNvSpPr>
            <a:spLocks noChangeArrowheads="1"/>
          </p:cNvSpPr>
          <p:nvPr/>
        </p:nvSpPr>
        <p:spPr bwMode="auto">
          <a:xfrm>
            <a:off x="9898383" y="4953329"/>
            <a:ext cx="184731" cy="369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1" rIns="91440" bIns="45721" numCol="1" anchor="ctr" anchorCtr="0" compatLnSpc="1">
            <a:prstTxWarp prst="textNoShape">
              <a:avLst/>
            </a:prstTxWarp>
            <a:spAutoFit/>
          </a:bodyPr>
          <a:lstStyle/>
          <a:p>
            <a:endParaRPr lang="fr-FR" sz="1801"/>
          </a:p>
        </p:txBody>
      </p:sp>
    </p:spTree>
    <p:extLst>
      <p:ext uri="{BB962C8B-B14F-4D97-AF65-F5344CB8AC3E}">
        <p14:creationId xmlns:p14="http://schemas.microsoft.com/office/powerpoint/2010/main" val="25414553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2000" cy="134112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4800" dirty="0">
                <a:solidFill>
                  <a:schemeClr val="bg1"/>
                </a:solidFill>
              </a:rPr>
              <a:t>	LES COMPÉTENCES TÉLÉPHONIQUES</a:t>
            </a:r>
          </a:p>
          <a:p>
            <a:r>
              <a:rPr lang="fr-FR" sz="4800" dirty="0">
                <a:solidFill>
                  <a:schemeClr val="bg1"/>
                </a:solidFill>
              </a:rPr>
              <a:t>	DE BASE</a:t>
            </a:r>
          </a:p>
        </p:txBody>
      </p:sp>
      <p:sp>
        <p:nvSpPr>
          <p:cNvPr id="3" name="Espace réservé du contenu 2"/>
          <p:cNvSpPr>
            <a:spLocks noGrp="1"/>
          </p:cNvSpPr>
          <p:nvPr>
            <p:ph sz="half" idx="1"/>
          </p:nvPr>
        </p:nvSpPr>
        <p:spPr>
          <a:xfrm>
            <a:off x="0" y="1341119"/>
            <a:ext cx="12192000" cy="5516882"/>
          </a:xfrm>
        </p:spPr>
        <p:txBody>
          <a:bodyPr>
            <a:normAutofit fontScale="92500" lnSpcReduction="20000"/>
          </a:bodyPr>
          <a:lstStyle/>
          <a:p>
            <a:pPr algn="just" hangingPunct="0"/>
            <a:r>
              <a:rPr lang="fr-FR" dirty="0"/>
              <a:t>Ayez des égards pour l'interlocuteur, respectez-le</a:t>
            </a:r>
          </a:p>
          <a:p>
            <a:pPr marL="457205" lvl="1" indent="0" algn="just" hangingPunct="0">
              <a:spcBef>
                <a:spcPts val="0"/>
              </a:spcBef>
              <a:buNone/>
            </a:pPr>
            <a:r>
              <a:rPr lang="fr-FR" dirty="0">
                <a:solidFill>
                  <a:srgbClr val="C00000"/>
                </a:solidFill>
              </a:rPr>
              <a:t>Utilisez le nom de votre interlocuteur.</a:t>
            </a:r>
          </a:p>
          <a:p>
            <a:pPr marL="457205" lvl="1" indent="0" algn="just" hangingPunct="0">
              <a:spcBef>
                <a:spcPts val="0"/>
              </a:spcBef>
              <a:buNone/>
            </a:pPr>
            <a:r>
              <a:rPr lang="fr-FR" dirty="0">
                <a:solidFill>
                  <a:srgbClr val="C00000"/>
                </a:solidFill>
              </a:rPr>
              <a:t>Le téléphone ne doit pas être prétexte à bâcler les marques de politesse. Evitez les mots creux, redondants, emphatiques.</a:t>
            </a:r>
          </a:p>
          <a:p>
            <a:pPr marL="457205" lvl="1" indent="0" algn="just" hangingPunct="0">
              <a:spcBef>
                <a:spcPts val="0"/>
              </a:spcBef>
              <a:buNone/>
            </a:pPr>
            <a:r>
              <a:rPr lang="fr-FR" dirty="0">
                <a:solidFill>
                  <a:srgbClr val="C00000"/>
                </a:solidFill>
              </a:rPr>
              <a:t>Raccrocher brutalement équivaut à claquer la porte. Soyez courtois, appelez la personne par son nom, soyez diplomate.</a:t>
            </a:r>
          </a:p>
          <a:p>
            <a:pPr algn="just" hangingPunct="0"/>
            <a:r>
              <a:rPr lang="fr-FR" dirty="0"/>
              <a:t>Ecoutez et laissez parler et n'interrompez pas votre interlocuteur</a:t>
            </a:r>
          </a:p>
          <a:p>
            <a:pPr marL="457205" lvl="1" indent="0" algn="just" hangingPunct="0">
              <a:spcBef>
                <a:spcPts val="0"/>
              </a:spcBef>
              <a:buNone/>
            </a:pPr>
            <a:r>
              <a:rPr lang="fr-FR" dirty="0">
                <a:solidFill>
                  <a:srgbClr val="C00000"/>
                </a:solidFill>
              </a:rPr>
              <a:t>Encouragez à </a:t>
            </a:r>
            <a:r>
              <a:rPr lang="fr-FR" dirty="0" smtClean="0">
                <a:solidFill>
                  <a:srgbClr val="C00000"/>
                </a:solidFill>
              </a:rPr>
              <a:t>parler.</a:t>
            </a:r>
            <a:endParaRPr lang="fr-FR" dirty="0">
              <a:solidFill>
                <a:srgbClr val="C00000"/>
              </a:solidFill>
            </a:endParaRPr>
          </a:p>
          <a:p>
            <a:pPr marL="457205" lvl="1" indent="0" algn="just" hangingPunct="0">
              <a:spcBef>
                <a:spcPts val="0"/>
              </a:spcBef>
              <a:buNone/>
            </a:pPr>
            <a:r>
              <a:rPr lang="fr-FR" dirty="0">
                <a:solidFill>
                  <a:srgbClr val="C00000"/>
                </a:solidFill>
              </a:rPr>
              <a:t>Evitez les longs </a:t>
            </a:r>
            <a:r>
              <a:rPr lang="fr-FR" dirty="0" smtClean="0">
                <a:solidFill>
                  <a:srgbClr val="C00000"/>
                </a:solidFill>
              </a:rPr>
              <a:t>silences.</a:t>
            </a:r>
            <a:endParaRPr lang="fr-FR" dirty="0">
              <a:solidFill>
                <a:srgbClr val="C00000"/>
              </a:solidFill>
            </a:endParaRPr>
          </a:p>
          <a:p>
            <a:pPr algn="just" hangingPunct="0"/>
            <a:r>
              <a:rPr lang="fr-FR" dirty="0"/>
              <a:t>Perdez vos tics de langage (donc, disons, on va dire), ne jargonnez pas.</a:t>
            </a:r>
          </a:p>
          <a:p>
            <a:pPr marL="457205" lvl="1" indent="0" algn="just" hangingPunct="0">
              <a:spcBef>
                <a:spcPts val="0"/>
              </a:spcBef>
              <a:buNone/>
            </a:pPr>
            <a:r>
              <a:rPr lang="fr-FR" dirty="0">
                <a:solidFill>
                  <a:srgbClr val="C00000"/>
                </a:solidFill>
              </a:rPr>
              <a:t>Proscrire les onomatopées, les termes et abréviations utilisés dans l'entreprise qui ne sont pas forcement connus ailleurs.</a:t>
            </a:r>
          </a:p>
          <a:p>
            <a:pPr algn="just" hangingPunct="0"/>
            <a:r>
              <a:rPr lang="fr-FR" dirty="0"/>
              <a:t>Mettez-vous au niveau de votre interlocuteur</a:t>
            </a:r>
          </a:p>
          <a:p>
            <a:pPr marL="457205" lvl="1" indent="0" algn="just" hangingPunct="0">
              <a:spcBef>
                <a:spcPts val="0"/>
              </a:spcBef>
              <a:buNone/>
            </a:pPr>
            <a:r>
              <a:rPr lang="fr-FR" dirty="0">
                <a:solidFill>
                  <a:srgbClr val="C00000"/>
                </a:solidFill>
              </a:rPr>
              <a:t>Le client ne connaît pas le sujet autant que vous (sinon il n’appellerait pas), évitez pour autant de le prendre pour un idiot.</a:t>
            </a:r>
          </a:p>
          <a:p>
            <a:pPr marL="457205" lvl="1" indent="0" algn="just" hangingPunct="0">
              <a:spcBef>
                <a:spcPts val="0"/>
              </a:spcBef>
              <a:buNone/>
            </a:pPr>
            <a:r>
              <a:rPr lang="fr-FR" dirty="0">
                <a:solidFill>
                  <a:srgbClr val="C00000"/>
                </a:solidFill>
              </a:rPr>
              <a:t>Utilisez son vocabulaire.</a:t>
            </a:r>
          </a:p>
          <a:p>
            <a:pPr marL="457205" lvl="1" indent="0" algn="just" hangingPunct="0">
              <a:spcBef>
                <a:spcPts val="0"/>
              </a:spcBef>
              <a:buNone/>
            </a:pPr>
            <a:r>
              <a:rPr lang="fr-FR" dirty="0">
                <a:solidFill>
                  <a:srgbClr val="C00000"/>
                </a:solidFill>
              </a:rPr>
              <a:t>Répétez les points </a:t>
            </a:r>
            <a:r>
              <a:rPr lang="fr-FR" dirty="0" smtClean="0">
                <a:solidFill>
                  <a:srgbClr val="C00000"/>
                </a:solidFill>
              </a:rPr>
              <a:t>importants.</a:t>
            </a:r>
          </a:p>
          <a:p>
            <a:pPr algn="just" hangingPunct="0"/>
            <a:r>
              <a:rPr lang="fr-FR" dirty="0" smtClean="0"/>
              <a:t>Améliorez-vous</a:t>
            </a:r>
          </a:p>
          <a:p>
            <a:pPr marL="457205" lvl="1" indent="0" algn="just" hangingPunct="0">
              <a:spcBef>
                <a:spcPts val="0"/>
              </a:spcBef>
              <a:buNone/>
            </a:pPr>
            <a:r>
              <a:rPr lang="fr-FR" dirty="0" smtClean="0">
                <a:solidFill>
                  <a:srgbClr val="C00000"/>
                </a:solidFill>
              </a:rPr>
              <a:t>Enregistrez vos conversations pour les analyser par la suite.</a:t>
            </a:r>
          </a:p>
          <a:p>
            <a:pPr marL="0" indent="0" algn="just" hangingPunct="0">
              <a:spcBef>
                <a:spcPts val="0"/>
              </a:spcBef>
              <a:buNone/>
            </a:pPr>
            <a:endParaRPr lang="fr-FR" dirty="0">
              <a:latin typeface="+mj-lt"/>
            </a:endParaRPr>
          </a:p>
        </p:txBody>
      </p:sp>
      <p:sp>
        <p:nvSpPr>
          <p:cNvPr id="8" name="Rectangle 4"/>
          <p:cNvSpPr>
            <a:spLocks noChangeArrowheads="1"/>
          </p:cNvSpPr>
          <p:nvPr/>
        </p:nvSpPr>
        <p:spPr bwMode="auto">
          <a:xfrm>
            <a:off x="9898383" y="4953329"/>
            <a:ext cx="184731" cy="369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1" rIns="91440" bIns="45721" numCol="1" anchor="ctr" anchorCtr="0" compatLnSpc="1">
            <a:prstTxWarp prst="textNoShape">
              <a:avLst/>
            </a:prstTxWarp>
            <a:spAutoFit/>
          </a:bodyPr>
          <a:lstStyle/>
          <a:p>
            <a:endParaRPr lang="fr-FR" sz="1801"/>
          </a:p>
        </p:txBody>
      </p:sp>
    </p:spTree>
    <p:extLst>
      <p:ext uri="{BB962C8B-B14F-4D97-AF65-F5344CB8AC3E}">
        <p14:creationId xmlns:p14="http://schemas.microsoft.com/office/powerpoint/2010/main" val="8489533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2000" cy="134112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4800" dirty="0">
                <a:solidFill>
                  <a:schemeClr val="bg1"/>
                </a:solidFill>
              </a:rPr>
              <a:t>	LES COMPÉTENCES TÉLÉPHONIQUES</a:t>
            </a:r>
          </a:p>
          <a:p>
            <a:r>
              <a:rPr lang="fr-FR" sz="4800" dirty="0">
                <a:solidFill>
                  <a:schemeClr val="bg1"/>
                </a:solidFill>
              </a:rPr>
              <a:t>	DE BASE</a:t>
            </a:r>
          </a:p>
        </p:txBody>
      </p:sp>
      <p:sp>
        <p:nvSpPr>
          <p:cNvPr id="3" name="Espace réservé du contenu 2"/>
          <p:cNvSpPr>
            <a:spLocks noGrp="1"/>
          </p:cNvSpPr>
          <p:nvPr>
            <p:ph sz="half" idx="1"/>
          </p:nvPr>
        </p:nvSpPr>
        <p:spPr>
          <a:xfrm>
            <a:off x="0" y="1341119"/>
            <a:ext cx="12192000" cy="5516881"/>
          </a:xfrm>
        </p:spPr>
        <p:txBody>
          <a:bodyPr>
            <a:normAutofit fontScale="92500" lnSpcReduction="10000"/>
          </a:bodyPr>
          <a:lstStyle/>
          <a:p>
            <a:pPr marL="0" indent="0" algn="just" hangingPunct="0">
              <a:spcBef>
                <a:spcPts val="0"/>
              </a:spcBef>
              <a:buNone/>
            </a:pPr>
            <a:r>
              <a:rPr lang="fr-FR" sz="3200" dirty="0" smtClean="0">
                <a:latin typeface="+mj-lt"/>
              </a:rPr>
              <a:t>	2.3 Les bases d’une conversation efficace</a:t>
            </a:r>
          </a:p>
          <a:p>
            <a:pPr marL="0" indent="0" algn="just" hangingPunct="0">
              <a:spcBef>
                <a:spcPts val="0"/>
              </a:spcBef>
              <a:buNone/>
            </a:pPr>
            <a:endParaRPr lang="fr-FR" sz="3200" dirty="0">
              <a:latin typeface="+mj-lt"/>
            </a:endParaRPr>
          </a:p>
          <a:p>
            <a:pPr marL="0" indent="0" hangingPunct="0">
              <a:spcBef>
                <a:spcPts val="0"/>
              </a:spcBef>
              <a:buNone/>
            </a:pPr>
            <a:r>
              <a:rPr lang="fr-FR" dirty="0"/>
              <a:t>Le point le plus important est sans doute le sourire. Cette attitude est fondamentale, le client l’entend dans le ton de votre voix pour les raisons suivantes :</a:t>
            </a:r>
          </a:p>
          <a:p>
            <a:pPr lvl="0" hangingPunct="0">
              <a:spcBef>
                <a:spcPts val="300"/>
              </a:spcBef>
            </a:pPr>
            <a:r>
              <a:rPr lang="fr-FR" dirty="0"/>
              <a:t>Vous contrôlez vos émotions</a:t>
            </a:r>
          </a:p>
          <a:p>
            <a:pPr lvl="0" hangingPunct="0">
              <a:spcBef>
                <a:spcPts val="300"/>
              </a:spcBef>
            </a:pPr>
            <a:r>
              <a:rPr lang="fr-FR" dirty="0"/>
              <a:t>Vous ne considérez pas l’appel comme une interruption dans votre travail</a:t>
            </a:r>
          </a:p>
          <a:p>
            <a:pPr lvl="0" hangingPunct="0">
              <a:spcBef>
                <a:spcPts val="300"/>
              </a:spcBef>
            </a:pPr>
            <a:r>
              <a:rPr lang="fr-FR" dirty="0"/>
              <a:t>Vous contrôlez vos cordes vocales</a:t>
            </a:r>
          </a:p>
          <a:p>
            <a:pPr hangingPunct="0">
              <a:spcBef>
                <a:spcPts val="300"/>
              </a:spcBef>
            </a:pPr>
            <a:r>
              <a:rPr lang="fr-FR" dirty="0"/>
              <a:t>Pour améliorer encore votre communication, voici quelques conseils supplémentaires :</a:t>
            </a:r>
          </a:p>
          <a:p>
            <a:pPr lvl="0" hangingPunct="0">
              <a:spcBef>
                <a:spcPts val="300"/>
              </a:spcBef>
            </a:pPr>
            <a:r>
              <a:rPr lang="fr-FR" dirty="0"/>
              <a:t>Gardez une distance de 2 doigts entre votre bouche et le téléphone</a:t>
            </a:r>
          </a:p>
          <a:p>
            <a:pPr lvl="0" hangingPunct="0">
              <a:spcBef>
                <a:spcPts val="300"/>
              </a:spcBef>
            </a:pPr>
            <a:r>
              <a:rPr lang="fr-FR" dirty="0"/>
              <a:t>Redressez-vous, votre position a une influence sur votre voix</a:t>
            </a:r>
          </a:p>
          <a:p>
            <a:pPr lvl="0" hangingPunct="0">
              <a:spcBef>
                <a:spcPts val="300"/>
              </a:spcBef>
            </a:pPr>
            <a:r>
              <a:rPr lang="fr-FR" dirty="0"/>
              <a:t>Articulez bien</a:t>
            </a:r>
          </a:p>
          <a:p>
            <a:pPr lvl="0" hangingPunct="0">
              <a:spcBef>
                <a:spcPts val="300"/>
              </a:spcBef>
            </a:pPr>
            <a:r>
              <a:rPr lang="fr-FR" dirty="0"/>
              <a:t>Parlez avec une voix calme et assurée</a:t>
            </a:r>
          </a:p>
          <a:p>
            <a:pPr lvl="0" hangingPunct="0">
              <a:spcBef>
                <a:spcPts val="300"/>
              </a:spcBef>
            </a:pPr>
            <a:r>
              <a:rPr lang="fr-FR" dirty="0"/>
              <a:t>Parlez lentement</a:t>
            </a:r>
          </a:p>
          <a:p>
            <a:pPr lvl="0" hangingPunct="0">
              <a:spcBef>
                <a:spcPts val="300"/>
              </a:spcBef>
            </a:pPr>
            <a:r>
              <a:rPr lang="fr-FR" dirty="0"/>
              <a:t>Prononcez clairement les mots</a:t>
            </a:r>
          </a:p>
          <a:p>
            <a:pPr lvl="0" hangingPunct="0">
              <a:spcBef>
                <a:spcPts val="300"/>
              </a:spcBef>
            </a:pPr>
            <a:r>
              <a:rPr lang="fr-FR" dirty="0"/>
              <a:t>Ne mâchez pas de bubble-gum…</a:t>
            </a:r>
          </a:p>
          <a:p>
            <a:pPr marL="0" indent="0" algn="just" hangingPunct="0">
              <a:spcBef>
                <a:spcPts val="0"/>
              </a:spcBef>
              <a:buNone/>
            </a:pPr>
            <a:endParaRPr lang="fr-FR" sz="3200" dirty="0">
              <a:latin typeface="+mj-lt"/>
            </a:endParaRPr>
          </a:p>
        </p:txBody>
      </p:sp>
    </p:spTree>
    <p:extLst>
      <p:ext uri="{BB962C8B-B14F-4D97-AF65-F5344CB8AC3E}">
        <p14:creationId xmlns:p14="http://schemas.microsoft.com/office/powerpoint/2010/main" val="2038600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2000" cy="134112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4800" dirty="0">
                <a:solidFill>
                  <a:schemeClr val="bg1"/>
                </a:solidFill>
              </a:rPr>
              <a:t>	LES ÉTAPES D’UNE CONVERSATION</a:t>
            </a:r>
          </a:p>
          <a:p>
            <a:r>
              <a:rPr lang="fr-FR" sz="4800" dirty="0">
                <a:solidFill>
                  <a:schemeClr val="bg1"/>
                </a:solidFill>
              </a:rPr>
              <a:t>	EFFICACE</a:t>
            </a:r>
          </a:p>
        </p:txBody>
      </p:sp>
      <p:sp>
        <p:nvSpPr>
          <p:cNvPr id="3" name="Espace réservé du contenu 2"/>
          <p:cNvSpPr>
            <a:spLocks noGrp="1"/>
          </p:cNvSpPr>
          <p:nvPr>
            <p:ph idx="1"/>
          </p:nvPr>
        </p:nvSpPr>
        <p:spPr>
          <a:xfrm>
            <a:off x="0" y="1341121"/>
            <a:ext cx="12098215" cy="5516882"/>
          </a:xfrm>
        </p:spPr>
        <p:txBody>
          <a:bodyPr>
            <a:normAutofit/>
          </a:bodyPr>
          <a:lstStyle/>
          <a:p>
            <a:pPr marL="0" indent="0" algn="just" hangingPunct="0">
              <a:buNone/>
            </a:pPr>
            <a:endParaRPr lang="fr-FR" dirty="0" smtClean="0"/>
          </a:p>
          <a:p>
            <a:pPr marL="0" indent="0" algn="just" hangingPunct="0">
              <a:buNone/>
            </a:pPr>
            <a:r>
              <a:rPr lang="fr-FR" dirty="0" smtClean="0"/>
              <a:t>Pour </a:t>
            </a:r>
            <a:r>
              <a:rPr lang="fr-FR" dirty="0"/>
              <a:t>être efficace une conversation téléphonique se doit d’être structurée en étapes de la façon suivante </a:t>
            </a:r>
            <a:r>
              <a:rPr lang="fr-FR" dirty="0" smtClean="0"/>
              <a:t>:</a:t>
            </a:r>
          </a:p>
          <a:p>
            <a:pPr marL="0" indent="0" algn="just" hangingPunct="0">
              <a:buNone/>
            </a:pPr>
            <a:endParaRPr lang="fr-FR" dirty="0"/>
          </a:p>
          <a:p>
            <a:pPr marL="971555" lvl="1" indent="-514350" algn="just" hangingPunct="0">
              <a:buFont typeface="+mj-lt"/>
              <a:buAutoNum type="arabicPeriod"/>
            </a:pPr>
            <a:r>
              <a:rPr lang="fr-FR" sz="2800" dirty="0"/>
              <a:t>Accueillir</a:t>
            </a:r>
          </a:p>
          <a:p>
            <a:pPr marL="971555" lvl="1" indent="-514350" algn="just" hangingPunct="0">
              <a:buFont typeface="+mj-lt"/>
              <a:buAutoNum type="arabicPeriod"/>
            </a:pPr>
            <a:r>
              <a:rPr lang="fr-FR" sz="2800" dirty="0"/>
              <a:t>Ecouter</a:t>
            </a:r>
          </a:p>
          <a:p>
            <a:pPr marL="971555" lvl="1" indent="-514350" algn="just" hangingPunct="0">
              <a:buFont typeface="+mj-lt"/>
              <a:buAutoNum type="arabicPeriod"/>
            </a:pPr>
            <a:r>
              <a:rPr lang="fr-FR" sz="2800" dirty="0"/>
              <a:t>Déterminer les besoins</a:t>
            </a:r>
          </a:p>
          <a:p>
            <a:pPr marL="971555" lvl="1" indent="-514350" algn="just" hangingPunct="0">
              <a:buFont typeface="+mj-lt"/>
              <a:buAutoNum type="arabicPeriod"/>
            </a:pPr>
            <a:r>
              <a:rPr lang="fr-FR" sz="2800" dirty="0"/>
              <a:t>Répondre aux besoins</a:t>
            </a:r>
          </a:p>
          <a:p>
            <a:pPr marL="971555" lvl="1" indent="-514350" algn="just" hangingPunct="0">
              <a:buFont typeface="+mj-lt"/>
              <a:buAutoNum type="arabicPeriod"/>
            </a:pPr>
            <a:r>
              <a:rPr lang="fr-FR" sz="2800" dirty="0"/>
              <a:t>Arriver à obtenir un accord</a:t>
            </a:r>
          </a:p>
          <a:p>
            <a:pPr marL="971555" lvl="1" indent="-514350" algn="just" hangingPunct="0">
              <a:buFont typeface="+mj-lt"/>
              <a:buAutoNum type="arabicPeriod"/>
            </a:pPr>
            <a:r>
              <a:rPr lang="fr-FR" sz="2800" dirty="0"/>
              <a:t>Terminer la conversation</a:t>
            </a:r>
          </a:p>
          <a:p>
            <a:pPr marL="971555" lvl="1" indent="-514350" algn="just" hangingPunct="0">
              <a:buFont typeface="+mj-lt"/>
              <a:buAutoNum type="arabicPeriod"/>
            </a:pPr>
            <a:r>
              <a:rPr lang="fr-FR" sz="2800" dirty="0"/>
              <a:t>Vérifier à posteriori</a:t>
            </a:r>
            <a:endParaRPr lang="fr-FR" dirty="0"/>
          </a:p>
          <a:p>
            <a:pPr marL="0" indent="0" algn="just">
              <a:buNone/>
            </a:pPr>
            <a:endParaRPr lang="fr-FR" sz="3200" i="1" dirty="0"/>
          </a:p>
        </p:txBody>
      </p:sp>
    </p:spTree>
    <p:extLst>
      <p:ext uri="{BB962C8B-B14F-4D97-AF65-F5344CB8AC3E}">
        <p14:creationId xmlns:p14="http://schemas.microsoft.com/office/powerpoint/2010/main" val="15471622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2000" cy="134112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4800" dirty="0">
                <a:solidFill>
                  <a:schemeClr val="bg1"/>
                </a:solidFill>
              </a:rPr>
              <a:t>	LES ÉTAPES D’UNE CONVERSATION</a:t>
            </a:r>
          </a:p>
          <a:p>
            <a:r>
              <a:rPr lang="fr-FR" sz="4800" dirty="0">
                <a:solidFill>
                  <a:schemeClr val="bg1"/>
                </a:solidFill>
              </a:rPr>
              <a:t>	EFFICACE</a:t>
            </a:r>
          </a:p>
        </p:txBody>
      </p:sp>
      <p:sp>
        <p:nvSpPr>
          <p:cNvPr id="3" name="Espace réservé du contenu 2"/>
          <p:cNvSpPr>
            <a:spLocks noGrp="1"/>
          </p:cNvSpPr>
          <p:nvPr>
            <p:ph idx="1"/>
          </p:nvPr>
        </p:nvSpPr>
        <p:spPr>
          <a:xfrm>
            <a:off x="0" y="1341121"/>
            <a:ext cx="12192000" cy="5516882"/>
          </a:xfrm>
        </p:spPr>
        <p:txBody>
          <a:bodyPr>
            <a:normAutofit fontScale="77500" lnSpcReduction="20000"/>
          </a:bodyPr>
          <a:lstStyle/>
          <a:p>
            <a:pPr marL="0" indent="0" algn="just">
              <a:buNone/>
            </a:pPr>
            <a:r>
              <a:rPr lang="fr-FR" sz="3200" dirty="0" smtClean="0">
                <a:latin typeface="+mj-lt"/>
              </a:rPr>
              <a:t>	3.1 Accueillir</a:t>
            </a:r>
          </a:p>
          <a:p>
            <a:pPr marL="0" indent="0" algn="just">
              <a:buNone/>
            </a:pPr>
            <a:endParaRPr lang="fr-FR" sz="3200" i="1" dirty="0"/>
          </a:p>
          <a:p>
            <a:pPr marL="0" indent="0" algn="just" hangingPunct="0">
              <a:buNone/>
            </a:pPr>
            <a:r>
              <a:rPr lang="fr-FR" dirty="0"/>
              <a:t>Vous ne devez jamais louper cette étape. En effet, </a:t>
            </a:r>
            <a:r>
              <a:rPr lang="fr-FR" b="1" i="1" dirty="0"/>
              <a:t>les premières impressions sont celles qui restent</a:t>
            </a:r>
            <a:r>
              <a:rPr lang="fr-FR" dirty="0"/>
              <a:t>. Si votre interlocuteur a une mauvaise impression, lors de la phase d’accueil, cette mauvaise impression restera.</a:t>
            </a:r>
          </a:p>
          <a:p>
            <a:pPr marL="0" indent="0" algn="just" hangingPunct="0">
              <a:buNone/>
            </a:pPr>
            <a:r>
              <a:rPr lang="fr-FR" dirty="0"/>
              <a:t>Voici quelques conseils qui amélioreront votre accueil :</a:t>
            </a:r>
          </a:p>
          <a:p>
            <a:pPr lvl="0" algn="just" hangingPunct="0"/>
            <a:r>
              <a:rPr lang="fr-FR" dirty="0"/>
              <a:t>Décrochez le téléphone assez vite, mais pas trop.</a:t>
            </a:r>
          </a:p>
          <a:p>
            <a:pPr lvl="0" algn="just" hangingPunct="0">
              <a:spcBef>
                <a:spcPts val="300"/>
              </a:spcBef>
            </a:pPr>
            <a:r>
              <a:rPr lang="fr-FR" dirty="0"/>
              <a:t>Répondez </a:t>
            </a:r>
            <a:r>
              <a:rPr lang="fr-FR" u="sng" dirty="0"/>
              <a:t>avant</a:t>
            </a:r>
            <a:r>
              <a:rPr lang="fr-FR" dirty="0"/>
              <a:t> la 4ème sonnerie</a:t>
            </a:r>
          </a:p>
          <a:p>
            <a:pPr lvl="0" algn="just" hangingPunct="0">
              <a:spcBef>
                <a:spcPts val="300"/>
              </a:spcBef>
            </a:pPr>
            <a:r>
              <a:rPr lang="fr-FR" dirty="0"/>
              <a:t>Vos premiers mots :</a:t>
            </a:r>
          </a:p>
          <a:p>
            <a:pPr lvl="1" algn="just" hangingPunct="0">
              <a:spcBef>
                <a:spcPts val="300"/>
              </a:spcBef>
            </a:pPr>
            <a:r>
              <a:rPr lang="fr-FR" sz="2600" dirty="0"/>
              <a:t>Un accueil </a:t>
            </a:r>
            <a:r>
              <a:rPr lang="fr-FR" sz="2600" dirty="0" smtClean="0"/>
              <a:t>chaleureux</a:t>
            </a:r>
            <a:endParaRPr lang="fr-FR" sz="2600" dirty="0"/>
          </a:p>
          <a:p>
            <a:pPr lvl="1" algn="just" hangingPunct="0">
              <a:spcBef>
                <a:spcPts val="300"/>
              </a:spcBef>
            </a:pPr>
            <a:r>
              <a:rPr lang="fr-FR" sz="2600" dirty="0"/>
              <a:t>Nom de votre organisation</a:t>
            </a:r>
          </a:p>
          <a:p>
            <a:pPr lvl="1" algn="just" hangingPunct="0">
              <a:spcBef>
                <a:spcPts val="300"/>
              </a:spcBef>
            </a:pPr>
            <a:r>
              <a:rPr lang="fr-FR" sz="2600" dirty="0"/>
              <a:t>Votr</a:t>
            </a:r>
            <a:r>
              <a:rPr lang="fr-FR" dirty="0"/>
              <a:t>e nom</a:t>
            </a:r>
          </a:p>
          <a:p>
            <a:pPr lvl="0" algn="just" hangingPunct="0">
              <a:spcBef>
                <a:spcPts val="300"/>
              </a:spcBef>
            </a:pPr>
            <a:r>
              <a:rPr lang="fr-FR" dirty="0"/>
              <a:t>Offrez votre aide </a:t>
            </a:r>
          </a:p>
          <a:p>
            <a:pPr lvl="0" algn="just" hangingPunct="0">
              <a:spcBef>
                <a:spcPts val="300"/>
              </a:spcBef>
            </a:pPr>
            <a:r>
              <a:rPr lang="fr-FR" dirty="0"/>
              <a:t>Soyez attentif</a:t>
            </a:r>
          </a:p>
          <a:p>
            <a:pPr lvl="0" algn="just" hangingPunct="0">
              <a:spcBef>
                <a:spcPts val="300"/>
              </a:spcBef>
            </a:pPr>
            <a:r>
              <a:rPr lang="fr-FR" dirty="0"/>
              <a:t>Parlez clairement et sur un ton naturel</a:t>
            </a:r>
          </a:p>
          <a:p>
            <a:pPr lvl="0" algn="just" hangingPunct="0">
              <a:spcBef>
                <a:spcPts val="300"/>
              </a:spcBef>
            </a:pPr>
            <a:r>
              <a:rPr lang="fr-FR" dirty="0"/>
              <a:t>Au début de la conversation, demandez et notez le nom de votre interlocuteur :</a:t>
            </a:r>
          </a:p>
          <a:p>
            <a:pPr lvl="1" algn="just" hangingPunct="0">
              <a:spcBef>
                <a:spcPts val="300"/>
              </a:spcBef>
            </a:pPr>
            <a:r>
              <a:rPr lang="fr-FR" sz="2600" dirty="0"/>
              <a:t>Demandez l’orthographe exacte</a:t>
            </a:r>
          </a:p>
          <a:p>
            <a:pPr lvl="1" algn="just" hangingPunct="0">
              <a:spcBef>
                <a:spcPts val="300"/>
              </a:spcBef>
            </a:pPr>
            <a:r>
              <a:rPr lang="fr-FR" sz="2600" dirty="0"/>
              <a:t>S’il y a lieu demandez comment ça se prononce</a:t>
            </a:r>
          </a:p>
          <a:p>
            <a:pPr lvl="0" algn="just" hangingPunct="0">
              <a:spcBef>
                <a:spcPts val="300"/>
              </a:spcBef>
            </a:pPr>
            <a:r>
              <a:rPr lang="fr-FR" dirty="0"/>
              <a:t>Traitez-le comme l’interlocuteur le plus important de l’entreprise</a:t>
            </a:r>
          </a:p>
          <a:p>
            <a:pPr marL="0" indent="0" algn="just">
              <a:buNone/>
            </a:pPr>
            <a:endParaRPr lang="fr-FR" sz="3200" i="1" dirty="0"/>
          </a:p>
        </p:txBody>
      </p:sp>
    </p:spTree>
    <p:extLst>
      <p:ext uri="{BB962C8B-B14F-4D97-AF65-F5344CB8AC3E}">
        <p14:creationId xmlns:p14="http://schemas.microsoft.com/office/powerpoint/2010/main" val="31274873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2000" cy="134112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4800" dirty="0">
                <a:solidFill>
                  <a:schemeClr val="bg1"/>
                </a:solidFill>
              </a:rPr>
              <a:t>	LES ÉTAPES D’UNE CONVERSATION</a:t>
            </a:r>
          </a:p>
          <a:p>
            <a:r>
              <a:rPr lang="fr-FR" sz="4800" dirty="0">
                <a:solidFill>
                  <a:schemeClr val="bg1"/>
                </a:solidFill>
              </a:rPr>
              <a:t>	EFFICACE</a:t>
            </a:r>
          </a:p>
        </p:txBody>
      </p:sp>
      <p:sp>
        <p:nvSpPr>
          <p:cNvPr id="3" name="Espace réservé du contenu 2"/>
          <p:cNvSpPr>
            <a:spLocks noGrp="1"/>
          </p:cNvSpPr>
          <p:nvPr>
            <p:ph idx="1"/>
          </p:nvPr>
        </p:nvSpPr>
        <p:spPr>
          <a:xfrm>
            <a:off x="0" y="1341121"/>
            <a:ext cx="11655706" cy="5516882"/>
          </a:xfrm>
        </p:spPr>
        <p:txBody>
          <a:bodyPr>
            <a:normAutofit/>
          </a:bodyPr>
          <a:lstStyle/>
          <a:p>
            <a:pPr marL="0" indent="0" algn="just">
              <a:buNone/>
            </a:pPr>
            <a:r>
              <a:rPr lang="fr-FR" sz="3200" i="1" dirty="0" smtClean="0"/>
              <a:t>	</a:t>
            </a:r>
            <a:r>
              <a:rPr lang="fr-FR" sz="3200" dirty="0" smtClean="0">
                <a:latin typeface="+mj-lt"/>
              </a:rPr>
              <a:t>3.2 Écouter</a:t>
            </a:r>
          </a:p>
          <a:p>
            <a:pPr marL="0" indent="0" algn="just">
              <a:buNone/>
            </a:pPr>
            <a:endParaRPr lang="fr-FR" sz="3200" i="1" dirty="0"/>
          </a:p>
          <a:p>
            <a:pPr marL="0" indent="0" algn="just" hangingPunct="0">
              <a:buNone/>
            </a:pPr>
            <a:r>
              <a:rPr lang="fr-FR" dirty="0"/>
              <a:t>Votre écoute sera active, ne vous contentez pas d’écouter sans rien dire.</a:t>
            </a:r>
          </a:p>
          <a:p>
            <a:pPr lvl="1" algn="just" hangingPunct="0"/>
            <a:r>
              <a:rPr lang="fr-FR" sz="2800" dirty="0"/>
              <a:t>Utiliser des remarques courtes</a:t>
            </a:r>
          </a:p>
          <a:p>
            <a:pPr lvl="1" algn="just" hangingPunct="0"/>
            <a:r>
              <a:rPr lang="fr-FR" sz="2800" dirty="0"/>
              <a:t>N’hésitez pas à utiliser le nom de votre client, vous lui donnez le sentiment qu’il est important.</a:t>
            </a:r>
          </a:p>
          <a:p>
            <a:pPr lvl="1" algn="just" hangingPunct="0"/>
            <a:r>
              <a:rPr lang="fr-FR" sz="2800" dirty="0"/>
              <a:t>En reformulant vous montrez que vous écoutez vraiment</a:t>
            </a:r>
          </a:p>
          <a:p>
            <a:pPr lvl="1" algn="just" hangingPunct="0"/>
            <a:r>
              <a:rPr lang="fr-FR" sz="2800" dirty="0"/>
              <a:t>Confirmez les conclusions de l’entretien</a:t>
            </a:r>
          </a:p>
          <a:p>
            <a:pPr lvl="1" algn="just" hangingPunct="0"/>
            <a:r>
              <a:rPr lang="fr-FR" sz="2800" dirty="0"/>
              <a:t>Evitez les malentendus</a:t>
            </a:r>
            <a:r>
              <a:rPr lang="fr-FR" dirty="0"/>
              <a:t>.</a:t>
            </a:r>
          </a:p>
          <a:p>
            <a:pPr marL="0" indent="0" algn="just">
              <a:buNone/>
            </a:pPr>
            <a:endParaRPr lang="fr-FR" sz="3200" i="1" dirty="0"/>
          </a:p>
        </p:txBody>
      </p:sp>
    </p:spTree>
    <p:extLst>
      <p:ext uri="{BB962C8B-B14F-4D97-AF65-F5344CB8AC3E}">
        <p14:creationId xmlns:p14="http://schemas.microsoft.com/office/powerpoint/2010/main" val="37248283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2000" cy="134112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4800" dirty="0">
                <a:solidFill>
                  <a:schemeClr val="bg1"/>
                </a:solidFill>
              </a:rPr>
              <a:t>	LES ÉTAPES D’UNE CONVERSATION</a:t>
            </a:r>
          </a:p>
          <a:p>
            <a:r>
              <a:rPr lang="fr-FR" sz="4800" dirty="0">
                <a:solidFill>
                  <a:schemeClr val="bg1"/>
                </a:solidFill>
              </a:rPr>
              <a:t>	EFFICACE</a:t>
            </a:r>
          </a:p>
        </p:txBody>
      </p:sp>
      <p:sp>
        <p:nvSpPr>
          <p:cNvPr id="3" name="Espace réservé du contenu 2"/>
          <p:cNvSpPr>
            <a:spLocks noGrp="1"/>
          </p:cNvSpPr>
          <p:nvPr>
            <p:ph idx="1"/>
          </p:nvPr>
        </p:nvSpPr>
        <p:spPr>
          <a:xfrm>
            <a:off x="0" y="1341121"/>
            <a:ext cx="12192000" cy="5516882"/>
          </a:xfrm>
        </p:spPr>
        <p:txBody>
          <a:bodyPr>
            <a:normAutofit/>
          </a:bodyPr>
          <a:lstStyle/>
          <a:p>
            <a:pPr marL="0" indent="0" algn="just">
              <a:buNone/>
            </a:pPr>
            <a:r>
              <a:rPr lang="fr-FR" sz="3200" dirty="0" smtClean="0">
                <a:latin typeface="+mj-lt"/>
              </a:rPr>
              <a:t>	3.3 Déterminer les besoins</a:t>
            </a:r>
          </a:p>
          <a:p>
            <a:pPr marL="0" indent="0" algn="just">
              <a:buNone/>
            </a:pPr>
            <a:endParaRPr lang="fr-FR" sz="3200" i="1" dirty="0"/>
          </a:p>
          <a:p>
            <a:pPr marL="0" indent="0" algn="just" hangingPunct="0">
              <a:buNone/>
            </a:pPr>
            <a:r>
              <a:rPr lang="fr-FR" dirty="0" smtClean="0"/>
              <a:t>Il </a:t>
            </a:r>
            <a:r>
              <a:rPr lang="fr-FR" dirty="0"/>
              <a:t>y a 2 besoins de base :</a:t>
            </a:r>
          </a:p>
          <a:p>
            <a:pPr lvl="1" algn="just" hangingPunct="0"/>
            <a:endParaRPr lang="fr-FR" sz="2800" dirty="0" smtClean="0"/>
          </a:p>
          <a:p>
            <a:pPr lvl="1" algn="just" hangingPunct="0"/>
            <a:r>
              <a:rPr lang="fr-FR" sz="2800" dirty="0" smtClean="0"/>
              <a:t>Le </a:t>
            </a:r>
            <a:r>
              <a:rPr lang="fr-FR" sz="2800" dirty="0"/>
              <a:t>besoin d’assistance et de solution</a:t>
            </a:r>
          </a:p>
          <a:p>
            <a:pPr lvl="1" algn="just"/>
            <a:r>
              <a:rPr lang="fr-FR" sz="2800" dirty="0"/>
              <a:t>Les besoins </a:t>
            </a:r>
            <a:r>
              <a:rPr lang="fr-FR" sz="2800" dirty="0" smtClean="0"/>
              <a:t>psychologiques</a:t>
            </a:r>
            <a:endParaRPr lang="fr-FR" sz="2800" i="1" dirty="0"/>
          </a:p>
          <a:p>
            <a:pPr marL="457205" lvl="1" indent="0">
              <a:buNone/>
            </a:pPr>
            <a:endParaRPr lang="fr-FR" i="1" dirty="0" smtClean="0"/>
          </a:p>
          <a:p>
            <a:pPr marL="0" indent="0">
              <a:buNone/>
            </a:pPr>
            <a:endParaRPr lang="fr-FR" i="1" dirty="0"/>
          </a:p>
          <a:p>
            <a:pPr marL="0" indent="0">
              <a:buNone/>
            </a:pPr>
            <a:endParaRPr lang="fr-FR" i="1" dirty="0" smtClean="0"/>
          </a:p>
          <a:p>
            <a:pPr marL="0" indent="0" algn="r">
              <a:buNone/>
            </a:pPr>
            <a:r>
              <a:rPr lang="fr-FR" sz="2000" i="1" dirty="0">
                <a:solidFill>
                  <a:srgbClr val="C00000"/>
                </a:solidFill>
              </a:rPr>
              <a:t>Même si vous avez réussi à résoudre le problème, si votre manière de communiquer avec le client est négative, il </a:t>
            </a:r>
            <a:r>
              <a:rPr lang="fr-FR" sz="2000" i="1" dirty="0" smtClean="0">
                <a:solidFill>
                  <a:srgbClr val="C00000"/>
                </a:solidFill>
              </a:rPr>
              <a:t>se </a:t>
            </a:r>
            <a:r>
              <a:rPr lang="fr-FR" sz="2000" i="1" dirty="0">
                <a:solidFill>
                  <a:srgbClr val="C00000"/>
                </a:solidFill>
              </a:rPr>
              <a:t>pourrait qu’il ne revienne </a:t>
            </a:r>
            <a:r>
              <a:rPr lang="fr-FR" sz="2000" i="1" dirty="0" smtClean="0">
                <a:solidFill>
                  <a:srgbClr val="C00000"/>
                </a:solidFill>
              </a:rPr>
              <a:t>jamais</a:t>
            </a:r>
            <a:endParaRPr lang="fr-FR" i="1" dirty="0">
              <a:solidFill>
                <a:srgbClr val="C00000"/>
              </a:solidFill>
            </a:endParaRPr>
          </a:p>
          <a:p>
            <a:pPr marL="0" indent="0" algn="r">
              <a:buNone/>
            </a:pPr>
            <a:endParaRPr lang="fr-FR" dirty="0" smtClean="0"/>
          </a:p>
        </p:txBody>
      </p:sp>
    </p:spTree>
    <p:extLst>
      <p:ext uri="{BB962C8B-B14F-4D97-AF65-F5344CB8AC3E}">
        <p14:creationId xmlns:p14="http://schemas.microsoft.com/office/powerpoint/2010/main" val="15743190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2000" cy="134112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4800" dirty="0">
                <a:solidFill>
                  <a:schemeClr val="bg1"/>
                </a:solidFill>
              </a:rPr>
              <a:t>	LES ÉTAPES D’UNE CONVERSATION</a:t>
            </a:r>
          </a:p>
          <a:p>
            <a:r>
              <a:rPr lang="fr-FR" sz="4800" dirty="0">
                <a:solidFill>
                  <a:schemeClr val="bg1"/>
                </a:solidFill>
              </a:rPr>
              <a:t>	EFFICACE</a:t>
            </a:r>
          </a:p>
        </p:txBody>
      </p:sp>
      <p:sp>
        <p:nvSpPr>
          <p:cNvPr id="3" name="Espace réservé du contenu 2"/>
          <p:cNvSpPr>
            <a:spLocks noGrp="1"/>
          </p:cNvSpPr>
          <p:nvPr>
            <p:ph idx="1"/>
          </p:nvPr>
        </p:nvSpPr>
        <p:spPr>
          <a:xfrm>
            <a:off x="0" y="1341121"/>
            <a:ext cx="12192000" cy="5516882"/>
          </a:xfrm>
        </p:spPr>
        <p:txBody>
          <a:bodyPr>
            <a:normAutofit lnSpcReduction="10000"/>
          </a:bodyPr>
          <a:lstStyle/>
          <a:p>
            <a:pPr marL="0" indent="0" algn="just">
              <a:buNone/>
            </a:pPr>
            <a:r>
              <a:rPr lang="fr-FR" sz="3200" dirty="0" smtClean="0">
                <a:latin typeface="+mj-lt"/>
              </a:rPr>
              <a:t>	3.4 Les besoins d’ordre psychologique</a:t>
            </a:r>
          </a:p>
          <a:p>
            <a:pPr marL="0" indent="0" algn="just">
              <a:buNone/>
            </a:pPr>
            <a:endParaRPr lang="fr-FR" sz="3200" i="1" dirty="0"/>
          </a:p>
          <a:p>
            <a:pPr marL="0" indent="0" algn="just" hangingPunct="0">
              <a:buNone/>
            </a:pPr>
            <a:r>
              <a:rPr lang="fr-FR" dirty="0"/>
              <a:t>Votre interlocuteur n’attend pas seulement une solution technique pure et dure de votre part ; Il a également besoin de :</a:t>
            </a:r>
          </a:p>
          <a:p>
            <a:pPr lvl="0" algn="just" hangingPunct="0"/>
            <a:r>
              <a:rPr lang="fr-FR" dirty="0"/>
              <a:t>Se sentir accueilli</a:t>
            </a:r>
          </a:p>
          <a:p>
            <a:pPr lvl="0" algn="just" hangingPunct="0"/>
            <a:r>
              <a:rPr lang="fr-FR" dirty="0"/>
              <a:t>Etre reconnu et respecté</a:t>
            </a:r>
          </a:p>
          <a:p>
            <a:pPr lvl="0" algn="just" hangingPunct="0"/>
            <a:r>
              <a:rPr lang="fr-FR" dirty="0"/>
              <a:t>Se sentir pris en charge</a:t>
            </a:r>
          </a:p>
          <a:p>
            <a:pPr lvl="0" algn="just" hangingPunct="0"/>
            <a:r>
              <a:rPr lang="fr-FR" dirty="0"/>
              <a:t>Se sentir à l’aise</a:t>
            </a:r>
          </a:p>
          <a:p>
            <a:pPr lvl="0" algn="just" hangingPunct="0"/>
            <a:r>
              <a:rPr lang="fr-FR" dirty="0"/>
              <a:t>Se sentir compris</a:t>
            </a:r>
          </a:p>
          <a:p>
            <a:pPr lvl="0" algn="just" hangingPunct="0"/>
            <a:r>
              <a:rPr lang="fr-FR" dirty="0"/>
              <a:t>D’un service rapide et efficace</a:t>
            </a:r>
          </a:p>
          <a:p>
            <a:pPr lvl="0" algn="just" hangingPunct="0"/>
            <a:r>
              <a:rPr lang="fr-FR" dirty="0"/>
              <a:t>Feed-back, en d’autres termes il aime se sentir suivi.</a:t>
            </a:r>
          </a:p>
          <a:p>
            <a:pPr marL="0" indent="0" algn="just">
              <a:buNone/>
            </a:pPr>
            <a:endParaRPr lang="fr-FR" sz="3200" i="1" dirty="0"/>
          </a:p>
        </p:txBody>
      </p:sp>
    </p:spTree>
    <p:extLst>
      <p:ext uri="{BB962C8B-B14F-4D97-AF65-F5344CB8AC3E}">
        <p14:creationId xmlns:p14="http://schemas.microsoft.com/office/powerpoint/2010/main" val="29549658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2000" cy="134112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4800" dirty="0">
                <a:solidFill>
                  <a:schemeClr val="bg1"/>
                </a:solidFill>
              </a:rPr>
              <a:t>	LES ÉTAPES D’UNE CONVERSATION</a:t>
            </a:r>
          </a:p>
          <a:p>
            <a:r>
              <a:rPr lang="fr-FR" sz="4800" dirty="0">
                <a:solidFill>
                  <a:schemeClr val="bg1"/>
                </a:solidFill>
              </a:rPr>
              <a:t>	EFFICACE</a:t>
            </a:r>
          </a:p>
        </p:txBody>
      </p:sp>
      <p:sp>
        <p:nvSpPr>
          <p:cNvPr id="3" name="Espace réservé du contenu 2"/>
          <p:cNvSpPr>
            <a:spLocks noGrp="1"/>
          </p:cNvSpPr>
          <p:nvPr>
            <p:ph idx="1"/>
          </p:nvPr>
        </p:nvSpPr>
        <p:spPr>
          <a:xfrm>
            <a:off x="0" y="1341121"/>
            <a:ext cx="12192000" cy="5516882"/>
          </a:xfrm>
        </p:spPr>
        <p:txBody>
          <a:bodyPr>
            <a:normAutofit/>
          </a:bodyPr>
          <a:lstStyle/>
          <a:p>
            <a:pPr marL="0" indent="0" algn="just">
              <a:buNone/>
            </a:pPr>
            <a:r>
              <a:rPr lang="fr-FR" sz="3200" i="1" dirty="0" smtClean="0"/>
              <a:t>	</a:t>
            </a:r>
            <a:r>
              <a:rPr lang="fr-FR" i="1" dirty="0" smtClean="0">
                <a:latin typeface="+mj-lt"/>
              </a:rPr>
              <a:t>3.4.1 Les besoins d’assistances et de solution</a:t>
            </a:r>
          </a:p>
          <a:p>
            <a:pPr marL="0" indent="0" algn="just">
              <a:spcBef>
                <a:spcPts val="0"/>
              </a:spcBef>
              <a:buNone/>
            </a:pPr>
            <a:endParaRPr lang="fr-FR" sz="1400" dirty="0" smtClean="0"/>
          </a:p>
          <a:p>
            <a:pPr marL="0" indent="0" algn="just">
              <a:buNone/>
            </a:pPr>
            <a:r>
              <a:rPr lang="fr-FR" dirty="0" smtClean="0"/>
              <a:t>Pour </a:t>
            </a:r>
            <a:r>
              <a:rPr lang="fr-FR" dirty="0"/>
              <a:t>déterminer le besoin de votre interlocuteur, vous utiliserez non seulement l’écoute mais également les questions fermées et ouvertes ainsi que la technique de la reformulation</a:t>
            </a:r>
            <a:r>
              <a:rPr lang="fr-FR" dirty="0" smtClean="0"/>
              <a:t>.</a:t>
            </a:r>
          </a:p>
          <a:p>
            <a:pPr marL="0" indent="0" algn="just">
              <a:spcBef>
                <a:spcPts val="0"/>
              </a:spcBef>
              <a:buNone/>
            </a:pPr>
            <a:endParaRPr lang="fr-FR" sz="1400" i="1" dirty="0"/>
          </a:p>
          <a:p>
            <a:pPr marL="0" indent="0" algn="just">
              <a:buNone/>
            </a:pPr>
            <a:r>
              <a:rPr lang="fr-FR" sz="3200" i="1" dirty="0"/>
              <a:t>	</a:t>
            </a:r>
            <a:r>
              <a:rPr lang="fr-FR" sz="3200" i="1" dirty="0">
                <a:latin typeface="+mj-lt"/>
              </a:rPr>
              <a:t>	</a:t>
            </a:r>
            <a:r>
              <a:rPr lang="fr-FR" i="1" dirty="0" smtClean="0">
                <a:latin typeface="+mj-lt"/>
              </a:rPr>
              <a:t>3.4.1.1 </a:t>
            </a:r>
            <a:r>
              <a:rPr lang="fr-FR" i="1" dirty="0">
                <a:latin typeface="+mj-lt"/>
              </a:rPr>
              <a:t>La reformulation</a:t>
            </a:r>
          </a:p>
          <a:p>
            <a:pPr marL="0" indent="0" algn="just">
              <a:spcBef>
                <a:spcPts val="0"/>
              </a:spcBef>
              <a:buNone/>
            </a:pPr>
            <a:endParaRPr lang="fr-FR" sz="1500" i="1" dirty="0"/>
          </a:p>
          <a:p>
            <a:pPr marL="0" indent="0" algn="just">
              <a:buNone/>
            </a:pPr>
            <a:r>
              <a:rPr lang="fr-FR" dirty="0"/>
              <a:t>Cette méthode va vous permettre de vous assurer que vous et votre interlocuteur vous comprenez. Vous lui montrez par la même que vous l’écoutez activement.</a:t>
            </a:r>
          </a:p>
          <a:p>
            <a:pPr marL="0" indent="0" algn="just">
              <a:spcBef>
                <a:spcPts val="0"/>
              </a:spcBef>
              <a:buNone/>
            </a:pPr>
            <a:endParaRPr lang="fr-FR" sz="1500" i="1" dirty="0" smtClean="0">
              <a:latin typeface="+mj-lt"/>
            </a:endParaRPr>
          </a:p>
          <a:p>
            <a:pPr marL="0" indent="0" algn="just">
              <a:buNone/>
            </a:pPr>
            <a:r>
              <a:rPr lang="fr-FR" i="1" dirty="0">
                <a:latin typeface="+mj-lt"/>
              </a:rPr>
              <a:t>	</a:t>
            </a:r>
            <a:r>
              <a:rPr lang="fr-FR" i="1" dirty="0" smtClean="0">
                <a:latin typeface="+mj-lt"/>
              </a:rPr>
              <a:t>	3.4.1.2 Les questions fermées</a:t>
            </a:r>
          </a:p>
          <a:p>
            <a:pPr marL="0" indent="0" algn="just">
              <a:spcBef>
                <a:spcPts val="0"/>
              </a:spcBef>
              <a:buNone/>
            </a:pPr>
            <a:endParaRPr lang="fr-FR" sz="1500" i="1" dirty="0"/>
          </a:p>
          <a:p>
            <a:pPr marL="0" indent="0" algn="just">
              <a:buNone/>
            </a:pPr>
            <a:r>
              <a:rPr lang="fr-FR" dirty="0"/>
              <a:t>La réponse à ce type de questions est limitée et donc très précise (oui/non</a:t>
            </a:r>
            <a:r>
              <a:rPr lang="fr-FR" dirty="0" smtClean="0"/>
              <a:t>)</a:t>
            </a:r>
            <a:endParaRPr lang="fr-FR" dirty="0"/>
          </a:p>
        </p:txBody>
      </p:sp>
    </p:spTree>
    <p:extLst>
      <p:ext uri="{BB962C8B-B14F-4D97-AF65-F5344CB8AC3E}">
        <p14:creationId xmlns:p14="http://schemas.microsoft.com/office/powerpoint/2010/main" val="3648008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2000" cy="134112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4800" dirty="0">
                <a:solidFill>
                  <a:schemeClr val="bg1"/>
                </a:solidFill>
              </a:rPr>
              <a:t>	LES ÉTAPES D’UNE CONVERSATION</a:t>
            </a:r>
          </a:p>
          <a:p>
            <a:r>
              <a:rPr lang="fr-FR" sz="4800" dirty="0">
                <a:solidFill>
                  <a:schemeClr val="bg1"/>
                </a:solidFill>
              </a:rPr>
              <a:t>	EFFICACE</a:t>
            </a:r>
          </a:p>
        </p:txBody>
      </p:sp>
      <p:sp>
        <p:nvSpPr>
          <p:cNvPr id="3" name="Espace réservé du contenu 2"/>
          <p:cNvSpPr>
            <a:spLocks noGrp="1"/>
          </p:cNvSpPr>
          <p:nvPr>
            <p:ph idx="1"/>
          </p:nvPr>
        </p:nvSpPr>
        <p:spPr>
          <a:xfrm>
            <a:off x="0" y="1341121"/>
            <a:ext cx="12192000" cy="5516882"/>
          </a:xfrm>
        </p:spPr>
        <p:txBody>
          <a:bodyPr>
            <a:normAutofit/>
          </a:bodyPr>
          <a:lstStyle/>
          <a:p>
            <a:pPr marL="0" indent="0" algn="just">
              <a:buNone/>
            </a:pPr>
            <a:r>
              <a:rPr lang="fr-FR" sz="3600" i="1" dirty="0"/>
              <a:t>	</a:t>
            </a:r>
            <a:r>
              <a:rPr lang="fr-FR" i="1" dirty="0">
                <a:latin typeface="+mj-lt"/>
              </a:rPr>
              <a:t>	</a:t>
            </a:r>
            <a:r>
              <a:rPr lang="fr-FR" i="1" dirty="0" smtClean="0">
                <a:latin typeface="+mj-lt"/>
              </a:rPr>
              <a:t>3.4.1.3 Les questions ouvertes</a:t>
            </a:r>
          </a:p>
          <a:p>
            <a:pPr marL="0" indent="0" algn="just">
              <a:buNone/>
            </a:pPr>
            <a:endParaRPr lang="fr-FR" sz="1400" i="1" dirty="0"/>
          </a:p>
          <a:p>
            <a:pPr marL="0" indent="0" algn="just" hangingPunct="0">
              <a:buNone/>
            </a:pPr>
            <a:r>
              <a:rPr lang="fr-FR" dirty="0"/>
              <a:t>Ce type de questions permet :</a:t>
            </a:r>
          </a:p>
          <a:p>
            <a:pPr lvl="1" algn="just" hangingPunct="0"/>
            <a:r>
              <a:rPr lang="fr-FR" sz="2800" dirty="0"/>
              <a:t>De s’étendre sur le sujet</a:t>
            </a:r>
          </a:p>
          <a:p>
            <a:pPr lvl="1" algn="just" hangingPunct="0"/>
            <a:r>
              <a:rPr lang="fr-FR" sz="2800" dirty="0"/>
              <a:t>De mieux faire ressortir les informations importantes</a:t>
            </a:r>
          </a:p>
          <a:p>
            <a:pPr lvl="1" algn="just" hangingPunct="0"/>
            <a:r>
              <a:rPr lang="fr-FR" sz="2800" dirty="0"/>
              <a:t>De déterminer l’état émotionnel du client</a:t>
            </a:r>
          </a:p>
          <a:p>
            <a:pPr lvl="1" algn="just" hangingPunct="0"/>
            <a:r>
              <a:rPr lang="fr-FR" sz="2800" dirty="0"/>
              <a:t>De mieux analyser ses attentes</a:t>
            </a:r>
          </a:p>
          <a:p>
            <a:pPr lvl="1" algn="just" hangingPunct="0"/>
            <a:r>
              <a:rPr lang="fr-FR" sz="2800" dirty="0"/>
              <a:t>De mieux déterminer son niveau de </a:t>
            </a:r>
            <a:r>
              <a:rPr lang="fr-FR" sz="2800" dirty="0" smtClean="0"/>
              <a:t>connaissance</a:t>
            </a:r>
          </a:p>
          <a:p>
            <a:pPr marL="457205" lvl="1" indent="0" algn="just" hangingPunct="0">
              <a:buNone/>
            </a:pPr>
            <a:endParaRPr lang="fr-FR" sz="1400" dirty="0"/>
          </a:p>
          <a:p>
            <a:pPr marL="0" indent="0" algn="just" hangingPunct="0">
              <a:buNone/>
            </a:pPr>
            <a:r>
              <a:rPr lang="fr-FR" dirty="0"/>
              <a:t>Généralement la découverte du besoin commence par des questions ouvertes pour mieux cerner l’attente de votre interlocuteur, puis par des questions fermées pour affiner votre perception du besoin.</a:t>
            </a:r>
          </a:p>
          <a:p>
            <a:pPr marL="0" indent="0" algn="just">
              <a:buNone/>
            </a:pPr>
            <a:endParaRPr lang="fr-FR" sz="3200" i="1" dirty="0"/>
          </a:p>
        </p:txBody>
      </p:sp>
    </p:spTree>
    <p:extLst>
      <p:ext uri="{BB962C8B-B14F-4D97-AF65-F5344CB8AC3E}">
        <p14:creationId xmlns:p14="http://schemas.microsoft.com/office/powerpoint/2010/main" val="39039067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2000" cy="13411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4800" dirty="0">
                <a:solidFill>
                  <a:schemeClr val="bg1"/>
                </a:solidFill>
              </a:rPr>
              <a:t>	INTRODUCTION</a:t>
            </a:r>
          </a:p>
        </p:txBody>
      </p:sp>
      <p:sp>
        <p:nvSpPr>
          <p:cNvPr id="8" name="Espace réservé du contenu 7"/>
          <p:cNvSpPr>
            <a:spLocks noGrp="1"/>
          </p:cNvSpPr>
          <p:nvPr>
            <p:ph idx="1"/>
          </p:nvPr>
        </p:nvSpPr>
        <p:spPr>
          <a:xfrm>
            <a:off x="0" y="1341122"/>
            <a:ext cx="12192000" cy="5516880"/>
          </a:xfrm>
        </p:spPr>
        <p:txBody>
          <a:bodyPr>
            <a:normAutofit/>
          </a:bodyPr>
          <a:lstStyle/>
          <a:p>
            <a:pPr marL="0" indent="0" algn="just" hangingPunct="0">
              <a:buNone/>
            </a:pPr>
            <a:r>
              <a:rPr lang="fr-FR" dirty="0"/>
              <a:t>Avant d’aborder la communication au téléphone, il convient de rappeler ce qu’est la communication en général. Il s’agit d’un processus pour envoyer et recevoir des messages de telle sorte que ce soit compréhensible.</a:t>
            </a:r>
          </a:p>
          <a:p>
            <a:pPr marL="0" indent="0" algn="just">
              <a:spcBef>
                <a:spcPts val="1200"/>
              </a:spcBef>
              <a:buNone/>
            </a:pPr>
            <a:r>
              <a:rPr lang="fr-FR" dirty="0"/>
              <a:t>Dans l’absolu, il n’y a pas de différence entre la communication de deux postes en réseau et deux personnes qui communiquent entre elles. Si les stations n’ont pas de protocole commun, elles ne pourront se comprendre, il en est de même pour deux personnes, si elles n’ont pas la même langue, elles ne pourront communiquer, pire elles risquent de mal se comprendre</a:t>
            </a:r>
            <a:r>
              <a:rPr lang="fr-FR" dirty="0" smtClean="0"/>
              <a:t>.</a:t>
            </a:r>
          </a:p>
          <a:p>
            <a:pPr marL="0" indent="0" algn="just">
              <a:spcBef>
                <a:spcPts val="1200"/>
              </a:spcBef>
              <a:buNone/>
            </a:pPr>
            <a:r>
              <a:rPr lang="fr-FR" dirty="0"/>
              <a:t>Dans le processus de communication, il faut envoyer des messages, il faut donc parler. Pour que votre interlocuteur vous comprenne, il vous faut non seulement parler sa langue, mais aussi vous mettre à son niveau de compréhension en utilisant un vocabulaire qui lui soit accessible. Il va vous falloir également écouter ce que votre interlocuteur va vous dire pour répondre à ses préoccupations.</a:t>
            </a:r>
          </a:p>
        </p:txBody>
      </p:sp>
    </p:spTree>
    <p:extLst>
      <p:ext uri="{BB962C8B-B14F-4D97-AF65-F5344CB8AC3E}">
        <p14:creationId xmlns:p14="http://schemas.microsoft.com/office/powerpoint/2010/main" val="38100979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2000" cy="134112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4800" dirty="0">
                <a:solidFill>
                  <a:schemeClr val="bg1"/>
                </a:solidFill>
              </a:rPr>
              <a:t>	LES ÉTAPES D’UNE CONVERSATION</a:t>
            </a:r>
          </a:p>
          <a:p>
            <a:r>
              <a:rPr lang="fr-FR" sz="4800" dirty="0">
                <a:solidFill>
                  <a:schemeClr val="bg1"/>
                </a:solidFill>
              </a:rPr>
              <a:t>	EFFICACE</a:t>
            </a:r>
          </a:p>
        </p:txBody>
      </p:sp>
      <p:sp>
        <p:nvSpPr>
          <p:cNvPr id="3" name="Espace réservé du contenu 2"/>
          <p:cNvSpPr>
            <a:spLocks noGrp="1"/>
          </p:cNvSpPr>
          <p:nvPr>
            <p:ph idx="1"/>
          </p:nvPr>
        </p:nvSpPr>
        <p:spPr>
          <a:xfrm>
            <a:off x="0" y="1341121"/>
            <a:ext cx="12192000" cy="5516882"/>
          </a:xfrm>
        </p:spPr>
        <p:txBody>
          <a:bodyPr>
            <a:normAutofit/>
          </a:bodyPr>
          <a:lstStyle/>
          <a:p>
            <a:pPr marL="0" indent="0" algn="just">
              <a:buNone/>
            </a:pPr>
            <a:r>
              <a:rPr lang="fr-FR" sz="3200" dirty="0" smtClean="0">
                <a:latin typeface="+mj-lt"/>
              </a:rPr>
              <a:t>	3.5 Répondre aux besoins</a:t>
            </a:r>
          </a:p>
          <a:p>
            <a:pPr marL="0" indent="0" algn="just">
              <a:buNone/>
            </a:pPr>
            <a:r>
              <a:rPr lang="fr-FR" sz="3200" i="1" dirty="0">
                <a:latin typeface="+mj-lt"/>
              </a:rPr>
              <a:t>	</a:t>
            </a:r>
            <a:r>
              <a:rPr lang="fr-FR" i="1" dirty="0" smtClean="0">
                <a:latin typeface="+mj-lt"/>
              </a:rPr>
              <a:t>3.5.1 Adopter la bonne attitude</a:t>
            </a:r>
          </a:p>
          <a:p>
            <a:pPr marL="0" indent="0" algn="just">
              <a:buNone/>
            </a:pPr>
            <a:endParaRPr lang="fr-FR" sz="1400" i="1" dirty="0">
              <a:latin typeface="+mj-lt"/>
            </a:endParaRPr>
          </a:p>
          <a:p>
            <a:pPr marL="0" indent="0" algn="just" hangingPunct="0">
              <a:buNone/>
            </a:pPr>
            <a:r>
              <a:rPr lang="fr-FR" dirty="0"/>
              <a:t>Pour les besoins psychologiques votre attitude est fondamentale, faites preuve d’empathie, mais pas de sympathie.</a:t>
            </a:r>
          </a:p>
          <a:p>
            <a:pPr marL="0" indent="0" algn="just" hangingPunct="0">
              <a:buNone/>
            </a:pPr>
            <a:r>
              <a:rPr lang="fr-FR" dirty="0"/>
              <a:t>L’empathie est une attitude où vous montrez à la personne que vous comprenez et ressentez son problème. La sympathie est une attitude où vous ne faites pas nécessairement ressentir que vous ressentez le problème de la personne.</a:t>
            </a:r>
          </a:p>
          <a:p>
            <a:pPr algn="just" hangingPunct="0"/>
            <a:r>
              <a:rPr lang="fr-FR" b="1" dirty="0"/>
              <a:t>Empathie </a:t>
            </a:r>
            <a:r>
              <a:rPr lang="fr-FR" dirty="0"/>
              <a:t>: </a:t>
            </a:r>
            <a:r>
              <a:rPr lang="fr-FR" i="1" dirty="0"/>
              <a:t>Je comprends ce que vous ressentez</a:t>
            </a:r>
            <a:r>
              <a:rPr lang="fr-FR" dirty="0"/>
              <a:t> (vous vous impliquez)</a:t>
            </a:r>
          </a:p>
          <a:p>
            <a:pPr algn="just" hangingPunct="0"/>
            <a:r>
              <a:rPr lang="fr-FR" b="1" dirty="0"/>
              <a:t>Sympathie</a:t>
            </a:r>
            <a:r>
              <a:rPr lang="fr-FR" dirty="0"/>
              <a:t> : </a:t>
            </a:r>
            <a:r>
              <a:rPr lang="fr-FR" i="1" dirty="0"/>
              <a:t>vous avez raison, ceci est un problème, c’est très ennuyeux</a:t>
            </a:r>
            <a:r>
              <a:rPr lang="fr-FR" dirty="0"/>
              <a:t> (vous ne vous impliquez pas).</a:t>
            </a:r>
          </a:p>
          <a:p>
            <a:pPr marL="0" indent="0" algn="just">
              <a:buNone/>
            </a:pPr>
            <a:endParaRPr lang="fr-FR" dirty="0"/>
          </a:p>
        </p:txBody>
      </p:sp>
    </p:spTree>
    <p:extLst>
      <p:ext uri="{BB962C8B-B14F-4D97-AF65-F5344CB8AC3E}">
        <p14:creationId xmlns:p14="http://schemas.microsoft.com/office/powerpoint/2010/main" val="20417351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2000" cy="134112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4800" dirty="0">
                <a:solidFill>
                  <a:schemeClr val="bg1"/>
                </a:solidFill>
              </a:rPr>
              <a:t>	LES ÉTAPES D’UNE CONVERSATION</a:t>
            </a:r>
          </a:p>
          <a:p>
            <a:r>
              <a:rPr lang="fr-FR" sz="4800" dirty="0">
                <a:solidFill>
                  <a:schemeClr val="bg1"/>
                </a:solidFill>
              </a:rPr>
              <a:t>	EFFICACE</a:t>
            </a:r>
          </a:p>
        </p:txBody>
      </p:sp>
      <p:sp>
        <p:nvSpPr>
          <p:cNvPr id="3" name="Espace réservé du contenu 2"/>
          <p:cNvSpPr>
            <a:spLocks noGrp="1"/>
          </p:cNvSpPr>
          <p:nvPr>
            <p:ph idx="1"/>
          </p:nvPr>
        </p:nvSpPr>
        <p:spPr>
          <a:xfrm>
            <a:off x="0" y="1341121"/>
            <a:ext cx="12192000" cy="5516882"/>
          </a:xfrm>
        </p:spPr>
        <p:txBody>
          <a:bodyPr>
            <a:normAutofit/>
          </a:bodyPr>
          <a:lstStyle/>
          <a:p>
            <a:pPr marL="0" indent="0">
              <a:buNone/>
            </a:pPr>
            <a:r>
              <a:rPr lang="fr-FR" i="1" dirty="0" smtClean="0">
                <a:latin typeface="+mj-lt"/>
              </a:rPr>
              <a:t>	3.5.2 Proposer un plan d’action</a:t>
            </a:r>
          </a:p>
          <a:p>
            <a:pPr marL="0" indent="0">
              <a:buNone/>
            </a:pPr>
            <a:endParaRPr lang="fr-FR" sz="3200" i="1" dirty="0"/>
          </a:p>
          <a:p>
            <a:pPr marL="0" indent="0" hangingPunct="0">
              <a:buNone/>
            </a:pPr>
            <a:r>
              <a:rPr lang="fr-FR" dirty="0"/>
              <a:t>Développez et proposez un plan d’action </a:t>
            </a:r>
            <a:r>
              <a:rPr lang="fr-FR" dirty="0" smtClean="0"/>
              <a:t>:</a:t>
            </a:r>
          </a:p>
          <a:p>
            <a:pPr marL="0" indent="0" hangingPunct="0">
              <a:buNone/>
            </a:pPr>
            <a:endParaRPr lang="fr-FR" dirty="0"/>
          </a:p>
          <a:p>
            <a:pPr lvl="1" hangingPunct="0"/>
            <a:r>
              <a:rPr lang="fr-FR" sz="2800" dirty="0"/>
              <a:t>Les actions que vous allez entreprendre</a:t>
            </a:r>
          </a:p>
          <a:p>
            <a:pPr lvl="1" hangingPunct="0"/>
            <a:r>
              <a:rPr lang="fr-FR" sz="2800" dirty="0"/>
              <a:t>Les actions que le client doit entreprendre</a:t>
            </a:r>
          </a:p>
          <a:p>
            <a:pPr lvl="1"/>
            <a:r>
              <a:rPr lang="fr-FR" sz="2800" dirty="0"/>
              <a:t>En d’autres termes expliquez-lui ce que vous allez faire ensemble.</a:t>
            </a:r>
            <a:endParaRPr lang="fr-FR" sz="3200" i="1" dirty="0"/>
          </a:p>
        </p:txBody>
      </p:sp>
    </p:spTree>
    <p:extLst>
      <p:ext uri="{BB962C8B-B14F-4D97-AF65-F5344CB8AC3E}">
        <p14:creationId xmlns:p14="http://schemas.microsoft.com/office/powerpoint/2010/main" val="12097397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2000" cy="134112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4800" dirty="0">
                <a:solidFill>
                  <a:schemeClr val="bg1"/>
                </a:solidFill>
              </a:rPr>
              <a:t>	LES ÉTAPES D’UNE CONVERSATION</a:t>
            </a:r>
          </a:p>
          <a:p>
            <a:r>
              <a:rPr lang="fr-FR" sz="4800" dirty="0">
                <a:solidFill>
                  <a:schemeClr val="bg1"/>
                </a:solidFill>
              </a:rPr>
              <a:t>	EFFICACE</a:t>
            </a:r>
          </a:p>
        </p:txBody>
      </p:sp>
      <p:sp>
        <p:nvSpPr>
          <p:cNvPr id="3" name="Espace réservé du contenu 2"/>
          <p:cNvSpPr>
            <a:spLocks noGrp="1"/>
          </p:cNvSpPr>
          <p:nvPr>
            <p:ph idx="1"/>
          </p:nvPr>
        </p:nvSpPr>
        <p:spPr>
          <a:xfrm>
            <a:off x="0" y="1341121"/>
            <a:ext cx="12192000" cy="5516882"/>
          </a:xfrm>
        </p:spPr>
        <p:txBody>
          <a:bodyPr>
            <a:normAutofit/>
          </a:bodyPr>
          <a:lstStyle/>
          <a:p>
            <a:pPr marL="0" indent="0" algn="just">
              <a:buNone/>
            </a:pPr>
            <a:r>
              <a:rPr lang="fr-FR" i="1" dirty="0" smtClean="0">
                <a:latin typeface="+mj-lt"/>
              </a:rPr>
              <a:t>	3.5.3 Les problèmes non résolus de suite</a:t>
            </a:r>
          </a:p>
          <a:p>
            <a:pPr marL="0" indent="0" algn="just">
              <a:buNone/>
            </a:pPr>
            <a:endParaRPr lang="fr-FR" sz="3200" i="1" dirty="0"/>
          </a:p>
          <a:p>
            <a:pPr marL="0" indent="0" algn="just" hangingPunct="0">
              <a:buNone/>
            </a:pPr>
            <a:r>
              <a:rPr lang="fr-FR" dirty="0"/>
              <a:t>Dans ce cas, il faut </a:t>
            </a:r>
            <a:r>
              <a:rPr lang="fr-FR" dirty="0" smtClean="0"/>
              <a:t>:</a:t>
            </a:r>
          </a:p>
          <a:p>
            <a:pPr marL="0" indent="0" algn="just" hangingPunct="0">
              <a:buNone/>
            </a:pPr>
            <a:endParaRPr lang="fr-FR" dirty="0"/>
          </a:p>
          <a:p>
            <a:pPr lvl="1" algn="just" hangingPunct="0"/>
            <a:r>
              <a:rPr lang="fr-FR" sz="2800" dirty="0"/>
              <a:t>Informer votre client de ce que vous allez faire</a:t>
            </a:r>
          </a:p>
          <a:p>
            <a:pPr lvl="1" algn="just" hangingPunct="0"/>
            <a:r>
              <a:rPr lang="fr-FR" sz="2800" dirty="0"/>
              <a:t>Expliquez-lui pourquoi cela doit se faire ainsi</a:t>
            </a:r>
          </a:p>
          <a:p>
            <a:pPr lvl="1" algn="just" hangingPunct="0"/>
            <a:r>
              <a:rPr lang="fr-FR" sz="2800" dirty="0"/>
              <a:t>Donnez, </a:t>
            </a:r>
            <a:r>
              <a:rPr lang="fr-FR" sz="2800" u="sng" dirty="0"/>
              <a:t>si possible</a:t>
            </a:r>
            <a:r>
              <a:rPr lang="fr-FR" sz="2800" dirty="0"/>
              <a:t>, une estimation du temps de résolution, en vous basant sur votre expérience ou des données historiques, </a:t>
            </a:r>
            <a:r>
              <a:rPr lang="fr-FR" sz="2800" b="1" i="1" dirty="0"/>
              <a:t>mais ne dites jamais « le plus vite possible »</a:t>
            </a:r>
            <a:endParaRPr lang="fr-FR" sz="2800" dirty="0"/>
          </a:p>
          <a:p>
            <a:pPr lvl="1" algn="just" hangingPunct="0"/>
            <a:r>
              <a:rPr lang="fr-FR" sz="2800" dirty="0"/>
              <a:t>Contrôlez si le client a compris</a:t>
            </a:r>
          </a:p>
          <a:p>
            <a:pPr marL="0" indent="0" algn="just">
              <a:buNone/>
            </a:pPr>
            <a:endParaRPr lang="fr-FR" sz="3200" i="1" dirty="0"/>
          </a:p>
        </p:txBody>
      </p:sp>
    </p:spTree>
    <p:extLst>
      <p:ext uri="{BB962C8B-B14F-4D97-AF65-F5344CB8AC3E}">
        <p14:creationId xmlns:p14="http://schemas.microsoft.com/office/powerpoint/2010/main" val="16340617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2000" cy="134112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4800" dirty="0">
                <a:solidFill>
                  <a:schemeClr val="bg1"/>
                </a:solidFill>
              </a:rPr>
              <a:t>	LES ÉTAPES D’UNE CONVERSATION</a:t>
            </a:r>
          </a:p>
          <a:p>
            <a:r>
              <a:rPr lang="fr-FR" sz="4800" dirty="0">
                <a:solidFill>
                  <a:schemeClr val="bg1"/>
                </a:solidFill>
              </a:rPr>
              <a:t>	EFFICACE</a:t>
            </a:r>
          </a:p>
        </p:txBody>
      </p:sp>
      <p:sp>
        <p:nvSpPr>
          <p:cNvPr id="3" name="Espace réservé du contenu 2"/>
          <p:cNvSpPr>
            <a:spLocks noGrp="1"/>
          </p:cNvSpPr>
          <p:nvPr>
            <p:ph idx="1"/>
          </p:nvPr>
        </p:nvSpPr>
        <p:spPr>
          <a:xfrm>
            <a:off x="0" y="2326511"/>
            <a:ext cx="5937813" cy="2731626"/>
          </a:xfrm>
        </p:spPr>
        <p:txBody>
          <a:bodyPr>
            <a:normAutofit/>
          </a:bodyPr>
          <a:lstStyle/>
          <a:p>
            <a:pPr marL="0" indent="0" algn="just" hangingPunct="0">
              <a:buNone/>
            </a:pPr>
            <a:r>
              <a:rPr lang="fr-FR" b="1" dirty="0" smtClean="0">
                <a:solidFill>
                  <a:schemeClr val="accent6">
                    <a:lumMod val="75000"/>
                  </a:schemeClr>
                </a:solidFill>
              </a:rPr>
              <a:t>Dites</a:t>
            </a:r>
            <a:r>
              <a:rPr lang="fr-FR" b="1" dirty="0">
                <a:solidFill>
                  <a:schemeClr val="accent6">
                    <a:lumMod val="75000"/>
                  </a:schemeClr>
                </a:solidFill>
              </a:rPr>
              <a:t> :</a:t>
            </a:r>
            <a:endParaRPr lang="fr-FR" dirty="0">
              <a:solidFill>
                <a:schemeClr val="accent6">
                  <a:lumMod val="75000"/>
                </a:schemeClr>
              </a:solidFill>
            </a:endParaRPr>
          </a:p>
          <a:p>
            <a:pPr lvl="1" indent="-540000" algn="just" hangingPunct="0">
              <a:spcBef>
                <a:spcPts val="1000"/>
              </a:spcBef>
              <a:buFont typeface="Wingdings" panose="05000000000000000000" pitchFamily="2" charset="2"/>
              <a:buChar char="ü"/>
            </a:pPr>
            <a:r>
              <a:rPr lang="fr-FR" sz="2600" dirty="0">
                <a:solidFill>
                  <a:schemeClr val="accent6">
                    <a:lumMod val="75000"/>
                  </a:schemeClr>
                </a:solidFill>
              </a:rPr>
              <a:t>Un instant je vous prie</a:t>
            </a:r>
          </a:p>
          <a:p>
            <a:pPr lvl="1" indent="-540000" algn="just" hangingPunct="0">
              <a:buFont typeface="Wingdings" panose="05000000000000000000" pitchFamily="2" charset="2"/>
              <a:buChar char="ü"/>
            </a:pPr>
            <a:r>
              <a:rPr lang="fr-FR" sz="2600" dirty="0" smtClean="0">
                <a:solidFill>
                  <a:schemeClr val="accent6">
                    <a:lumMod val="75000"/>
                  </a:schemeClr>
                </a:solidFill>
              </a:rPr>
              <a:t>Puis-je </a:t>
            </a:r>
            <a:r>
              <a:rPr lang="fr-FR" sz="2600" dirty="0">
                <a:solidFill>
                  <a:schemeClr val="accent6">
                    <a:lumMod val="75000"/>
                  </a:schemeClr>
                </a:solidFill>
              </a:rPr>
              <a:t>vous demander de rester en ligne quelques instants ?</a:t>
            </a:r>
          </a:p>
          <a:p>
            <a:pPr lvl="1" indent="-540000" algn="just" hangingPunct="0">
              <a:buFont typeface="Wingdings" panose="05000000000000000000" pitchFamily="2" charset="2"/>
              <a:buChar char="ü"/>
            </a:pPr>
            <a:r>
              <a:rPr lang="fr-FR" sz="2600" dirty="0">
                <a:solidFill>
                  <a:schemeClr val="accent6">
                    <a:lumMod val="75000"/>
                  </a:schemeClr>
                </a:solidFill>
              </a:rPr>
              <a:t>Je </a:t>
            </a:r>
            <a:r>
              <a:rPr lang="fr-FR" sz="2600" dirty="0" smtClean="0">
                <a:solidFill>
                  <a:schemeClr val="accent6">
                    <a:lumMod val="75000"/>
                  </a:schemeClr>
                </a:solidFill>
              </a:rPr>
              <a:t>vous met</a:t>
            </a:r>
            <a:r>
              <a:rPr lang="fr-FR" sz="2600" dirty="0">
                <a:solidFill>
                  <a:schemeClr val="accent6">
                    <a:lumMod val="75000"/>
                  </a:schemeClr>
                </a:solidFill>
              </a:rPr>
              <a:t>s en communication avec Mr, Mme. X</a:t>
            </a:r>
            <a:r>
              <a:rPr lang="fr-FR" sz="2600" dirty="0" smtClean="0">
                <a:solidFill>
                  <a:schemeClr val="accent6">
                    <a:lumMod val="75000"/>
                  </a:schemeClr>
                </a:solidFill>
              </a:rPr>
              <a:t>;</a:t>
            </a:r>
            <a:endParaRPr lang="fr-FR" sz="2600" dirty="0">
              <a:solidFill>
                <a:schemeClr val="accent6">
                  <a:lumMod val="75000"/>
                </a:schemeClr>
              </a:solidFill>
            </a:endParaRPr>
          </a:p>
        </p:txBody>
      </p:sp>
      <p:sp>
        <p:nvSpPr>
          <p:cNvPr id="5" name="Espace réservé du contenu 2"/>
          <p:cNvSpPr txBox="1">
            <a:spLocks/>
          </p:cNvSpPr>
          <p:nvPr/>
        </p:nvSpPr>
        <p:spPr>
          <a:xfrm>
            <a:off x="6196314" y="2326511"/>
            <a:ext cx="5995687" cy="2731626"/>
          </a:xfrm>
          <a:prstGeom prst="rect">
            <a:avLst/>
          </a:prstGeom>
        </p:spPr>
        <p:txBody>
          <a:bodyPr vert="horz" lIns="91440" tIns="45720" rIns="91440" bIns="45720" rtlCol="0">
            <a:normAutofit/>
          </a:bodyPr>
          <a:lstStyle>
            <a:lvl1pPr marL="228604" indent="-228604" algn="l" defTabSz="914411" rtl="0" eaLnBrk="1" latinLnBrk="0" hangingPunct="1">
              <a:lnSpc>
                <a:spcPct val="90000"/>
              </a:lnSpc>
              <a:spcBef>
                <a:spcPts val="1001"/>
              </a:spcBef>
              <a:buFont typeface="Arial" panose="020B0604020202020204" pitchFamily="34" charset="0"/>
              <a:buChar char="•"/>
              <a:defRPr sz="2800" kern="1200">
                <a:solidFill>
                  <a:schemeClr val="tx1"/>
                </a:solidFill>
                <a:latin typeface="+mn-lt"/>
                <a:ea typeface="+mn-ea"/>
                <a:cs typeface="+mn-cs"/>
              </a:defRPr>
            </a:lvl1pPr>
            <a:lvl2pPr marL="685809" indent="-228604" algn="l" defTabSz="914411"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15" indent="-228604" algn="l" defTabSz="914411"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21"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4pPr>
            <a:lvl5pPr marL="2057427"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pPr marL="0" indent="0" algn="just" hangingPunct="0">
              <a:buNone/>
            </a:pPr>
            <a:r>
              <a:rPr lang="fr-FR" b="1" dirty="0">
                <a:solidFill>
                  <a:srgbClr val="C00000"/>
                </a:solidFill>
              </a:rPr>
              <a:t>Ne dites pas : </a:t>
            </a:r>
            <a:endParaRPr lang="fr-FR" dirty="0">
              <a:solidFill>
                <a:srgbClr val="C00000"/>
              </a:solidFill>
            </a:endParaRPr>
          </a:p>
          <a:p>
            <a:pPr lvl="1" indent="-540000" algn="just" hangingPunct="0">
              <a:spcBef>
                <a:spcPts val="1000"/>
              </a:spcBef>
              <a:buFont typeface="Calibri" panose="020F0502020204030204" pitchFamily="34" charset="0"/>
              <a:buChar char="X"/>
            </a:pPr>
            <a:r>
              <a:rPr lang="fr-FR" sz="2600" dirty="0">
                <a:solidFill>
                  <a:srgbClr val="C00000"/>
                </a:solidFill>
              </a:rPr>
              <a:t>Je vous le passe</a:t>
            </a:r>
          </a:p>
          <a:p>
            <a:pPr lvl="1" indent="-540000" algn="just" hangingPunct="0">
              <a:buFont typeface="Calibri" panose="020F0502020204030204" pitchFamily="34" charset="0"/>
              <a:buChar char="X"/>
            </a:pPr>
            <a:r>
              <a:rPr lang="fr-FR" sz="2600" dirty="0">
                <a:solidFill>
                  <a:srgbClr val="C00000"/>
                </a:solidFill>
              </a:rPr>
              <a:t>Ne quittez pas</a:t>
            </a:r>
          </a:p>
          <a:p>
            <a:pPr lvl="1" indent="-540000" algn="just" hangingPunct="0">
              <a:buFont typeface="Calibri" panose="020F0502020204030204" pitchFamily="34" charset="0"/>
              <a:buChar char="X"/>
            </a:pPr>
            <a:r>
              <a:rPr lang="fr-FR" sz="2600" dirty="0">
                <a:solidFill>
                  <a:srgbClr val="C00000"/>
                </a:solidFill>
              </a:rPr>
              <a:t>Je vais voir s'il est là</a:t>
            </a:r>
          </a:p>
          <a:p>
            <a:pPr lvl="1" indent="-540000" algn="just" hangingPunct="0">
              <a:buFont typeface="Calibri" panose="020F0502020204030204" pitchFamily="34" charset="0"/>
              <a:buChar char="X"/>
            </a:pPr>
            <a:r>
              <a:rPr lang="fr-FR" sz="2600" dirty="0">
                <a:solidFill>
                  <a:srgbClr val="C00000"/>
                </a:solidFill>
              </a:rPr>
              <a:t>J'essaie de le trouver</a:t>
            </a:r>
          </a:p>
          <a:p>
            <a:pPr lvl="1" indent="-540000" algn="just" hangingPunct="0">
              <a:buFont typeface="Calibri" panose="020F0502020204030204" pitchFamily="34" charset="0"/>
              <a:buChar char="X"/>
            </a:pPr>
            <a:r>
              <a:rPr lang="fr-FR" sz="2600" dirty="0">
                <a:solidFill>
                  <a:srgbClr val="C00000"/>
                </a:solidFill>
              </a:rPr>
              <a:t>Je vais voir </a:t>
            </a:r>
            <a:r>
              <a:rPr lang="fr-FR" dirty="0">
                <a:solidFill>
                  <a:srgbClr val="C00000"/>
                </a:solidFill>
              </a:rPr>
              <a:t>si je le trouve</a:t>
            </a:r>
          </a:p>
        </p:txBody>
      </p:sp>
      <p:sp>
        <p:nvSpPr>
          <p:cNvPr id="7" name="Espace réservé du contenu 2"/>
          <p:cNvSpPr txBox="1">
            <a:spLocks/>
          </p:cNvSpPr>
          <p:nvPr/>
        </p:nvSpPr>
        <p:spPr>
          <a:xfrm>
            <a:off x="0" y="1341121"/>
            <a:ext cx="12192000" cy="696023"/>
          </a:xfrm>
          <a:prstGeom prst="rect">
            <a:avLst/>
          </a:prstGeom>
        </p:spPr>
        <p:txBody>
          <a:bodyPr vert="horz" lIns="91440" tIns="45720" rIns="91440" bIns="45720" rtlCol="0">
            <a:normAutofit/>
          </a:bodyPr>
          <a:lstStyle>
            <a:lvl1pPr marL="228604" indent="-228604" algn="l" defTabSz="914411" rtl="0" eaLnBrk="1" latinLnBrk="0" hangingPunct="1">
              <a:lnSpc>
                <a:spcPct val="90000"/>
              </a:lnSpc>
              <a:spcBef>
                <a:spcPts val="1001"/>
              </a:spcBef>
              <a:buFont typeface="Arial" panose="020B0604020202020204" pitchFamily="34" charset="0"/>
              <a:buChar char="•"/>
              <a:defRPr sz="2800" kern="1200">
                <a:solidFill>
                  <a:schemeClr val="tx1"/>
                </a:solidFill>
                <a:latin typeface="+mn-lt"/>
                <a:ea typeface="+mn-ea"/>
                <a:cs typeface="+mn-cs"/>
              </a:defRPr>
            </a:lvl1pPr>
            <a:lvl2pPr marL="685809" indent="-228604" algn="l" defTabSz="914411"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15" indent="-228604" algn="l" defTabSz="914411"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21"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4pPr>
            <a:lvl5pPr marL="2057427"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pPr marL="0" indent="0">
              <a:buFont typeface="Arial" panose="020B0604020202020204" pitchFamily="34" charset="0"/>
              <a:buNone/>
            </a:pPr>
            <a:r>
              <a:rPr lang="fr-FR" i="1" dirty="0" smtClean="0">
                <a:latin typeface="+mj-lt"/>
              </a:rPr>
              <a:t>	3.5.4 Transférer une communication</a:t>
            </a:r>
          </a:p>
        </p:txBody>
      </p:sp>
      <p:sp>
        <p:nvSpPr>
          <p:cNvPr id="8" name="Espace réservé du contenu 2"/>
          <p:cNvSpPr txBox="1">
            <a:spLocks/>
          </p:cNvSpPr>
          <p:nvPr/>
        </p:nvSpPr>
        <p:spPr>
          <a:xfrm>
            <a:off x="0" y="5058137"/>
            <a:ext cx="12192000" cy="1799865"/>
          </a:xfrm>
          <a:prstGeom prst="rect">
            <a:avLst/>
          </a:prstGeom>
        </p:spPr>
        <p:txBody>
          <a:bodyPr vert="horz" lIns="91440" tIns="45720" rIns="91440" bIns="45720" rtlCol="0">
            <a:noAutofit/>
          </a:bodyPr>
          <a:lstStyle>
            <a:lvl1pPr marL="228604" indent="-228604" algn="l" defTabSz="914411" rtl="0" eaLnBrk="1" latinLnBrk="0" hangingPunct="1">
              <a:lnSpc>
                <a:spcPct val="90000"/>
              </a:lnSpc>
              <a:spcBef>
                <a:spcPts val="1001"/>
              </a:spcBef>
              <a:buFont typeface="Arial" panose="020B0604020202020204" pitchFamily="34" charset="0"/>
              <a:buChar char="•"/>
              <a:defRPr sz="2800" kern="1200">
                <a:solidFill>
                  <a:schemeClr val="tx1"/>
                </a:solidFill>
                <a:latin typeface="+mn-lt"/>
                <a:ea typeface="+mn-ea"/>
                <a:cs typeface="+mn-cs"/>
              </a:defRPr>
            </a:lvl1pPr>
            <a:lvl2pPr marL="685809" indent="-228604" algn="l" defTabSz="914411"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15" indent="-228604" algn="l" defTabSz="914411"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21"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4pPr>
            <a:lvl5pPr marL="2057427"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a:lstStyle>
          <a:p>
            <a:pPr marL="2286028" lvl="5" indent="0" algn="just" hangingPunct="0">
              <a:buFont typeface="Arial" panose="020B0604020202020204" pitchFamily="34" charset="0"/>
              <a:buNone/>
            </a:pPr>
            <a:r>
              <a:rPr lang="fr-FR" sz="2800" dirty="0" smtClean="0"/>
              <a:t>Avant de quitter l'appelant, penser à :</a:t>
            </a:r>
          </a:p>
          <a:p>
            <a:pPr lvl="6" algn="just" hangingPunct="0">
              <a:spcBef>
                <a:spcPts val="1000"/>
              </a:spcBef>
              <a:buFont typeface="Wingdings" panose="05000000000000000000" pitchFamily="2" charset="2"/>
              <a:buChar char="ü"/>
            </a:pPr>
            <a:r>
              <a:rPr lang="fr-FR" sz="2600" b="1" dirty="0" smtClean="0"/>
              <a:t>Je vous souhaite une bonne journée</a:t>
            </a:r>
            <a:endParaRPr lang="fr-FR" sz="2600" dirty="0" smtClean="0"/>
          </a:p>
          <a:p>
            <a:pPr lvl="6" algn="just" hangingPunct="0">
              <a:buFont typeface="Wingdings" panose="05000000000000000000" pitchFamily="2" charset="2"/>
              <a:buChar char="ü"/>
            </a:pPr>
            <a:r>
              <a:rPr lang="fr-FR" sz="2600" b="1" dirty="0" smtClean="0"/>
              <a:t>Au revoir </a:t>
            </a:r>
            <a:r>
              <a:rPr lang="fr-FR" sz="2600" b="1" dirty="0"/>
              <a:t>Monsieur</a:t>
            </a:r>
          </a:p>
        </p:txBody>
      </p:sp>
    </p:spTree>
    <p:extLst>
      <p:ext uri="{BB962C8B-B14F-4D97-AF65-F5344CB8AC3E}">
        <p14:creationId xmlns:p14="http://schemas.microsoft.com/office/powerpoint/2010/main" val="34302042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2000" cy="134112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4800" dirty="0">
                <a:solidFill>
                  <a:schemeClr val="bg1"/>
                </a:solidFill>
              </a:rPr>
              <a:t>	LES ÉTAPES D’UNE CONVERSATION</a:t>
            </a:r>
          </a:p>
          <a:p>
            <a:r>
              <a:rPr lang="fr-FR" sz="4800" dirty="0">
                <a:solidFill>
                  <a:schemeClr val="bg1"/>
                </a:solidFill>
              </a:rPr>
              <a:t>	EFFICACE</a:t>
            </a:r>
          </a:p>
        </p:txBody>
      </p:sp>
      <p:sp>
        <p:nvSpPr>
          <p:cNvPr id="3" name="Espace réservé du contenu 2"/>
          <p:cNvSpPr>
            <a:spLocks noGrp="1"/>
          </p:cNvSpPr>
          <p:nvPr>
            <p:ph idx="1"/>
          </p:nvPr>
        </p:nvSpPr>
        <p:spPr>
          <a:xfrm>
            <a:off x="0" y="1341121"/>
            <a:ext cx="12192000" cy="5516882"/>
          </a:xfrm>
        </p:spPr>
        <p:txBody>
          <a:bodyPr>
            <a:normAutofit/>
          </a:bodyPr>
          <a:lstStyle/>
          <a:p>
            <a:pPr marL="0" indent="0" algn="just" hangingPunct="0">
              <a:buNone/>
            </a:pPr>
            <a:r>
              <a:rPr lang="fr-FR" dirty="0" smtClean="0"/>
              <a:t>	</a:t>
            </a:r>
            <a:r>
              <a:rPr lang="fr-FR" i="1" dirty="0" smtClean="0">
                <a:latin typeface="+mj-lt"/>
              </a:rPr>
              <a:t>3.5.5 Obtenir un accord</a:t>
            </a:r>
          </a:p>
          <a:p>
            <a:pPr marL="0" indent="0" algn="just" hangingPunct="0">
              <a:buNone/>
            </a:pPr>
            <a:endParaRPr lang="fr-FR" dirty="0"/>
          </a:p>
          <a:p>
            <a:pPr marL="0" indent="0" algn="just" hangingPunct="0">
              <a:buNone/>
            </a:pPr>
            <a:r>
              <a:rPr lang="fr-FR" dirty="0"/>
              <a:t>Si vous n’arrivez pas à conclure votre intervention, il vous faudra obtenir un accord sur la conduite à suivre. Pour cela les armes à votre disposition sont :</a:t>
            </a:r>
          </a:p>
          <a:p>
            <a:pPr lvl="1" algn="just" hangingPunct="0"/>
            <a:r>
              <a:rPr lang="fr-FR" sz="2800" dirty="0"/>
              <a:t>Négocier</a:t>
            </a:r>
          </a:p>
          <a:p>
            <a:pPr lvl="1" algn="just" hangingPunct="0"/>
            <a:r>
              <a:rPr lang="fr-FR" sz="2800" dirty="0"/>
              <a:t>Influencer</a:t>
            </a:r>
          </a:p>
          <a:p>
            <a:pPr lvl="1" algn="just" hangingPunct="0"/>
            <a:r>
              <a:rPr lang="fr-FR" sz="2800" dirty="0"/>
              <a:t>Le OUI </a:t>
            </a:r>
            <a:r>
              <a:rPr lang="fr-FR" sz="2800" dirty="0" smtClean="0"/>
              <a:t>limité</a:t>
            </a:r>
          </a:p>
          <a:p>
            <a:pPr marL="457205" lvl="1" indent="0" algn="just" hangingPunct="0">
              <a:buNone/>
            </a:pPr>
            <a:endParaRPr lang="fr-FR" sz="2800" dirty="0"/>
          </a:p>
          <a:p>
            <a:pPr marL="0" indent="0" algn="just" hangingPunct="0">
              <a:buNone/>
            </a:pPr>
            <a:r>
              <a:rPr lang="fr-FR" dirty="0"/>
              <a:t>Le plus difficile sera de savoir dire NON. Ce dernier mot devra être utilisé avec diplomatie. Vous devrez pouvoir justifier votre position, mais soyez bref dans vos explications.</a:t>
            </a:r>
          </a:p>
          <a:p>
            <a:pPr marL="0" indent="0" algn="just" hangingPunct="0">
              <a:buNone/>
            </a:pPr>
            <a:endParaRPr lang="fr-FR" dirty="0"/>
          </a:p>
        </p:txBody>
      </p:sp>
    </p:spTree>
    <p:extLst>
      <p:ext uri="{BB962C8B-B14F-4D97-AF65-F5344CB8AC3E}">
        <p14:creationId xmlns:p14="http://schemas.microsoft.com/office/powerpoint/2010/main" val="16375545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2000" cy="134112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4800" dirty="0">
                <a:solidFill>
                  <a:schemeClr val="bg1"/>
                </a:solidFill>
              </a:rPr>
              <a:t>	LES ÉTAPES D’UNE CONVERSATION</a:t>
            </a:r>
          </a:p>
          <a:p>
            <a:r>
              <a:rPr lang="fr-FR" sz="4800" dirty="0">
                <a:solidFill>
                  <a:schemeClr val="bg1"/>
                </a:solidFill>
              </a:rPr>
              <a:t>	EFFICACE</a:t>
            </a:r>
          </a:p>
        </p:txBody>
      </p:sp>
      <p:sp>
        <p:nvSpPr>
          <p:cNvPr id="3" name="Espace réservé du contenu 2"/>
          <p:cNvSpPr>
            <a:spLocks noGrp="1"/>
          </p:cNvSpPr>
          <p:nvPr>
            <p:ph idx="1"/>
          </p:nvPr>
        </p:nvSpPr>
        <p:spPr>
          <a:xfrm>
            <a:off x="0" y="1341121"/>
            <a:ext cx="12192000" cy="5516882"/>
          </a:xfrm>
        </p:spPr>
        <p:txBody>
          <a:bodyPr>
            <a:normAutofit/>
          </a:bodyPr>
          <a:lstStyle/>
          <a:p>
            <a:pPr marL="0" indent="0" algn="just">
              <a:buNone/>
            </a:pPr>
            <a:r>
              <a:rPr lang="fr-FR" i="1" dirty="0" smtClean="0">
                <a:latin typeface="+mj-lt"/>
              </a:rPr>
              <a:t>	3.5.6 Terminer</a:t>
            </a:r>
          </a:p>
          <a:p>
            <a:pPr marL="0" indent="0" algn="just">
              <a:buNone/>
            </a:pPr>
            <a:endParaRPr lang="fr-FR" sz="3200" i="1" dirty="0"/>
          </a:p>
          <a:p>
            <a:pPr marL="0" indent="0" algn="just" hangingPunct="0">
              <a:buNone/>
            </a:pPr>
            <a:r>
              <a:rPr lang="fr-FR" dirty="0"/>
              <a:t>Voici quelques conseils pour vous aider à terminer vos interventions </a:t>
            </a:r>
            <a:r>
              <a:rPr lang="fr-FR" dirty="0" smtClean="0"/>
              <a:t>:</a:t>
            </a:r>
          </a:p>
          <a:p>
            <a:pPr marL="0" indent="0" algn="just" hangingPunct="0">
              <a:buNone/>
            </a:pPr>
            <a:endParaRPr lang="fr-FR" dirty="0"/>
          </a:p>
          <a:p>
            <a:pPr lvl="1" algn="just" hangingPunct="0"/>
            <a:r>
              <a:rPr lang="fr-FR" sz="2800" dirty="0"/>
              <a:t>Souriez</a:t>
            </a:r>
          </a:p>
          <a:p>
            <a:pPr lvl="1" algn="just" hangingPunct="0"/>
            <a:r>
              <a:rPr lang="fr-FR" sz="2800" dirty="0"/>
              <a:t>Ne soyez pas trop rapide avec les </a:t>
            </a:r>
            <a:r>
              <a:rPr lang="fr-FR" sz="2800" b="1" dirty="0"/>
              <a:t>« </a:t>
            </a:r>
            <a:r>
              <a:rPr lang="fr-FR" sz="2800" b="1" i="1" dirty="0"/>
              <a:t>au revoir ».</a:t>
            </a:r>
            <a:endParaRPr lang="fr-FR" sz="2800" dirty="0"/>
          </a:p>
          <a:p>
            <a:pPr lvl="1" algn="just" hangingPunct="0"/>
            <a:r>
              <a:rPr lang="fr-FR" sz="2800" dirty="0"/>
              <a:t>Utilisez le nom du client</a:t>
            </a:r>
          </a:p>
          <a:p>
            <a:pPr lvl="1" algn="just" hangingPunct="0"/>
            <a:r>
              <a:rPr lang="fr-FR" sz="2800" dirty="0"/>
              <a:t>Parcourez le plan d’action et assurez-vous qu’il n’y a pas de malentendu</a:t>
            </a:r>
          </a:p>
          <a:p>
            <a:pPr lvl="1" algn="just" hangingPunct="0"/>
            <a:r>
              <a:rPr lang="fr-FR" sz="2800" dirty="0"/>
              <a:t>Demander à votre interlocuteur s’il a d’autres demandes</a:t>
            </a:r>
          </a:p>
          <a:p>
            <a:pPr lvl="1" algn="just" hangingPunct="0"/>
            <a:r>
              <a:rPr lang="fr-FR" sz="2800" dirty="0"/>
              <a:t>Vérifiez si le client est satisfait de vos réponses</a:t>
            </a:r>
          </a:p>
          <a:p>
            <a:pPr lvl="1" algn="just" hangingPunct="0"/>
            <a:r>
              <a:rPr lang="fr-FR" sz="2800" dirty="0"/>
              <a:t>Offrez votre aide pour le futur</a:t>
            </a:r>
            <a:endParaRPr lang="fr-FR" dirty="0"/>
          </a:p>
          <a:p>
            <a:pPr marL="0" indent="0" algn="just">
              <a:buNone/>
            </a:pPr>
            <a:endParaRPr lang="fr-FR" sz="3200" i="1" dirty="0"/>
          </a:p>
        </p:txBody>
      </p:sp>
    </p:spTree>
    <p:extLst>
      <p:ext uri="{BB962C8B-B14F-4D97-AF65-F5344CB8AC3E}">
        <p14:creationId xmlns:p14="http://schemas.microsoft.com/office/powerpoint/2010/main" val="38726485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2000" cy="134112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4800" dirty="0">
                <a:solidFill>
                  <a:schemeClr val="bg1"/>
                </a:solidFill>
              </a:rPr>
              <a:t>	LES ÉTAPES D’UNE CONVERSATION</a:t>
            </a:r>
          </a:p>
          <a:p>
            <a:r>
              <a:rPr lang="fr-FR" sz="4800" dirty="0">
                <a:solidFill>
                  <a:schemeClr val="bg1"/>
                </a:solidFill>
              </a:rPr>
              <a:t>	EFFICACE</a:t>
            </a:r>
          </a:p>
        </p:txBody>
      </p:sp>
      <p:sp>
        <p:nvSpPr>
          <p:cNvPr id="3" name="Espace réservé du contenu 2"/>
          <p:cNvSpPr>
            <a:spLocks noGrp="1"/>
          </p:cNvSpPr>
          <p:nvPr>
            <p:ph idx="1"/>
          </p:nvPr>
        </p:nvSpPr>
        <p:spPr>
          <a:xfrm>
            <a:off x="0" y="1341121"/>
            <a:ext cx="12192000" cy="5516882"/>
          </a:xfrm>
        </p:spPr>
        <p:txBody>
          <a:bodyPr>
            <a:normAutofit/>
          </a:bodyPr>
          <a:lstStyle/>
          <a:p>
            <a:pPr marL="0" indent="0" algn="just">
              <a:buNone/>
            </a:pPr>
            <a:r>
              <a:rPr lang="fr-FR" i="1" dirty="0" smtClean="0">
                <a:latin typeface="+mj-lt"/>
              </a:rPr>
              <a:t>	3.5.7 Vérifier à posteriori</a:t>
            </a:r>
          </a:p>
          <a:p>
            <a:pPr marL="0" indent="0" algn="just">
              <a:buNone/>
            </a:pPr>
            <a:endParaRPr lang="fr-FR" sz="3200" i="1" dirty="0"/>
          </a:p>
          <a:p>
            <a:pPr marL="0" indent="0" algn="just" hangingPunct="0">
              <a:buNone/>
            </a:pPr>
            <a:r>
              <a:rPr lang="fr-FR" dirty="0"/>
              <a:t>Il vous faudra vérifier à posteriori quand </a:t>
            </a:r>
            <a:r>
              <a:rPr lang="fr-FR" dirty="0" smtClean="0"/>
              <a:t>:</a:t>
            </a:r>
          </a:p>
          <a:p>
            <a:pPr marL="0" indent="0" algn="just" hangingPunct="0">
              <a:buNone/>
            </a:pPr>
            <a:endParaRPr lang="fr-FR" dirty="0"/>
          </a:p>
          <a:p>
            <a:pPr lvl="0" indent="-360000" algn="just" hangingPunct="0">
              <a:buFont typeface="Wingdings" panose="05000000000000000000" pitchFamily="2" charset="2"/>
              <a:buChar char="ü"/>
            </a:pPr>
            <a:r>
              <a:rPr lang="fr-FR" dirty="0"/>
              <a:t>Le problème peut avoir un impact important</a:t>
            </a:r>
          </a:p>
          <a:p>
            <a:pPr lvl="0" indent="-360000" algn="just" hangingPunct="0">
              <a:buFont typeface="Wingdings" panose="05000000000000000000" pitchFamily="2" charset="2"/>
              <a:buChar char="ü"/>
            </a:pPr>
            <a:r>
              <a:rPr lang="fr-FR" dirty="0"/>
              <a:t>Vous avez demandé à un spécialiste de résoudre un </a:t>
            </a:r>
            <a:r>
              <a:rPr lang="fr-FR" dirty="0" smtClean="0"/>
              <a:t>problème; </a:t>
            </a:r>
            <a:r>
              <a:rPr lang="fr-FR" dirty="0"/>
              <a:t>vérifiez s’il l’a </a:t>
            </a:r>
            <a:r>
              <a:rPr lang="fr-FR" dirty="0" smtClean="0"/>
              <a:t>fait</a:t>
            </a:r>
            <a:endParaRPr lang="fr-FR" dirty="0"/>
          </a:p>
          <a:p>
            <a:pPr lvl="0" indent="-360000" algn="just" hangingPunct="0">
              <a:buFont typeface="Wingdings" panose="05000000000000000000" pitchFamily="2" charset="2"/>
              <a:buChar char="ü"/>
            </a:pPr>
            <a:r>
              <a:rPr lang="fr-FR" dirty="0"/>
              <a:t>L’interlocuteur vous a appelé pour la 1</a:t>
            </a:r>
            <a:r>
              <a:rPr lang="fr-FR" baseline="30000" dirty="0"/>
              <a:t>ère</a:t>
            </a:r>
            <a:r>
              <a:rPr lang="fr-FR" dirty="0"/>
              <a:t> fois</a:t>
            </a:r>
          </a:p>
          <a:p>
            <a:pPr lvl="0" indent="-360000" algn="just" hangingPunct="0">
              <a:buFont typeface="Wingdings" panose="05000000000000000000" pitchFamily="2" charset="2"/>
              <a:buChar char="ü"/>
            </a:pPr>
            <a:r>
              <a:rPr lang="fr-FR" dirty="0"/>
              <a:t>Le client est confronté à un impératif</a:t>
            </a:r>
          </a:p>
          <a:p>
            <a:pPr marL="0" indent="0" algn="just">
              <a:buNone/>
            </a:pPr>
            <a:endParaRPr lang="fr-FR" sz="3200" i="1" dirty="0"/>
          </a:p>
        </p:txBody>
      </p:sp>
    </p:spTree>
    <p:extLst>
      <p:ext uri="{BB962C8B-B14F-4D97-AF65-F5344CB8AC3E}">
        <p14:creationId xmlns:p14="http://schemas.microsoft.com/office/powerpoint/2010/main" val="12511552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2000" cy="134112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4800" dirty="0">
                <a:solidFill>
                  <a:schemeClr val="bg1"/>
                </a:solidFill>
              </a:rPr>
              <a:t>	GÉRER LES PLAINTES</a:t>
            </a:r>
          </a:p>
        </p:txBody>
      </p:sp>
      <p:sp>
        <p:nvSpPr>
          <p:cNvPr id="3" name="Espace réservé du contenu 2"/>
          <p:cNvSpPr>
            <a:spLocks noGrp="1"/>
          </p:cNvSpPr>
          <p:nvPr>
            <p:ph sz="half" idx="1"/>
          </p:nvPr>
        </p:nvSpPr>
        <p:spPr>
          <a:xfrm>
            <a:off x="-2" y="1341120"/>
            <a:ext cx="12192001" cy="5516880"/>
          </a:xfrm>
        </p:spPr>
        <p:txBody>
          <a:bodyPr>
            <a:normAutofit/>
          </a:bodyPr>
          <a:lstStyle/>
          <a:p>
            <a:pPr marL="0" indent="0" algn="just" hangingPunct="0">
              <a:buNone/>
            </a:pPr>
            <a:r>
              <a:rPr lang="fr-FR" dirty="0"/>
              <a:t>Les différentes étapes pour gérer une plainte sont </a:t>
            </a:r>
            <a:r>
              <a:rPr lang="fr-FR" dirty="0" smtClean="0"/>
              <a:t>:</a:t>
            </a:r>
          </a:p>
          <a:p>
            <a:pPr marL="0" indent="0" algn="just" hangingPunct="0">
              <a:buNone/>
            </a:pPr>
            <a:endParaRPr lang="fr-FR" dirty="0"/>
          </a:p>
          <a:p>
            <a:pPr lvl="0" algn="just" hangingPunct="0"/>
            <a:r>
              <a:rPr lang="fr-FR" sz="2700" dirty="0" smtClean="0"/>
              <a:t> </a:t>
            </a:r>
            <a:r>
              <a:rPr lang="fr-FR" sz="2700" b="1" dirty="0" smtClean="0">
                <a:solidFill>
                  <a:schemeClr val="accent6">
                    <a:lumMod val="75000"/>
                  </a:schemeClr>
                </a:solidFill>
              </a:rPr>
              <a:t>Ecoutez</a:t>
            </a:r>
            <a:r>
              <a:rPr lang="fr-FR" sz="2700" dirty="0" smtClean="0"/>
              <a:t> </a:t>
            </a:r>
            <a:r>
              <a:rPr lang="fr-FR" sz="2700" dirty="0"/>
              <a:t>bien votre interlocuteur</a:t>
            </a:r>
          </a:p>
          <a:p>
            <a:pPr lvl="0" algn="just" hangingPunct="0"/>
            <a:r>
              <a:rPr lang="fr-FR" sz="2700" dirty="0" smtClean="0"/>
              <a:t> </a:t>
            </a:r>
            <a:r>
              <a:rPr lang="fr-FR" sz="2700" b="1" dirty="0" smtClean="0">
                <a:solidFill>
                  <a:schemeClr val="accent6">
                    <a:lumMod val="75000"/>
                  </a:schemeClr>
                </a:solidFill>
              </a:rPr>
              <a:t>Répétez</a:t>
            </a:r>
            <a:r>
              <a:rPr lang="fr-FR" sz="2700" dirty="0" smtClean="0"/>
              <a:t> </a:t>
            </a:r>
            <a:r>
              <a:rPr lang="fr-FR" sz="2700" dirty="0"/>
              <a:t>le motif de la plainte (</a:t>
            </a:r>
            <a:r>
              <a:rPr lang="fr-FR" sz="2700" b="1" dirty="0">
                <a:solidFill>
                  <a:schemeClr val="accent6">
                    <a:lumMod val="75000"/>
                  </a:schemeClr>
                </a:solidFill>
              </a:rPr>
              <a:t>reformulation</a:t>
            </a:r>
            <a:r>
              <a:rPr lang="fr-FR" sz="2700" dirty="0"/>
              <a:t>) et demandez confirmation au client</a:t>
            </a:r>
          </a:p>
          <a:p>
            <a:pPr lvl="0" algn="just" hangingPunct="0"/>
            <a:r>
              <a:rPr lang="fr-FR" sz="2700" dirty="0" smtClean="0"/>
              <a:t> </a:t>
            </a:r>
            <a:r>
              <a:rPr lang="fr-FR" sz="2700" b="1" dirty="0" smtClean="0">
                <a:solidFill>
                  <a:schemeClr val="accent6">
                    <a:lumMod val="75000"/>
                  </a:schemeClr>
                </a:solidFill>
              </a:rPr>
              <a:t>Excusez-vous</a:t>
            </a:r>
            <a:r>
              <a:rPr lang="fr-FR" sz="2700" dirty="0" smtClean="0"/>
              <a:t> </a:t>
            </a:r>
            <a:r>
              <a:rPr lang="fr-FR" sz="2700" dirty="0"/>
              <a:t>pour la défaillance</a:t>
            </a:r>
          </a:p>
          <a:p>
            <a:pPr lvl="0" algn="just" hangingPunct="0"/>
            <a:r>
              <a:rPr lang="fr-FR" sz="2700" dirty="0" smtClean="0"/>
              <a:t> Montrez </a:t>
            </a:r>
            <a:r>
              <a:rPr lang="fr-FR" sz="2700" dirty="0"/>
              <a:t>de l’</a:t>
            </a:r>
            <a:r>
              <a:rPr lang="fr-FR" sz="2700" b="1" dirty="0">
                <a:solidFill>
                  <a:schemeClr val="accent6">
                    <a:lumMod val="75000"/>
                  </a:schemeClr>
                </a:solidFill>
              </a:rPr>
              <a:t>empathie</a:t>
            </a:r>
          </a:p>
          <a:p>
            <a:pPr lvl="0" algn="just" hangingPunct="0"/>
            <a:r>
              <a:rPr lang="fr-FR" sz="2700" dirty="0" smtClean="0"/>
              <a:t> Prenez </a:t>
            </a:r>
            <a:r>
              <a:rPr lang="fr-FR" sz="2700" dirty="0"/>
              <a:t>un </a:t>
            </a:r>
            <a:r>
              <a:rPr lang="fr-FR" sz="2700" b="1" dirty="0">
                <a:solidFill>
                  <a:schemeClr val="accent6">
                    <a:lumMod val="75000"/>
                  </a:schemeClr>
                </a:solidFill>
              </a:rPr>
              <a:t>engagement</a:t>
            </a:r>
            <a:r>
              <a:rPr lang="fr-FR" sz="2700" dirty="0"/>
              <a:t> sur les actions que vous allez entreprendre</a:t>
            </a:r>
          </a:p>
          <a:p>
            <a:pPr lvl="0" algn="just" hangingPunct="0"/>
            <a:r>
              <a:rPr lang="fr-FR" sz="2700" dirty="0" smtClean="0"/>
              <a:t> </a:t>
            </a:r>
            <a:r>
              <a:rPr lang="fr-FR" sz="2700" b="1" dirty="0" smtClean="0">
                <a:solidFill>
                  <a:schemeClr val="accent6">
                    <a:lumMod val="75000"/>
                  </a:schemeClr>
                </a:solidFill>
              </a:rPr>
              <a:t>Remerciez</a:t>
            </a:r>
            <a:r>
              <a:rPr lang="fr-FR" sz="2700" dirty="0" smtClean="0"/>
              <a:t> </a:t>
            </a:r>
            <a:r>
              <a:rPr lang="fr-FR" sz="2700" dirty="0"/>
              <a:t>votre client de vous avoir informé du problème</a:t>
            </a:r>
          </a:p>
          <a:p>
            <a:pPr lvl="0" algn="just" hangingPunct="0"/>
            <a:r>
              <a:rPr lang="fr-FR" sz="2700" dirty="0" smtClean="0"/>
              <a:t> Assurez </a:t>
            </a:r>
            <a:r>
              <a:rPr lang="fr-FR" sz="2700" dirty="0"/>
              <a:t>impérativement un </a:t>
            </a:r>
            <a:r>
              <a:rPr lang="fr-FR" sz="2700" b="1" dirty="0">
                <a:solidFill>
                  <a:schemeClr val="accent6">
                    <a:lumMod val="75000"/>
                  </a:schemeClr>
                </a:solidFill>
              </a:rPr>
              <a:t>feed-back</a:t>
            </a:r>
          </a:p>
          <a:p>
            <a:pPr marL="0" indent="0" algn="just">
              <a:buNone/>
            </a:pPr>
            <a:endParaRPr lang="fr-FR" dirty="0"/>
          </a:p>
        </p:txBody>
      </p:sp>
      <p:sp>
        <p:nvSpPr>
          <p:cNvPr id="7" name="Rectangle 2"/>
          <p:cNvSpPr>
            <a:spLocks noChangeArrowheads="1"/>
          </p:cNvSpPr>
          <p:nvPr/>
        </p:nvSpPr>
        <p:spPr bwMode="auto">
          <a:xfrm>
            <a:off x="1" y="-184728"/>
            <a:ext cx="184731" cy="369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1" rIns="91440" bIns="45721" numCol="1" anchor="ctr" anchorCtr="0" compatLnSpc="1">
            <a:prstTxWarp prst="textNoShape">
              <a:avLst/>
            </a:prstTxWarp>
            <a:spAutoFit/>
          </a:bodyPr>
          <a:lstStyle/>
          <a:p>
            <a:endParaRPr lang="fr-FR" sz="1801"/>
          </a:p>
        </p:txBody>
      </p:sp>
    </p:spTree>
    <p:extLst>
      <p:ext uri="{BB962C8B-B14F-4D97-AF65-F5344CB8AC3E}">
        <p14:creationId xmlns:p14="http://schemas.microsoft.com/office/powerpoint/2010/main" val="63017116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2000" cy="1341120"/>
          </a:xfrm>
          <a:prstGeom prst="rect">
            <a:avLst/>
          </a:prstGeom>
          <a:solidFill>
            <a:srgbClr val="BD27C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4800" dirty="0">
                <a:solidFill>
                  <a:schemeClr val="bg1"/>
                </a:solidFill>
              </a:rPr>
              <a:t>	CONCLUSION</a:t>
            </a:r>
          </a:p>
        </p:txBody>
      </p:sp>
      <p:sp>
        <p:nvSpPr>
          <p:cNvPr id="3" name="Espace réservé du contenu 2"/>
          <p:cNvSpPr>
            <a:spLocks noGrp="1"/>
          </p:cNvSpPr>
          <p:nvPr>
            <p:ph idx="1"/>
          </p:nvPr>
        </p:nvSpPr>
        <p:spPr>
          <a:xfrm>
            <a:off x="0" y="1341122"/>
            <a:ext cx="12192000" cy="5516880"/>
          </a:xfrm>
        </p:spPr>
        <p:txBody>
          <a:bodyPr/>
          <a:lstStyle/>
          <a:p>
            <a:pPr marL="0" indent="0" algn="just" hangingPunct="0">
              <a:buNone/>
            </a:pPr>
            <a:endParaRPr lang="fr-FR" dirty="0" smtClean="0"/>
          </a:p>
          <a:p>
            <a:pPr marL="0" indent="0" algn="just" hangingPunct="0">
              <a:buNone/>
            </a:pPr>
            <a:endParaRPr lang="fr-FR" dirty="0"/>
          </a:p>
          <a:p>
            <a:pPr marL="0" indent="0" algn="just" hangingPunct="0">
              <a:buNone/>
            </a:pPr>
            <a:r>
              <a:rPr lang="fr-FR" dirty="0" smtClean="0"/>
              <a:t>L’assistance </a:t>
            </a:r>
            <a:r>
              <a:rPr lang="fr-FR" dirty="0"/>
              <a:t>par téléphone n’est pas aussi simple que la commande d’une </a:t>
            </a:r>
            <a:r>
              <a:rPr lang="fr-FR"/>
              <a:t>pizza</a:t>
            </a:r>
            <a:r>
              <a:rPr lang="fr-FR" smtClean="0"/>
              <a:t>.</a:t>
            </a:r>
          </a:p>
          <a:p>
            <a:pPr marL="0" indent="0" algn="just" hangingPunct="0">
              <a:buNone/>
            </a:pPr>
            <a:r>
              <a:rPr lang="fr-FR" smtClean="0"/>
              <a:t>C’est </a:t>
            </a:r>
            <a:r>
              <a:rPr lang="fr-FR" dirty="0"/>
              <a:t>une affaire de professionnel, qui nécessite un apprentissage de base et comme toute technique, cela s’améliore avec l’expérience, si toutefois on a conscience de ses faiblesses et la volonté d’évoluer.</a:t>
            </a:r>
          </a:p>
          <a:p>
            <a:pPr marL="0" indent="0" algn="just" hangingPunct="0">
              <a:buNone/>
            </a:pPr>
            <a:endParaRPr lang="fr-FR" dirty="0"/>
          </a:p>
        </p:txBody>
      </p:sp>
    </p:spTree>
    <p:extLst>
      <p:ext uri="{BB962C8B-B14F-4D97-AF65-F5344CB8AC3E}">
        <p14:creationId xmlns:p14="http://schemas.microsoft.com/office/powerpoint/2010/main" val="24048647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p:cNvSpPr txBox="1"/>
          <p:nvPr/>
        </p:nvSpPr>
        <p:spPr>
          <a:xfrm>
            <a:off x="8482622" y="6113581"/>
            <a:ext cx="2909276" cy="369460"/>
          </a:xfrm>
          <a:prstGeom prst="rect">
            <a:avLst/>
          </a:prstGeom>
          <a:noFill/>
        </p:spPr>
        <p:txBody>
          <a:bodyPr wrap="square" rtlCol="0">
            <a:spAutoFit/>
          </a:bodyPr>
          <a:lstStyle/>
          <a:p>
            <a:pPr lvl="0" algn="r"/>
            <a:r>
              <a:rPr lang="fr-FR" sz="1801" dirty="0">
                <a:solidFill>
                  <a:prstClr val="black">
                    <a:lumMod val="75000"/>
                    <a:lumOff val="25000"/>
                  </a:prstClr>
                </a:solidFill>
              </a:rPr>
              <a:t>Si vous avez des questions </a:t>
            </a:r>
            <a:endParaRPr lang="fr-FR" sz="1801" dirty="0">
              <a:solidFill>
                <a:schemeClr val="tx1">
                  <a:lumMod val="75000"/>
                  <a:lumOff val="25000"/>
                </a:schemeClr>
              </a:solidFill>
              <a:hlinkClick r:id="rId2"/>
            </a:endParaRPr>
          </a:p>
        </p:txBody>
      </p:sp>
      <p:sp>
        <p:nvSpPr>
          <p:cNvPr id="8" name="Espace réservé du contenu 2"/>
          <p:cNvSpPr>
            <a:spLocks noGrp="1"/>
          </p:cNvSpPr>
          <p:nvPr>
            <p:ph sz="half" idx="1"/>
          </p:nvPr>
        </p:nvSpPr>
        <p:spPr>
          <a:xfrm>
            <a:off x="2614961" y="1670110"/>
            <a:ext cx="6551341" cy="2766645"/>
          </a:xfrm>
        </p:spPr>
        <p:txBody>
          <a:bodyPr>
            <a:noAutofit/>
          </a:bodyPr>
          <a:lstStyle/>
          <a:p>
            <a:pPr marL="0" indent="0" algn="ctr">
              <a:buNone/>
            </a:pPr>
            <a:r>
              <a:rPr lang="fr-FR" sz="6000" b="1" dirty="0">
                <a:solidFill>
                  <a:srgbClr val="DC5160"/>
                </a:solidFill>
                <a:latin typeface="+mj-lt"/>
              </a:rPr>
              <a:t>MERCI POUR VOTRE ATTENTION !</a:t>
            </a:r>
          </a:p>
          <a:p>
            <a:endParaRPr lang="fr-FR" sz="6000" dirty="0">
              <a:latin typeface="+mj-lt"/>
            </a:endParaRPr>
          </a:p>
          <a:p>
            <a:pPr marL="0" indent="0">
              <a:buNone/>
            </a:pPr>
            <a:endParaRPr lang="fr-FR" sz="6000" i="1" dirty="0">
              <a:latin typeface="+mj-lt"/>
            </a:endParaRPr>
          </a:p>
        </p:txBody>
      </p:sp>
    </p:spTree>
    <p:extLst>
      <p:ext uri="{BB962C8B-B14F-4D97-AF65-F5344CB8AC3E}">
        <p14:creationId xmlns:p14="http://schemas.microsoft.com/office/powerpoint/2010/main" val="27899056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2000" cy="13411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4800" dirty="0">
                <a:solidFill>
                  <a:schemeClr val="bg1"/>
                </a:solidFill>
              </a:rPr>
              <a:t>	INTRODUCTION</a:t>
            </a:r>
          </a:p>
        </p:txBody>
      </p:sp>
      <p:sp>
        <p:nvSpPr>
          <p:cNvPr id="8" name="Espace réservé du contenu 7"/>
          <p:cNvSpPr>
            <a:spLocks noGrp="1"/>
          </p:cNvSpPr>
          <p:nvPr>
            <p:ph idx="1"/>
          </p:nvPr>
        </p:nvSpPr>
        <p:spPr>
          <a:xfrm>
            <a:off x="0" y="1341122"/>
            <a:ext cx="12192000" cy="5516880"/>
          </a:xfrm>
        </p:spPr>
        <p:txBody>
          <a:bodyPr>
            <a:normAutofit/>
          </a:bodyPr>
          <a:lstStyle/>
          <a:p>
            <a:pPr marL="0" indent="0" algn="just" hangingPunct="0">
              <a:buNone/>
            </a:pPr>
            <a:endParaRPr lang="fr-FR" dirty="0" smtClean="0"/>
          </a:p>
          <a:p>
            <a:pPr marL="0" indent="0" algn="just" hangingPunct="0">
              <a:buNone/>
            </a:pPr>
            <a:r>
              <a:rPr lang="fr-FR" dirty="0" smtClean="0"/>
              <a:t>La </a:t>
            </a:r>
            <a:r>
              <a:rPr lang="fr-FR" dirty="0"/>
              <a:t>communication est donc une technique qui comme toutes les techniques s’apprend. C’est une technique délicate à mettre en œuvre, les êtres humains n’étant pas des machines, beaucoup de bruits viennent brouiller la communication : l’humeur, la timidité, le stress… et bien d’autres sont des éléments qui brouillent la communication entre humains.</a:t>
            </a:r>
          </a:p>
          <a:p>
            <a:pPr marL="0" indent="0" algn="just" hangingPunct="0">
              <a:buNone/>
            </a:pPr>
            <a:endParaRPr lang="fr-FR" dirty="0" smtClean="0"/>
          </a:p>
          <a:p>
            <a:pPr marL="0" indent="0" algn="just" hangingPunct="0">
              <a:buNone/>
            </a:pPr>
            <a:r>
              <a:rPr lang="fr-FR" dirty="0" smtClean="0"/>
              <a:t>La </a:t>
            </a:r>
            <a:r>
              <a:rPr lang="fr-FR" dirty="0"/>
              <a:t>principale barrière à la communication est… nous-même. Avons-nous réellement envie de communiquer ? Ou voulons-nous faire étalage de nos connaissances ?</a:t>
            </a:r>
          </a:p>
          <a:p>
            <a:pPr marL="0" indent="0" algn="just" hangingPunct="0">
              <a:buNone/>
            </a:pPr>
            <a:endParaRPr lang="fr-FR" dirty="0"/>
          </a:p>
        </p:txBody>
      </p:sp>
    </p:spTree>
    <p:extLst>
      <p:ext uri="{BB962C8B-B14F-4D97-AF65-F5344CB8AC3E}">
        <p14:creationId xmlns:p14="http://schemas.microsoft.com/office/powerpoint/2010/main" val="39445937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2000" cy="134112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4800" dirty="0">
                <a:solidFill>
                  <a:schemeClr val="bg1"/>
                </a:solidFill>
              </a:rPr>
              <a:t>	LES COMPÉTENCES TÉLÉPHONIQUES</a:t>
            </a:r>
          </a:p>
          <a:p>
            <a:r>
              <a:rPr lang="fr-FR" sz="4800" dirty="0">
                <a:solidFill>
                  <a:schemeClr val="bg1"/>
                </a:solidFill>
              </a:rPr>
              <a:t>	DE BASE</a:t>
            </a:r>
          </a:p>
        </p:txBody>
      </p:sp>
      <p:sp>
        <p:nvSpPr>
          <p:cNvPr id="3" name="Espace réservé du contenu 2"/>
          <p:cNvSpPr>
            <a:spLocks noGrp="1"/>
          </p:cNvSpPr>
          <p:nvPr>
            <p:ph sz="half" idx="1"/>
          </p:nvPr>
        </p:nvSpPr>
        <p:spPr>
          <a:xfrm>
            <a:off x="0" y="1341119"/>
            <a:ext cx="12192000" cy="5516882"/>
          </a:xfrm>
        </p:spPr>
        <p:txBody>
          <a:bodyPr>
            <a:normAutofit lnSpcReduction="10000"/>
          </a:bodyPr>
          <a:lstStyle/>
          <a:p>
            <a:pPr marL="0" indent="0" algn="just" hangingPunct="0">
              <a:spcBef>
                <a:spcPts val="0"/>
              </a:spcBef>
              <a:buNone/>
            </a:pPr>
            <a:r>
              <a:rPr lang="fr-FR" sz="3200" dirty="0">
                <a:latin typeface="+mj-lt"/>
              </a:rPr>
              <a:t>	2.1 Écouter</a:t>
            </a:r>
            <a:endParaRPr lang="fr-FR" dirty="0" smtClean="0">
              <a:latin typeface="+mj-lt"/>
            </a:endParaRPr>
          </a:p>
          <a:p>
            <a:pPr marL="0" indent="0" algn="just" hangingPunct="0">
              <a:spcBef>
                <a:spcPts val="0"/>
              </a:spcBef>
              <a:buNone/>
            </a:pPr>
            <a:r>
              <a:rPr lang="fr-FR" dirty="0">
                <a:latin typeface="+mj-lt"/>
              </a:rPr>
              <a:t>	</a:t>
            </a:r>
            <a:r>
              <a:rPr lang="fr-FR" i="1" dirty="0" smtClean="0">
                <a:latin typeface="+mj-lt"/>
              </a:rPr>
              <a:t>2.1.1 Les parasites</a:t>
            </a:r>
          </a:p>
          <a:p>
            <a:pPr marL="0" indent="0" algn="just" hangingPunct="0">
              <a:spcBef>
                <a:spcPts val="0"/>
              </a:spcBef>
              <a:buNone/>
            </a:pPr>
            <a:endParaRPr lang="fr-FR" i="1" dirty="0">
              <a:latin typeface="+mj-lt"/>
            </a:endParaRPr>
          </a:p>
          <a:p>
            <a:pPr marL="0" indent="0" algn="just" hangingPunct="0">
              <a:spcBef>
                <a:spcPts val="0"/>
              </a:spcBef>
              <a:buNone/>
            </a:pPr>
            <a:r>
              <a:rPr lang="fr-FR" dirty="0"/>
              <a:t>Si certains éléments ou attitudes facilitent l’écoute, d’autres au contraire la contrarient. C’est ce que nous appelons des parasites</a:t>
            </a:r>
          </a:p>
          <a:p>
            <a:pPr marL="0" indent="0" algn="just" hangingPunct="0">
              <a:spcBef>
                <a:spcPts val="0"/>
              </a:spcBef>
              <a:buNone/>
            </a:pPr>
            <a:endParaRPr lang="fr-FR" i="1" dirty="0" smtClean="0">
              <a:latin typeface="+mj-lt"/>
            </a:endParaRPr>
          </a:p>
          <a:p>
            <a:pPr marL="0" indent="0" algn="just" hangingPunct="0">
              <a:spcBef>
                <a:spcPts val="0"/>
              </a:spcBef>
              <a:buNone/>
            </a:pPr>
            <a:r>
              <a:rPr lang="fr-FR" i="1" dirty="0">
                <a:latin typeface="+mj-lt"/>
              </a:rPr>
              <a:t>	</a:t>
            </a:r>
            <a:r>
              <a:rPr lang="fr-FR" i="1" dirty="0" smtClean="0">
                <a:latin typeface="+mj-lt"/>
              </a:rPr>
              <a:t>	2.1.1.1 La distraction due à l’environnement</a:t>
            </a:r>
          </a:p>
          <a:p>
            <a:pPr marL="0" indent="0" algn="just" hangingPunct="0">
              <a:spcBef>
                <a:spcPts val="0"/>
              </a:spcBef>
              <a:buNone/>
            </a:pPr>
            <a:endParaRPr lang="fr-FR" i="1" dirty="0">
              <a:latin typeface="+mj-lt"/>
            </a:endParaRPr>
          </a:p>
          <a:p>
            <a:pPr marL="0" indent="0" algn="just" hangingPunct="0">
              <a:spcBef>
                <a:spcPts val="0"/>
              </a:spcBef>
              <a:buNone/>
            </a:pPr>
            <a:r>
              <a:rPr lang="fr-FR" dirty="0"/>
              <a:t>Lorsque vous écoutez un interlocuteur au téléphone, il vous faut éviter d’être dans un milieu bruyant avec beaucoup de va et vient, d’avoir des personnes qui vous parlent en même temps….</a:t>
            </a:r>
          </a:p>
          <a:p>
            <a:pPr marL="0" indent="0" algn="just">
              <a:buNone/>
            </a:pPr>
            <a:r>
              <a:rPr lang="fr-FR" dirty="0"/>
              <a:t>Pour minimiser cela, travaillez dans un endroit calme et si un de vos collègues vous parle, faites-lui remarquer d’un signe que vous êtes au téléphone</a:t>
            </a:r>
            <a:r>
              <a:rPr lang="fr-FR" dirty="0" smtClean="0"/>
              <a:t>.</a:t>
            </a:r>
          </a:p>
          <a:p>
            <a:pPr marL="0" indent="0" algn="just">
              <a:spcBef>
                <a:spcPts val="0"/>
              </a:spcBef>
              <a:buNone/>
            </a:pPr>
            <a:endParaRPr lang="fr-FR" i="1" dirty="0">
              <a:latin typeface="+mj-lt"/>
            </a:endParaRPr>
          </a:p>
          <a:p>
            <a:pPr marL="0" indent="0" algn="r">
              <a:spcBef>
                <a:spcPts val="0"/>
              </a:spcBef>
              <a:buNone/>
            </a:pPr>
            <a:r>
              <a:rPr lang="fr-FR" sz="1600" i="1" dirty="0">
                <a:solidFill>
                  <a:srgbClr val="C00000"/>
                </a:solidFill>
              </a:rPr>
              <a:t>Encore mieux, lorsque vous voyez un de vos collègues au téléphone, évitez de lui parler et de faire du bruit, vous le dérangez. Vous ne croyez pas ?</a:t>
            </a:r>
            <a:endParaRPr lang="fr-FR" i="1" dirty="0">
              <a:solidFill>
                <a:srgbClr val="C00000"/>
              </a:solidFill>
              <a:latin typeface="+mj-lt"/>
            </a:endParaRPr>
          </a:p>
        </p:txBody>
      </p:sp>
    </p:spTree>
    <p:extLst>
      <p:ext uri="{BB962C8B-B14F-4D97-AF65-F5344CB8AC3E}">
        <p14:creationId xmlns:p14="http://schemas.microsoft.com/office/powerpoint/2010/main" val="542388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2000" cy="134112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4800" dirty="0">
                <a:solidFill>
                  <a:schemeClr val="bg1"/>
                </a:solidFill>
              </a:rPr>
              <a:t>	LES COMPÉTENCES TÉLÉPHONIQUES</a:t>
            </a:r>
          </a:p>
          <a:p>
            <a:r>
              <a:rPr lang="fr-FR" sz="4800" dirty="0">
                <a:solidFill>
                  <a:schemeClr val="bg1"/>
                </a:solidFill>
              </a:rPr>
              <a:t>	DE BASE</a:t>
            </a:r>
          </a:p>
        </p:txBody>
      </p:sp>
      <p:sp>
        <p:nvSpPr>
          <p:cNvPr id="3" name="Espace réservé du contenu 2"/>
          <p:cNvSpPr>
            <a:spLocks noGrp="1"/>
          </p:cNvSpPr>
          <p:nvPr>
            <p:ph sz="half" idx="1"/>
          </p:nvPr>
        </p:nvSpPr>
        <p:spPr>
          <a:xfrm>
            <a:off x="0" y="1341119"/>
            <a:ext cx="12192000" cy="5516882"/>
          </a:xfrm>
        </p:spPr>
        <p:txBody>
          <a:bodyPr>
            <a:normAutofit/>
          </a:bodyPr>
          <a:lstStyle/>
          <a:p>
            <a:pPr marL="0" indent="0" algn="just" hangingPunct="0">
              <a:spcBef>
                <a:spcPts val="0"/>
              </a:spcBef>
              <a:buNone/>
            </a:pPr>
            <a:r>
              <a:rPr lang="fr-FR" i="1" dirty="0">
                <a:latin typeface="+mj-lt"/>
              </a:rPr>
              <a:t>		</a:t>
            </a:r>
            <a:r>
              <a:rPr lang="fr-FR" i="1" dirty="0" smtClean="0">
                <a:latin typeface="+mj-lt"/>
              </a:rPr>
              <a:t>2.1.1.2 Penser à l’avance</a:t>
            </a:r>
          </a:p>
          <a:p>
            <a:pPr marL="0" indent="0" algn="just" hangingPunct="0">
              <a:spcBef>
                <a:spcPts val="0"/>
              </a:spcBef>
              <a:buNone/>
            </a:pPr>
            <a:endParaRPr lang="fr-FR" i="1" dirty="0">
              <a:latin typeface="+mj-lt"/>
            </a:endParaRPr>
          </a:p>
          <a:p>
            <a:pPr marL="0" indent="0" algn="just" hangingPunct="0">
              <a:spcBef>
                <a:spcPts val="0"/>
              </a:spcBef>
              <a:buNone/>
            </a:pPr>
            <a:r>
              <a:rPr lang="fr-FR" dirty="0"/>
              <a:t>Ne commencez pas à penser à la solution avant d’avoir tout entendu, cela vous empêchera d’écouter votre interlocuteur et vous risquez de lui proposer une solution qui ne répondra pas à ses attentes</a:t>
            </a:r>
            <a:r>
              <a:rPr lang="fr-FR" dirty="0" smtClean="0"/>
              <a:t>.</a:t>
            </a:r>
          </a:p>
          <a:p>
            <a:pPr marL="0" indent="0" algn="just" hangingPunct="0">
              <a:spcBef>
                <a:spcPts val="0"/>
              </a:spcBef>
              <a:buNone/>
            </a:pPr>
            <a:endParaRPr lang="fr-FR" dirty="0">
              <a:latin typeface="+mj-lt"/>
            </a:endParaRPr>
          </a:p>
          <a:p>
            <a:pPr marL="0" indent="0" algn="just" hangingPunct="0">
              <a:spcBef>
                <a:spcPts val="0"/>
              </a:spcBef>
              <a:buNone/>
            </a:pPr>
            <a:r>
              <a:rPr lang="fr-FR" i="1" dirty="0" smtClean="0">
                <a:latin typeface="+mj-lt"/>
              </a:rPr>
              <a:t>		2.1.1.3 La distraction de l’esprit</a:t>
            </a:r>
          </a:p>
          <a:p>
            <a:pPr marL="0" indent="0" algn="just" hangingPunct="0">
              <a:spcBef>
                <a:spcPts val="0"/>
              </a:spcBef>
              <a:buNone/>
            </a:pPr>
            <a:endParaRPr lang="fr-FR" dirty="0">
              <a:latin typeface="+mj-lt"/>
            </a:endParaRPr>
          </a:p>
          <a:p>
            <a:pPr marL="0" indent="0" algn="just" hangingPunct="0">
              <a:spcBef>
                <a:spcPts val="0"/>
              </a:spcBef>
              <a:buNone/>
            </a:pPr>
            <a:r>
              <a:rPr lang="fr-FR" dirty="0"/>
              <a:t>Ne pensez pas à votre percepteur, cela va vous mettre de mauvaise humeur. Ne pensez pas à vos vacances, cela vous fera rêver, votre capacité d’écoute va alors s’effondrer. Bref ne pensez qu’à votre interlocuteur et plus précisément à sa préoccupation.</a:t>
            </a:r>
          </a:p>
          <a:p>
            <a:pPr marL="0" indent="0" algn="just" hangingPunct="0">
              <a:spcBef>
                <a:spcPts val="0"/>
              </a:spcBef>
              <a:buNone/>
            </a:pPr>
            <a:endParaRPr lang="fr-FR" dirty="0">
              <a:latin typeface="+mj-lt"/>
            </a:endParaRPr>
          </a:p>
        </p:txBody>
      </p:sp>
    </p:spTree>
    <p:extLst>
      <p:ext uri="{BB962C8B-B14F-4D97-AF65-F5344CB8AC3E}">
        <p14:creationId xmlns:p14="http://schemas.microsoft.com/office/powerpoint/2010/main" val="5238205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2000" cy="134112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4800" dirty="0">
                <a:solidFill>
                  <a:schemeClr val="bg1"/>
                </a:solidFill>
              </a:rPr>
              <a:t>	LES COMPÉTENCES TÉLÉPHONIQUES</a:t>
            </a:r>
          </a:p>
          <a:p>
            <a:r>
              <a:rPr lang="fr-FR" sz="4800" dirty="0">
                <a:solidFill>
                  <a:schemeClr val="bg1"/>
                </a:solidFill>
              </a:rPr>
              <a:t>	DE BASE</a:t>
            </a:r>
          </a:p>
        </p:txBody>
      </p:sp>
      <p:sp>
        <p:nvSpPr>
          <p:cNvPr id="3" name="Espace réservé du contenu 2"/>
          <p:cNvSpPr>
            <a:spLocks noGrp="1"/>
          </p:cNvSpPr>
          <p:nvPr>
            <p:ph sz="half" idx="1"/>
          </p:nvPr>
        </p:nvSpPr>
        <p:spPr>
          <a:xfrm>
            <a:off x="0" y="1341119"/>
            <a:ext cx="12192000" cy="5516882"/>
          </a:xfrm>
        </p:spPr>
        <p:txBody>
          <a:bodyPr>
            <a:normAutofit fontScale="92500"/>
          </a:bodyPr>
          <a:lstStyle/>
          <a:p>
            <a:pPr marL="0" indent="0" algn="just" hangingPunct="0">
              <a:spcBef>
                <a:spcPts val="0"/>
              </a:spcBef>
              <a:buNone/>
            </a:pPr>
            <a:r>
              <a:rPr lang="fr-FR" dirty="0" smtClean="0">
                <a:latin typeface="+mj-lt"/>
              </a:rPr>
              <a:t>	</a:t>
            </a:r>
            <a:r>
              <a:rPr lang="fr-FR" i="1" dirty="0" smtClean="0">
                <a:latin typeface="+mj-lt"/>
              </a:rPr>
              <a:t>2.1.2 Analyser la communication verbale</a:t>
            </a:r>
          </a:p>
          <a:p>
            <a:pPr marL="0" indent="0" algn="just" hangingPunct="0">
              <a:spcBef>
                <a:spcPts val="0"/>
              </a:spcBef>
              <a:buNone/>
            </a:pPr>
            <a:r>
              <a:rPr lang="fr-FR" i="1" dirty="0" smtClean="0">
                <a:latin typeface="+mj-lt"/>
              </a:rPr>
              <a:t>		2.1.2.1 La vitesse</a:t>
            </a:r>
          </a:p>
          <a:p>
            <a:pPr marL="0" indent="0" algn="just" hangingPunct="0">
              <a:spcBef>
                <a:spcPts val="0"/>
              </a:spcBef>
              <a:buNone/>
            </a:pPr>
            <a:endParaRPr lang="fr-FR" i="1" dirty="0" smtClean="0">
              <a:latin typeface="+mj-lt"/>
            </a:endParaRPr>
          </a:p>
          <a:p>
            <a:pPr marL="0" indent="0" algn="just" hangingPunct="0">
              <a:spcBef>
                <a:spcPts val="0"/>
              </a:spcBef>
              <a:buNone/>
            </a:pPr>
            <a:r>
              <a:rPr lang="fr-FR" dirty="0"/>
              <a:t>La vitesse qu’emploie votre interlocuteur est généralement proportionnelle à son stress. Dans le cadre d’une assistance téléphonique, il vous faudra tenir compte de cet état et faire en sorte que son stress diminue</a:t>
            </a:r>
            <a:r>
              <a:rPr lang="fr-FR" dirty="0" smtClean="0"/>
              <a:t>.</a:t>
            </a:r>
          </a:p>
          <a:p>
            <a:pPr marL="0" indent="0" algn="just" hangingPunct="0">
              <a:spcBef>
                <a:spcPts val="0"/>
              </a:spcBef>
              <a:buNone/>
            </a:pPr>
            <a:endParaRPr lang="fr-FR" dirty="0"/>
          </a:p>
          <a:p>
            <a:pPr marL="0" indent="0" algn="just" hangingPunct="0">
              <a:spcBef>
                <a:spcPts val="0"/>
              </a:spcBef>
              <a:buNone/>
            </a:pPr>
            <a:r>
              <a:rPr lang="fr-FR" i="1" dirty="0">
                <a:latin typeface="+mj-lt"/>
              </a:rPr>
              <a:t>		</a:t>
            </a:r>
            <a:r>
              <a:rPr lang="fr-FR" i="1" dirty="0" smtClean="0">
                <a:latin typeface="+mj-lt"/>
              </a:rPr>
              <a:t>2.1.2.2 Le ton et le timbre de la voix</a:t>
            </a:r>
          </a:p>
          <a:p>
            <a:pPr marL="0" indent="0" algn="just" hangingPunct="0">
              <a:spcBef>
                <a:spcPts val="0"/>
              </a:spcBef>
              <a:buNone/>
            </a:pPr>
            <a:endParaRPr lang="fr-FR" i="1" dirty="0"/>
          </a:p>
          <a:p>
            <a:pPr marL="0" indent="0" algn="just" hangingPunct="0">
              <a:spcBef>
                <a:spcPts val="0"/>
              </a:spcBef>
              <a:buNone/>
            </a:pPr>
            <a:r>
              <a:rPr lang="fr-FR" dirty="0"/>
              <a:t>Le ton employé par votre interlocuteur va vous indiquer son état d’esprit :</a:t>
            </a:r>
          </a:p>
          <a:p>
            <a:pPr lvl="0" algn="just" hangingPunct="0"/>
            <a:r>
              <a:rPr lang="fr-FR" dirty="0"/>
              <a:t>En colère ou agressif</a:t>
            </a:r>
          </a:p>
          <a:p>
            <a:pPr algn="just" hangingPunct="0">
              <a:spcBef>
                <a:spcPts val="500"/>
              </a:spcBef>
            </a:pPr>
            <a:r>
              <a:rPr lang="fr-FR" dirty="0"/>
              <a:t>Joyeux de bonne humeur</a:t>
            </a:r>
          </a:p>
          <a:p>
            <a:pPr algn="just" hangingPunct="0">
              <a:spcBef>
                <a:spcPts val="500"/>
              </a:spcBef>
            </a:pPr>
            <a:r>
              <a:rPr lang="fr-FR" dirty="0"/>
              <a:t>Inquiet et angoissé.</a:t>
            </a:r>
          </a:p>
          <a:p>
            <a:pPr algn="just" hangingPunct="0">
              <a:spcBef>
                <a:spcPts val="500"/>
              </a:spcBef>
            </a:pPr>
            <a:r>
              <a:rPr lang="fr-FR" dirty="0"/>
              <a:t>Ces attitudes sont autant de parasites qu’il vous faudra apprendre à filtrer et à éliminer.</a:t>
            </a:r>
          </a:p>
          <a:p>
            <a:pPr marL="0" indent="0" algn="just" hangingPunct="0">
              <a:buNone/>
            </a:pPr>
            <a:endParaRPr lang="fr-FR" dirty="0"/>
          </a:p>
        </p:txBody>
      </p:sp>
    </p:spTree>
    <p:extLst>
      <p:ext uri="{BB962C8B-B14F-4D97-AF65-F5344CB8AC3E}">
        <p14:creationId xmlns:p14="http://schemas.microsoft.com/office/powerpoint/2010/main" val="14089310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2000" cy="134112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4800" dirty="0">
                <a:solidFill>
                  <a:schemeClr val="bg1"/>
                </a:solidFill>
              </a:rPr>
              <a:t>	LES COMPÉTENCES TÉLÉPHONIQUES</a:t>
            </a:r>
          </a:p>
          <a:p>
            <a:r>
              <a:rPr lang="fr-FR" sz="4800" dirty="0">
                <a:solidFill>
                  <a:schemeClr val="bg1"/>
                </a:solidFill>
              </a:rPr>
              <a:t>	DE BASE</a:t>
            </a:r>
          </a:p>
        </p:txBody>
      </p:sp>
      <p:sp>
        <p:nvSpPr>
          <p:cNvPr id="3" name="Espace réservé du contenu 2"/>
          <p:cNvSpPr>
            <a:spLocks noGrp="1"/>
          </p:cNvSpPr>
          <p:nvPr>
            <p:ph sz="half" idx="1"/>
          </p:nvPr>
        </p:nvSpPr>
        <p:spPr>
          <a:xfrm>
            <a:off x="0" y="1341119"/>
            <a:ext cx="12192000" cy="5516882"/>
          </a:xfrm>
        </p:spPr>
        <p:txBody>
          <a:bodyPr>
            <a:normAutofit/>
          </a:bodyPr>
          <a:lstStyle/>
          <a:p>
            <a:pPr marL="0" indent="0" algn="just" hangingPunct="0">
              <a:spcBef>
                <a:spcPts val="0"/>
              </a:spcBef>
              <a:buNone/>
            </a:pPr>
            <a:r>
              <a:rPr lang="fr-FR" i="1" dirty="0" smtClean="0">
                <a:latin typeface="+mj-lt"/>
              </a:rPr>
              <a:t>	2.1.3 Améliorer son écoute</a:t>
            </a:r>
          </a:p>
          <a:p>
            <a:pPr marL="0" indent="0" algn="just" hangingPunct="0">
              <a:spcBef>
                <a:spcPts val="0"/>
              </a:spcBef>
              <a:buNone/>
            </a:pPr>
            <a:endParaRPr lang="fr-FR" dirty="0">
              <a:latin typeface="+mj-lt"/>
            </a:endParaRPr>
          </a:p>
          <a:p>
            <a:pPr marL="0" indent="0" hangingPunct="0">
              <a:buNone/>
            </a:pPr>
            <a:r>
              <a:rPr lang="fr-FR" dirty="0"/>
              <a:t>Voici quelques conseils qui vous permettront d’améliorer votre écoute :</a:t>
            </a:r>
          </a:p>
          <a:p>
            <a:pPr lvl="0" hangingPunct="0"/>
            <a:r>
              <a:rPr lang="fr-FR" dirty="0"/>
              <a:t>Soyez attentif</a:t>
            </a:r>
          </a:p>
          <a:p>
            <a:pPr lvl="0" hangingPunct="0"/>
            <a:r>
              <a:rPr lang="fr-FR" dirty="0"/>
              <a:t>Interceptez les idées et thèmes centraux</a:t>
            </a:r>
          </a:p>
          <a:p>
            <a:pPr lvl="0" hangingPunct="0"/>
            <a:r>
              <a:rPr lang="fr-FR" dirty="0"/>
              <a:t>Prenez des notes</a:t>
            </a:r>
          </a:p>
          <a:p>
            <a:pPr lvl="0" hangingPunct="0"/>
            <a:r>
              <a:rPr lang="fr-FR" dirty="0"/>
              <a:t>Déterminez l’état émotionnel de votre interlocuteur</a:t>
            </a:r>
          </a:p>
          <a:p>
            <a:pPr lvl="0" hangingPunct="0"/>
            <a:r>
              <a:rPr lang="fr-FR" dirty="0"/>
              <a:t>Déterminez son niveau de connaissances</a:t>
            </a:r>
          </a:p>
          <a:p>
            <a:pPr lvl="0" hangingPunct="0"/>
            <a:r>
              <a:rPr lang="fr-FR" dirty="0"/>
              <a:t>Ne supposez rien</a:t>
            </a:r>
          </a:p>
          <a:p>
            <a:pPr lvl="0" hangingPunct="0"/>
            <a:r>
              <a:rPr lang="fr-FR" dirty="0"/>
              <a:t>Ne lui coupez pas la parole</a:t>
            </a:r>
          </a:p>
          <a:p>
            <a:pPr marL="0" indent="0" algn="just" hangingPunct="0">
              <a:spcBef>
                <a:spcPts val="0"/>
              </a:spcBef>
              <a:buNone/>
            </a:pPr>
            <a:endParaRPr lang="fr-FR" dirty="0">
              <a:latin typeface="+mj-lt"/>
            </a:endParaRPr>
          </a:p>
        </p:txBody>
      </p:sp>
    </p:spTree>
    <p:extLst>
      <p:ext uri="{BB962C8B-B14F-4D97-AF65-F5344CB8AC3E}">
        <p14:creationId xmlns:p14="http://schemas.microsoft.com/office/powerpoint/2010/main" val="4326568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2000" cy="134112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4800" dirty="0">
                <a:solidFill>
                  <a:schemeClr val="bg1"/>
                </a:solidFill>
              </a:rPr>
              <a:t>	LES COMPÉTENCES TÉLÉPHONIQUES</a:t>
            </a:r>
          </a:p>
          <a:p>
            <a:r>
              <a:rPr lang="fr-FR" sz="4800" dirty="0">
                <a:solidFill>
                  <a:schemeClr val="bg1"/>
                </a:solidFill>
              </a:rPr>
              <a:t>	DE BASE</a:t>
            </a:r>
          </a:p>
        </p:txBody>
      </p:sp>
      <p:sp>
        <p:nvSpPr>
          <p:cNvPr id="3" name="Espace réservé du contenu 2"/>
          <p:cNvSpPr>
            <a:spLocks noGrp="1"/>
          </p:cNvSpPr>
          <p:nvPr>
            <p:ph sz="half" idx="1"/>
          </p:nvPr>
        </p:nvSpPr>
        <p:spPr>
          <a:xfrm>
            <a:off x="1" y="1341119"/>
            <a:ext cx="5943600" cy="5516882"/>
          </a:xfrm>
        </p:spPr>
        <p:txBody>
          <a:bodyPr>
            <a:normAutofit lnSpcReduction="10000"/>
          </a:bodyPr>
          <a:lstStyle/>
          <a:p>
            <a:pPr marL="0" indent="0" algn="just" hangingPunct="0">
              <a:spcBef>
                <a:spcPts val="0"/>
              </a:spcBef>
              <a:buNone/>
            </a:pPr>
            <a:r>
              <a:rPr lang="fr-FR" dirty="0" smtClean="0">
                <a:latin typeface="+mj-lt"/>
              </a:rPr>
              <a:t>	</a:t>
            </a:r>
            <a:r>
              <a:rPr lang="fr-FR" sz="3200" dirty="0">
                <a:latin typeface="+mj-lt"/>
              </a:rPr>
              <a:t>2.2 Parler</a:t>
            </a:r>
            <a:endParaRPr lang="fr-FR" dirty="0" smtClean="0">
              <a:latin typeface="+mj-lt"/>
            </a:endParaRPr>
          </a:p>
          <a:p>
            <a:pPr marL="0" indent="0" algn="just" hangingPunct="0">
              <a:spcBef>
                <a:spcPts val="0"/>
              </a:spcBef>
              <a:buNone/>
            </a:pPr>
            <a:r>
              <a:rPr lang="fr-FR" i="1" dirty="0">
                <a:latin typeface="+mj-lt"/>
              </a:rPr>
              <a:t>	</a:t>
            </a:r>
            <a:r>
              <a:rPr lang="fr-FR" i="1" dirty="0" smtClean="0">
                <a:latin typeface="+mj-lt"/>
              </a:rPr>
              <a:t>2.2.1 Votre comportement</a:t>
            </a:r>
          </a:p>
          <a:p>
            <a:pPr marL="0" indent="0" algn="just" hangingPunct="0">
              <a:spcBef>
                <a:spcPts val="0"/>
              </a:spcBef>
              <a:buNone/>
            </a:pPr>
            <a:endParaRPr lang="fr-FR" i="1" dirty="0" smtClean="0">
              <a:latin typeface="+mj-lt"/>
            </a:endParaRPr>
          </a:p>
          <a:p>
            <a:pPr marL="0" indent="0" algn="just" hangingPunct="0">
              <a:buNone/>
            </a:pPr>
            <a:r>
              <a:rPr lang="fr-FR" dirty="0"/>
              <a:t>Il y a trois types de comportement :</a:t>
            </a:r>
          </a:p>
          <a:p>
            <a:pPr lvl="0" algn="just" hangingPunct="0"/>
            <a:r>
              <a:rPr lang="fr-FR" dirty="0"/>
              <a:t>Passif</a:t>
            </a:r>
          </a:p>
          <a:p>
            <a:pPr lvl="0" algn="just" hangingPunct="0"/>
            <a:r>
              <a:rPr lang="fr-FR" dirty="0"/>
              <a:t>Agressif</a:t>
            </a:r>
          </a:p>
          <a:p>
            <a:pPr lvl="0" algn="just" hangingPunct="0"/>
            <a:r>
              <a:rPr lang="fr-FR" dirty="0"/>
              <a:t>Assertif</a:t>
            </a:r>
          </a:p>
          <a:p>
            <a:pPr marL="0" indent="0" algn="just" hangingPunct="0">
              <a:buNone/>
            </a:pPr>
            <a:r>
              <a:rPr lang="fr-FR" dirty="0"/>
              <a:t>Si les deux premiers sont compréhensibles et vous le comprenez aisément à bannir, il convient de s’arrêter sur le dernier, d’autant plus que c’est le comportement à mettre en œuvre.</a:t>
            </a:r>
          </a:p>
          <a:p>
            <a:pPr marL="0" indent="0" algn="just" hangingPunct="0">
              <a:spcBef>
                <a:spcPts val="0"/>
              </a:spcBef>
              <a:buNone/>
            </a:pPr>
            <a:endParaRPr lang="fr-FR" i="1" dirty="0">
              <a:latin typeface="+mj-lt"/>
            </a:endParaRPr>
          </a:p>
        </p:txBody>
      </p:sp>
      <p:sp>
        <p:nvSpPr>
          <p:cNvPr id="9" name="Espace réservé du contenu 2"/>
          <p:cNvSpPr>
            <a:spLocks noGrp="1"/>
          </p:cNvSpPr>
          <p:nvPr>
            <p:ph sz="half" idx="1"/>
          </p:nvPr>
        </p:nvSpPr>
        <p:spPr>
          <a:xfrm>
            <a:off x="6248401" y="1341119"/>
            <a:ext cx="5943600" cy="5516882"/>
          </a:xfrm>
        </p:spPr>
        <p:txBody>
          <a:bodyPr>
            <a:normAutofit lnSpcReduction="10000"/>
          </a:bodyPr>
          <a:lstStyle/>
          <a:p>
            <a:pPr marL="0" indent="0" algn="just" hangingPunct="0">
              <a:buNone/>
            </a:pPr>
            <a:endParaRPr lang="fr-FR" dirty="0" smtClean="0"/>
          </a:p>
          <a:p>
            <a:pPr marL="0" indent="0" algn="just" hangingPunct="0">
              <a:buNone/>
            </a:pPr>
            <a:endParaRPr lang="fr-FR" dirty="0" smtClean="0"/>
          </a:p>
          <a:p>
            <a:pPr marL="0" indent="0" algn="just" hangingPunct="0">
              <a:buNone/>
            </a:pPr>
            <a:r>
              <a:rPr lang="fr-FR" dirty="0" smtClean="0"/>
              <a:t>Etre </a:t>
            </a:r>
            <a:r>
              <a:rPr lang="fr-FR" dirty="0"/>
              <a:t>assertif signifie, tout simplement, que vous êtes attentif, et au service de votre interlocuteur, vous faites abstraction de votre état d’esprit du moment. </a:t>
            </a:r>
          </a:p>
          <a:p>
            <a:pPr marL="0" indent="0" algn="just" hangingPunct="0">
              <a:buNone/>
            </a:pPr>
            <a:r>
              <a:rPr lang="fr-FR" dirty="0"/>
              <a:t>Cela aura les effets suivants :</a:t>
            </a:r>
          </a:p>
          <a:p>
            <a:pPr lvl="0" algn="just" hangingPunct="0"/>
            <a:r>
              <a:rPr lang="fr-FR" dirty="0"/>
              <a:t>L’interlocuteur se sent respecté, il sera moins rebelle.</a:t>
            </a:r>
          </a:p>
          <a:p>
            <a:pPr lvl="0" algn="just" hangingPunct="0"/>
            <a:r>
              <a:rPr lang="fr-FR" dirty="0"/>
              <a:t>Votre niveau de stress va diminuer.</a:t>
            </a:r>
          </a:p>
          <a:p>
            <a:pPr algn="just"/>
            <a:r>
              <a:rPr lang="fr-FR" dirty="0"/>
              <a:t>Cela améliorera l’image de marque de votre société.</a:t>
            </a:r>
            <a:endParaRPr lang="fr-FR" i="1" dirty="0">
              <a:latin typeface="+mj-lt"/>
            </a:endParaRPr>
          </a:p>
        </p:txBody>
      </p:sp>
    </p:spTree>
    <p:extLst>
      <p:ext uri="{BB962C8B-B14F-4D97-AF65-F5344CB8AC3E}">
        <p14:creationId xmlns:p14="http://schemas.microsoft.com/office/powerpoint/2010/main" val="31008135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2000" cy="134112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4800" dirty="0">
                <a:solidFill>
                  <a:schemeClr val="bg1"/>
                </a:solidFill>
              </a:rPr>
              <a:t>	LES COMPÉTENCES TÉLÉPHONIQUES</a:t>
            </a:r>
          </a:p>
          <a:p>
            <a:r>
              <a:rPr lang="fr-FR" sz="4800" dirty="0">
                <a:solidFill>
                  <a:schemeClr val="bg1"/>
                </a:solidFill>
              </a:rPr>
              <a:t>	DE BASE</a:t>
            </a:r>
          </a:p>
        </p:txBody>
      </p:sp>
      <p:sp>
        <p:nvSpPr>
          <p:cNvPr id="17" name="Espace réservé du contenu 5"/>
          <p:cNvSpPr>
            <a:spLocks noGrp="1"/>
          </p:cNvSpPr>
          <p:nvPr>
            <p:ph sz="half" idx="1"/>
          </p:nvPr>
        </p:nvSpPr>
        <p:spPr>
          <a:xfrm>
            <a:off x="-2" y="1341120"/>
            <a:ext cx="12192002" cy="5516879"/>
          </a:xfrm>
        </p:spPr>
        <p:txBody>
          <a:bodyPr>
            <a:normAutofit fontScale="92500" lnSpcReduction="20000"/>
          </a:bodyPr>
          <a:lstStyle/>
          <a:p>
            <a:pPr marL="0" indent="0" algn="just" hangingPunct="0">
              <a:buNone/>
            </a:pPr>
            <a:r>
              <a:rPr lang="fr-FR" sz="3300" dirty="0" smtClean="0">
                <a:latin typeface="+mj-lt"/>
              </a:rPr>
              <a:t>	</a:t>
            </a:r>
            <a:r>
              <a:rPr lang="fr-FR" sz="3000" i="1" dirty="0" smtClean="0">
                <a:latin typeface="+mj-lt"/>
              </a:rPr>
              <a:t>2.2.2 Comment s’améliorer</a:t>
            </a:r>
            <a:endParaRPr lang="fr-FR" sz="3300" i="1" dirty="0" smtClean="0">
              <a:latin typeface="+mj-lt"/>
            </a:endParaRPr>
          </a:p>
          <a:p>
            <a:pPr marL="0" indent="0" algn="just" hangingPunct="0">
              <a:spcBef>
                <a:spcPts val="0"/>
              </a:spcBef>
              <a:buNone/>
            </a:pPr>
            <a:endParaRPr lang="fr-FR" dirty="0"/>
          </a:p>
          <a:p>
            <a:pPr algn="just" hangingPunct="0">
              <a:spcBef>
                <a:spcPts val="0"/>
              </a:spcBef>
            </a:pPr>
            <a:r>
              <a:rPr lang="fr-FR" dirty="0" smtClean="0"/>
              <a:t>Ayez </a:t>
            </a:r>
            <a:r>
              <a:rPr lang="fr-FR" dirty="0"/>
              <a:t>une bonne tenue </a:t>
            </a:r>
            <a:r>
              <a:rPr lang="fr-FR" dirty="0" smtClean="0"/>
              <a:t>physique, tenez </a:t>
            </a:r>
            <a:r>
              <a:rPr lang="fr-FR" dirty="0"/>
              <a:t>vous </a:t>
            </a:r>
            <a:r>
              <a:rPr lang="fr-FR" dirty="0" smtClean="0"/>
              <a:t>droit</a:t>
            </a:r>
          </a:p>
          <a:p>
            <a:pPr marL="457205" lvl="1" indent="0" algn="just" hangingPunct="0">
              <a:spcBef>
                <a:spcPts val="0"/>
              </a:spcBef>
              <a:buNone/>
            </a:pPr>
            <a:r>
              <a:rPr lang="fr-FR" dirty="0" smtClean="0">
                <a:solidFill>
                  <a:srgbClr val="C00000"/>
                </a:solidFill>
              </a:rPr>
              <a:t>Penché </a:t>
            </a:r>
            <a:r>
              <a:rPr lang="fr-FR" dirty="0">
                <a:solidFill>
                  <a:srgbClr val="C00000"/>
                </a:solidFill>
              </a:rPr>
              <a:t>sur votre bureau, soutenu par un coude vacillant, votre voix "tombe".</a:t>
            </a:r>
          </a:p>
          <a:p>
            <a:pPr algn="just" hangingPunct="0"/>
            <a:r>
              <a:rPr lang="fr-FR" dirty="0" smtClean="0"/>
              <a:t>Décontractez-vous</a:t>
            </a:r>
          </a:p>
          <a:p>
            <a:pPr marL="457205" lvl="1" indent="0" algn="just" hangingPunct="0">
              <a:spcBef>
                <a:spcPts val="0"/>
              </a:spcBef>
              <a:buNone/>
            </a:pPr>
            <a:r>
              <a:rPr lang="fr-FR" dirty="0">
                <a:solidFill>
                  <a:srgbClr val="C00000"/>
                </a:solidFill>
              </a:rPr>
              <a:t>Décrocher son téléphone c'est ouvrir une porte; on vous imaginera immédiatement. </a:t>
            </a:r>
            <a:endParaRPr lang="fr-FR" dirty="0" smtClean="0">
              <a:solidFill>
                <a:srgbClr val="C00000"/>
              </a:solidFill>
            </a:endParaRPr>
          </a:p>
          <a:p>
            <a:pPr marL="457205" lvl="1" indent="0" algn="just" hangingPunct="0">
              <a:spcBef>
                <a:spcPts val="0"/>
              </a:spcBef>
              <a:buNone/>
            </a:pPr>
            <a:r>
              <a:rPr lang="fr-FR" dirty="0" smtClean="0">
                <a:solidFill>
                  <a:srgbClr val="C00000"/>
                </a:solidFill>
              </a:rPr>
              <a:t>Soyez </a:t>
            </a:r>
            <a:r>
              <a:rPr lang="fr-FR" dirty="0">
                <a:solidFill>
                  <a:srgbClr val="C00000"/>
                </a:solidFill>
              </a:rPr>
              <a:t>spontané, dites ce que vous faites, soyez naturel et calme</a:t>
            </a:r>
            <a:r>
              <a:rPr lang="fr-FR" dirty="0" smtClean="0">
                <a:solidFill>
                  <a:srgbClr val="C00000"/>
                </a:solidFill>
              </a:rPr>
              <a:t>.</a:t>
            </a:r>
          </a:p>
          <a:p>
            <a:pPr algn="just" hangingPunct="0"/>
            <a:r>
              <a:rPr lang="fr-FR" dirty="0" smtClean="0"/>
              <a:t>Souriez</a:t>
            </a:r>
          </a:p>
          <a:p>
            <a:pPr marL="457205" lvl="1" indent="0" algn="just" hangingPunct="0">
              <a:spcBef>
                <a:spcPts val="0"/>
              </a:spcBef>
              <a:buNone/>
            </a:pPr>
            <a:r>
              <a:rPr lang="fr-FR" dirty="0">
                <a:solidFill>
                  <a:srgbClr val="C00000"/>
                </a:solidFill>
              </a:rPr>
              <a:t>Ayez une voix "sourire": le sourire s'entend au téléphone et l'amabilité est </a:t>
            </a:r>
            <a:r>
              <a:rPr lang="fr-FR" dirty="0" smtClean="0">
                <a:solidFill>
                  <a:srgbClr val="C00000"/>
                </a:solidFill>
              </a:rPr>
              <a:t>contagieuse.</a:t>
            </a:r>
          </a:p>
          <a:p>
            <a:pPr algn="just" hangingPunct="0"/>
            <a:r>
              <a:rPr lang="fr-FR" dirty="0" smtClean="0"/>
              <a:t>Parlez doucement</a:t>
            </a:r>
          </a:p>
          <a:p>
            <a:pPr marL="457205" lvl="1" indent="0" algn="just" hangingPunct="0">
              <a:spcBef>
                <a:spcPts val="0"/>
              </a:spcBef>
              <a:buNone/>
            </a:pPr>
            <a:r>
              <a:rPr lang="fr-FR" dirty="0" smtClean="0">
                <a:solidFill>
                  <a:srgbClr val="C00000"/>
                </a:solidFill>
              </a:rPr>
              <a:t>On </a:t>
            </a:r>
            <a:r>
              <a:rPr lang="fr-FR" dirty="0">
                <a:solidFill>
                  <a:srgbClr val="C00000"/>
                </a:solidFill>
              </a:rPr>
              <a:t>vous entend aussi bien à New York que dans le bureau d'à côté. N'incommodez pas votre interlocuteur en parlant trop fort. Ne parlez ni trop près, ni trop loin du combiné. La voix ne doit monter ou descendre qu'avec aisance et justesse.</a:t>
            </a:r>
            <a:endParaRPr lang="fr-FR" dirty="0" smtClean="0">
              <a:solidFill>
                <a:srgbClr val="C00000"/>
              </a:solidFill>
            </a:endParaRPr>
          </a:p>
          <a:p>
            <a:pPr algn="just" hangingPunct="0"/>
            <a:r>
              <a:rPr lang="fr-FR" dirty="0" smtClean="0"/>
              <a:t>Parlez plus lentement, naturellement</a:t>
            </a:r>
            <a:r>
              <a:rPr lang="fr-FR" dirty="0"/>
              <a:t> </a:t>
            </a:r>
            <a:r>
              <a:rPr lang="fr-FR" dirty="0" smtClean="0"/>
              <a:t>(clairement et distinctement), assez près du combiné</a:t>
            </a:r>
          </a:p>
          <a:p>
            <a:pPr marL="457205" lvl="1" indent="0" algn="just" hangingPunct="0">
              <a:spcBef>
                <a:spcPts val="0"/>
              </a:spcBef>
              <a:buNone/>
            </a:pPr>
            <a:r>
              <a:rPr lang="fr-FR" dirty="0">
                <a:solidFill>
                  <a:srgbClr val="C00000"/>
                </a:solidFill>
              </a:rPr>
              <a:t>Votre élocution doit être plus claire (articulez pour être compris) votre débit moins rapide que dans un entretien de face à face (150 mots/minute). Utilisez judicieusement les silences. Votre intonation doit être vivante. La ponctuation doit être audible : adaptez rythme et débit des paroles à ceux de votre interlocuteur. Adaptez vous à lui, ce ne doit jamais être l'inverse</a:t>
            </a:r>
            <a:r>
              <a:rPr lang="fr-FR" dirty="0" smtClean="0">
                <a:solidFill>
                  <a:srgbClr val="C00000"/>
                </a:solidFill>
              </a:rPr>
              <a:t>.</a:t>
            </a:r>
          </a:p>
        </p:txBody>
      </p:sp>
    </p:spTree>
    <p:extLst>
      <p:ext uri="{BB962C8B-B14F-4D97-AF65-F5344CB8AC3E}">
        <p14:creationId xmlns:p14="http://schemas.microsoft.com/office/powerpoint/2010/main" val="1300102306"/>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2730</TotalTime>
  <Words>717</Words>
  <Application>Microsoft Office PowerPoint</Application>
  <PresentationFormat>Grand écran</PresentationFormat>
  <Paragraphs>374</Paragraphs>
  <Slides>29</Slides>
  <Notes>1</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29</vt:i4>
      </vt:variant>
    </vt:vector>
  </HeadingPairs>
  <TitlesOfParts>
    <vt:vector size="34" baseType="lpstr">
      <vt:lpstr>Arial</vt:lpstr>
      <vt:lpstr>Calibri</vt:lpstr>
      <vt:lpstr>Calibri Light</vt:lpstr>
      <vt:lpstr>Wingdings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Luis De Oliveira</dc:creator>
  <cp:lastModifiedBy>Luis De Oliveira</cp:lastModifiedBy>
  <cp:revision>284</cp:revision>
  <dcterms:created xsi:type="dcterms:W3CDTF">2016-03-05T18:16:02Z</dcterms:created>
  <dcterms:modified xsi:type="dcterms:W3CDTF">2020-10-26T00:13:34Z</dcterms:modified>
</cp:coreProperties>
</file>