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18"/>
  </p:notesMasterIdLst>
  <p:sldIdLst>
    <p:sldId id="261" r:id="rId5"/>
    <p:sldId id="265" r:id="rId6"/>
    <p:sldId id="267" r:id="rId7"/>
    <p:sldId id="268" r:id="rId8"/>
    <p:sldId id="270" r:id="rId9"/>
    <p:sldId id="277" r:id="rId10"/>
    <p:sldId id="271" r:id="rId11"/>
    <p:sldId id="283" r:id="rId12"/>
    <p:sldId id="269" r:id="rId13"/>
    <p:sldId id="272" r:id="rId14"/>
    <p:sldId id="275" r:id="rId15"/>
    <p:sldId id="274" r:id="rId16"/>
    <p:sldId id="27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0000"/>
    <a:srgbClr val="FFCC00"/>
    <a:srgbClr val="FF2F2F"/>
    <a:srgbClr val="F20000"/>
    <a:srgbClr val="FE0000"/>
    <a:srgbClr val="FF1D1D"/>
    <a:srgbClr val="FF3333"/>
    <a:srgbClr val="FF8F8F"/>
    <a:srgbClr val="990000"/>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66BD69-12E2-474B-9AEA-F7C325E0B2CC}" v="149" dt="2022-04-27T22:47:54.622"/>
    <p1510:client id="{B9753ACB-2B30-4FD4-AF7B-64C767C73297}" v="21" dt="2022-05-04T02:37:13.864"/>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8"/>
    <p:restoredTop sz="94667"/>
  </p:normalViewPr>
  <p:slideViewPr>
    <p:cSldViewPr snapToGrid="0">
      <p:cViewPr varScale="1">
        <p:scale>
          <a:sx n="79" d="100"/>
          <a:sy n="79" d="100"/>
        </p:scale>
        <p:origin x="698"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04BB0E-0173-4164-90CC-95E902B94681}" type="datetimeFigureOut">
              <a:rPr lang="zh-CN" altLang="en-US" smtClean="0"/>
              <a:t>2023/4/12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60504B-3F95-4AA7-93AB-5488FF4BCCBE}" type="slidenum">
              <a:rPr lang="zh-CN" altLang="en-US" smtClean="0"/>
              <a:t>‹#›</a:t>
            </a:fld>
            <a:endParaRPr lang="zh-CN" altLang="en-US"/>
          </a:p>
        </p:txBody>
      </p:sp>
    </p:spTree>
    <p:extLst>
      <p:ext uri="{BB962C8B-B14F-4D97-AF65-F5344CB8AC3E}">
        <p14:creationId xmlns:p14="http://schemas.microsoft.com/office/powerpoint/2010/main" val="2322607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Hello everyone</a:t>
            </a:r>
          </a:p>
          <a:p>
            <a:endParaRPr lang="en-US" altLang="zh-CN"/>
          </a:p>
          <a:p>
            <a:r>
              <a:rPr lang="en-US" altLang="zh-CN"/>
              <a:t>when people are designing a so call accelerator, what they usually think about is that how to achieve higher performance, while using less area and power,  and these are also my design motivation. Today’s presentation, I’ll try to show you how I achieve this targets in this proposed asynchronous SNN accelerator with a mesh network on chip.</a:t>
            </a:r>
            <a:endParaRPr lang="zh-CN" altLang="en-US"/>
          </a:p>
        </p:txBody>
      </p:sp>
      <p:sp>
        <p:nvSpPr>
          <p:cNvPr id="4" name="灯片编号占位符 3"/>
          <p:cNvSpPr>
            <a:spLocks noGrp="1"/>
          </p:cNvSpPr>
          <p:nvPr>
            <p:ph type="sldNum" sz="quarter" idx="5"/>
          </p:nvPr>
        </p:nvSpPr>
        <p:spPr/>
        <p:txBody>
          <a:bodyPr/>
          <a:lstStyle/>
          <a:p>
            <a:fld id="{3560504B-3F95-4AA7-93AB-5488FF4BCCBE}" type="slidenum">
              <a:rPr lang="zh-CN" altLang="en-US" smtClean="0"/>
              <a:t>1</a:t>
            </a:fld>
            <a:endParaRPr lang="zh-CN" altLang="en-US"/>
          </a:p>
        </p:txBody>
      </p:sp>
    </p:spTree>
    <p:extLst>
      <p:ext uri="{BB962C8B-B14F-4D97-AF65-F5344CB8AC3E}">
        <p14:creationId xmlns:p14="http://schemas.microsoft.com/office/powerpoint/2010/main" val="3094853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The improvement is significant. Let look at this graph which shows the total time using for 10 timesteps computation. The red and orange line show the cumulative time of normal PE, or say the PE without optimization, Time used for regular and spare input are the same, since whether the input is 0 or not, the PE performs complete operation. And for optimized PE, took less time for regular input, and for sparse input, it is faster. Basically, for a  sparse input optimized PE, it only use 2068 nano seconds for finishing 10 timesteps computation. And the average throughput, here in this graph, clearly increasing compares to the normal PE.</a:t>
            </a:r>
            <a:r>
              <a:rPr lang="zh-CN" altLang="en-US"/>
              <a:t> </a:t>
            </a:r>
            <a:r>
              <a:rPr lang="en-US" altLang="zh-CN"/>
              <a:t>Basically about 16% improvement can be obtained. And of course, it become not only faster, but also more power efficient. </a:t>
            </a:r>
            <a:endParaRPr lang="zh-CN" altLang="en-US"/>
          </a:p>
        </p:txBody>
      </p:sp>
      <p:sp>
        <p:nvSpPr>
          <p:cNvPr id="4" name="灯片编号占位符 3"/>
          <p:cNvSpPr>
            <a:spLocks noGrp="1"/>
          </p:cNvSpPr>
          <p:nvPr>
            <p:ph type="sldNum" sz="quarter" idx="5"/>
          </p:nvPr>
        </p:nvSpPr>
        <p:spPr/>
        <p:txBody>
          <a:bodyPr/>
          <a:lstStyle/>
          <a:p>
            <a:fld id="{3560504B-3F95-4AA7-93AB-5488FF4BCCBE}" type="slidenum">
              <a:rPr lang="zh-CN" altLang="en-US" smtClean="0"/>
              <a:t>10</a:t>
            </a:fld>
            <a:endParaRPr lang="zh-CN" altLang="en-US"/>
          </a:p>
        </p:txBody>
      </p:sp>
    </p:spTree>
    <p:extLst>
      <p:ext uri="{BB962C8B-B14F-4D97-AF65-F5344CB8AC3E}">
        <p14:creationId xmlns:p14="http://schemas.microsoft.com/office/powerpoint/2010/main" val="2744124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At last, look back to this project, an asynchronous SNN accelerator is proposed, which could handle a 5 by 5 ……</a:t>
            </a:r>
          </a:p>
          <a:p>
            <a:endParaRPr lang="en-US" altLang="zh-CN"/>
          </a:p>
          <a:p>
            <a:r>
              <a:rPr lang="en-US" altLang="zh-CN"/>
              <a:t>I did implement the accelerator with torus topology, but unfortunately there isn’t significant improvement under this deign, since the NoC communication of the original topology is already enough . But maybe in the future, when some certain improvement will lead to much heavier data communication, this design will be helpful. </a:t>
            </a:r>
          </a:p>
          <a:p>
            <a:endParaRPr lang="en-US" altLang="zh-CN"/>
          </a:p>
          <a:p>
            <a:r>
              <a:rPr lang="en-US" altLang="zh-CN"/>
              <a:t>In summary, </a:t>
            </a:r>
            <a:endParaRPr lang="zh-CN" altLang="en-US"/>
          </a:p>
        </p:txBody>
      </p:sp>
      <p:sp>
        <p:nvSpPr>
          <p:cNvPr id="4" name="灯片编号占位符 3"/>
          <p:cNvSpPr>
            <a:spLocks noGrp="1"/>
          </p:cNvSpPr>
          <p:nvPr>
            <p:ph type="sldNum" sz="quarter" idx="5"/>
          </p:nvPr>
        </p:nvSpPr>
        <p:spPr/>
        <p:txBody>
          <a:bodyPr/>
          <a:lstStyle/>
          <a:p>
            <a:fld id="{3560504B-3F95-4AA7-93AB-5488FF4BCCBE}" type="slidenum">
              <a:rPr lang="zh-CN" altLang="en-US" smtClean="0"/>
              <a:t>11</a:t>
            </a:fld>
            <a:endParaRPr lang="zh-CN" altLang="en-US"/>
          </a:p>
        </p:txBody>
      </p:sp>
    </p:spTree>
    <p:extLst>
      <p:ext uri="{BB962C8B-B14F-4D97-AF65-F5344CB8AC3E}">
        <p14:creationId xmlns:p14="http://schemas.microsoft.com/office/powerpoint/2010/main" val="3134220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I’d like to thank prof ….</a:t>
            </a:r>
            <a:endParaRPr lang="zh-CN" altLang="en-US"/>
          </a:p>
        </p:txBody>
      </p:sp>
      <p:sp>
        <p:nvSpPr>
          <p:cNvPr id="4" name="灯片编号占位符 3"/>
          <p:cNvSpPr>
            <a:spLocks noGrp="1"/>
          </p:cNvSpPr>
          <p:nvPr>
            <p:ph type="sldNum" sz="quarter" idx="5"/>
          </p:nvPr>
        </p:nvSpPr>
        <p:spPr/>
        <p:txBody>
          <a:bodyPr/>
          <a:lstStyle/>
          <a:p>
            <a:fld id="{3560504B-3F95-4AA7-93AB-5488FF4BCCBE}" type="slidenum">
              <a:rPr lang="zh-CN" altLang="en-US" smtClean="0"/>
              <a:t>12</a:t>
            </a:fld>
            <a:endParaRPr lang="zh-CN" altLang="en-US"/>
          </a:p>
        </p:txBody>
      </p:sp>
    </p:spTree>
    <p:extLst>
      <p:ext uri="{BB962C8B-B14F-4D97-AF65-F5344CB8AC3E}">
        <p14:creationId xmlns:p14="http://schemas.microsoft.com/office/powerpoint/2010/main" val="2710238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a:p>
            <a:r>
              <a:rPr lang="en-US" altLang="zh-CN"/>
              <a:t>Before we start, let me give a brief introduction about the topics and contents. In the following part, I’ll talk about the overall architecture and control, followed by the microarchitecture of each functional module. verification and performance analysis of the design, and some improvement made based on the original design. </a:t>
            </a:r>
          </a:p>
          <a:p>
            <a:endParaRPr lang="en-US" altLang="zh-CN"/>
          </a:p>
          <a:p>
            <a:r>
              <a:rPr lang="en-US" altLang="zh-CN"/>
              <a:t>So lets start from the NoC architecture. </a:t>
            </a:r>
            <a:endParaRPr lang="zh-CN" altLang="en-US"/>
          </a:p>
        </p:txBody>
      </p:sp>
      <p:sp>
        <p:nvSpPr>
          <p:cNvPr id="4" name="灯片编号占位符 3"/>
          <p:cNvSpPr>
            <a:spLocks noGrp="1"/>
          </p:cNvSpPr>
          <p:nvPr>
            <p:ph type="sldNum" sz="quarter" idx="5"/>
          </p:nvPr>
        </p:nvSpPr>
        <p:spPr/>
        <p:txBody>
          <a:bodyPr/>
          <a:lstStyle/>
          <a:p>
            <a:fld id="{3560504B-3F95-4AA7-93AB-5488FF4BCCBE}" type="slidenum">
              <a:rPr lang="zh-CN" altLang="en-US" smtClean="0"/>
              <a:t>2</a:t>
            </a:fld>
            <a:endParaRPr lang="zh-CN" altLang="en-US"/>
          </a:p>
        </p:txBody>
      </p:sp>
    </p:spTree>
    <p:extLst>
      <p:ext uri="{BB962C8B-B14F-4D97-AF65-F5344CB8AC3E}">
        <p14:creationId xmlns:p14="http://schemas.microsoft.com/office/powerpoint/2010/main" val="2578952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As mentioned before, the whole accelerator is implemented as network on chip structure with the mesh topology. There are 9 processing element and one memory, all adjacent nodes are connected by links. Unlike common design, there is no separate adders which are responsible for adding the partial sums and generated output spikes. These tasks will be done by each processing element. </a:t>
            </a:r>
          </a:p>
          <a:p>
            <a:r>
              <a:rPr lang="en-US" altLang="zh-CN"/>
              <a:t>So, let’s look in some details about the operation flow. The very first step will be data distribution from the memory. Memory reading suffers from high latency,  so data-reuse will be important. The memory send data to some certain nodes, data sharing will then be performed within the whole system to ensure all modules can get required data. Let’s look at the first three pes, they just help each other by calculating the partial sum.  Basically, each of the three PEs is required to do same tasks, calculating two partial sums, and generate one output spikes. Only difference is the sequence of doing each tasks. The animation further demonstrate this process. </a:t>
            </a:r>
            <a:endParaRPr lang="zh-CN" altLang="en-US"/>
          </a:p>
        </p:txBody>
      </p:sp>
      <p:sp>
        <p:nvSpPr>
          <p:cNvPr id="4" name="灯片编号占位符 3"/>
          <p:cNvSpPr>
            <a:spLocks noGrp="1"/>
          </p:cNvSpPr>
          <p:nvPr>
            <p:ph type="sldNum" sz="quarter" idx="5"/>
          </p:nvPr>
        </p:nvSpPr>
        <p:spPr/>
        <p:txBody>
          <a:bodyPr/>
          <a:lstStyle/>
          <a:p>
            <a:fld id="{3560504B-3F95-4AA7-93AB-5488FF4BCCBE}" type="slidenum">
              <a:rPr lang="zh-CN" altLang="en-US" smtClean="0"/>
              <a:t>3</a:t>
            </a:fld>
            <a:endParaRPr lang="zh-CN" altLang="en-US"/>
          </a:p>
        </p:txBody>
      </p:sp>
    </p:spTree>
    <p:extLst>
      <p:ext uri="{BB962C8B-B14F-4D97-AF65-F5344CB8AC3E}">
        <p14:creationId xmlns:p14="http://schemas.microsoft.com/office/powerpoint/2010/main" val="1630669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The processing element is like the neuron in the whole neural network. Some blocks and control logic are added to enable compute both partial sum and spike. The merge will decide whether let the partial sums or the results of the multiplier into the adder, according to different operating stage. </a:t>
            </a:r>
          </a:p>
          <a:p>
            <a:r>
              <a:rPr lang="en-US" altLang="zh-CN"/>
              <a:t>Although the PE will do more job, only few changes should be made in our PE. Don’t even need to implement another adder. While for the whole system, the elimination of several node definitely reduce the chip area. And thanks to the asynchronous design, event-driven control flow can be achieved within the NoC system. Each PE does not need to be controlled by a central control unit, but itself controlled, just waiting for input data and then it know what it should do for next step. </a:t>
            </a:r>
          </a:p>
        </p:txBody>
      </p:sp>
      <p:sp>
        <p:nvSpPr>
          <p:cNvPr id="4" name="灯片编号占位符 3"/>
          <p:cNvSpPr>
            <a:spLocks noGrp="1"/>
          </p:cNvSpPr>
          <p:nvPr>
            <p:ph type="sldNum" sz="quarter" idx="5"/>
          </p:nvPr>
        </p:nvSpPr>
        <p:spPr/>
        <p:txBody>
          <a:bodyPr/>
          <a:lstStyle/>
          <a:p>
            <a:fld id="{3560504B-3F95-4AA7-93AB-5488FF4BCCBE}" type="slidenum">
              <a:rPr lang="zh-CN" altLang="en-US" smtClean="0"/>
              <a:t>4</a:t>
            </a:fld>
            <a:endParaRPr lang="zh-CN" altLang="en-US"/>
          </a:p>
        </p:txBody>
      </p:sp>
    </p:spTree>
    <p:extLst>
      <p:ext uri="{BB962C8B-B14F-4D97-AF65-F5344CB8AC3E}">
        <p14:creationId xmlns:p14="http://schemas.microsoft.com/office/powerpoint/2010/main" val="1289512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As for the router, nothing more than several switches and arbitrated merge implemented in each port. There are five input and output ports, connecting to different nodes and also the PE. The routing algorithm using ere is a simple north last routing, which prohibit the transmission from south port to west or east port. From the turn model, the cycle is broken, which make sure the routing is deadlock-free.  It is deterministic routing algorithm, it means all the path are determined, packets are not able to choose other way when traffic jam is happened. But the implementation will be simple, and since in this network on chip, data transmission between nodes will not be too often to cause the traffic congestion. This will be proved from the traffic analysis in later part. </a:t>
            </a:r>
            <a:endParaRPr lang="zh-CN" altLang="en-US"/>
          </a:p>
        </p:txBody>
      </p:sp>
      <p:sp>
        <p:nvSpPr>
          <p:cNvPr id="4" name="灯片编号占位符 3"/>
          <p:cNvSpPr>
            <a:spLocks noGrp="1"/>
          </p:cNvSpPr>
          <p:nvPr>
            <p:ph type="sldNum" sz="quarter" idx="5"/>
          </p:nvPr>
        </p:nvSpPr>
        <p:spPr/>
        <p:txBody>
          <a:bodyPr/>
          <a:lstStyle/>
          <a:p>
            <a:fld id="{3560504B-3F95-4AA7-93AB-5488FF4BCCBE}" type="slidenum">
              <a:rPr lang="zh-CN" altLang="en-US" smtClean="0"/>
              <a:t>5</a:t>
            </a:fld>
            <a:endParaRPr lang="zh-CN" altLang="en-US"/>
          </a:p>
        </p:txBody>
      </p:sp>
    </p:spTree>
    <p:extLst>
      <p:ext uri="{BB962C8B-B14F-4D97-AF65-F5344CB8AC3E}">
        <p14:creationId xmlns:p14="http://schemas.microsoft.com/office/powerpoint/2010/main" val="857675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Moreover, this slide shows the </a:t>
            </a:r>
            <a:endParaRPr lang="zh-CN" altLang="en-US"/>
          </a:p>
        </p:txBody>
      </p:sp>
      <p:sp>
        <p:nvSpPr>
          <p:cNvPr id="4" name="灯片编号占位符 3"/>
          <p:cNvSpPr>
            <a:spLocks noGrp="1"/>
          </p:cNvSpPr>
          <p:nvPr>
            <p:ph type="sldNum" sz="quarter" idx="5"/>
          </p:nvPr>
        </p:nvSpPr>
        <p:spPr/>
        <p:txBody>
          <a:bodyPr/>
          <a:lstStyle/>
          <a:p>
            <a:fld id="{3560504B-3F95-4AA7-93AB-5488FF4BCCBE}" type="slidenum">
              <a:rPr lang="zh-CN" altLang="en-US" smtClean="0"/>
              <a:t>6</a:t>
            </a:fld>
            <a:endParaRPr lang="zh-CN" altLang="en-US"/>
          </a:p>
        </p:txBody>
      </p:sp>
    </p:spTree>
    <p:extLst>
      <p:ext uri="{BB962C8B-B14F-4D97-AF65-F5344CB8AC3E}">
        <p14:creationId xmlns:p14="http://schemas.microsoft.com/office/powerpoint/2010/main" val="812073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Verifications were done to make sure the whole design works fine . Part of the dump file….. ….each function is operated normal. The performance of the accelerator is characterized, list in this table. The PE operating time is the time used for computing, which to a certain extent reflects the PE utilization. From the results, it can be seen that some of the processing elements waste more time to wait for the data from the memory, or partial sum from other PE, their operation must be stalled. This mean that the control flow, Although tasks are allocated to every PE, it is far from fine-grained parallelism. Some of them still need to work in collaboration. there is still room for improvement of the parallelism of each PE.</a:t>
            </a:r>
            <a:endParaRPr lang="zh-CN" altLang="en-US"/>
          </a:p>
        </p:txBody>
      </p:sp>
      <p:sp>
        <p:nvSpPr>
          <p:cNvPr id="4" name="灯片编号占位符 3"/>
          <p:cNvSpPr>
            <a:spLocks noGrp="1"/>
          </p:cNvSpPr>
          <p:nvPr>
            <p:ph type="sldNum" sz="quarter" idx="5"/>
          </p:nvPr>
        </p:nvSpPr>
        <p:spPr/>
        <p:txBody>
          <a:bodyPr/>
          <a:lstStyle/>
          <a:p>
            <a:fld id="{3560504B-3F95-4AA7-93AB-5488FF4BCCBE}" type="slidenum">
              <a:rPr lang="zh-CN" altLang="en-US" smtClean="0"/>
              <a:t>7</a:t>
            </a:fld>
            <a:endParaRPr lang="zh-CN" altLang="en-US"/>
          </a:p>
        </p:txBody>
      </p:sp>
    </p:spTree>
    <p:extLst>
      <p:ext uri="{BB962C8B-B14F-4D97-AF65-F5344CB8AC3E}">
        <p14:creationId xmlns:p14="http://schemas.microsoft.com/office/powerpoint/2010/main" val="1392516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I also do the traffic analysis, which mainly focus on the usage of each links and the traffic congestion happened in the network. Numbers marked in the graph are the number of how many times the link is used. And by measuring the waiting time at the beginning of each links, we can know the traffic inside the network. And the results indicate that almost no traffic congestion is observed, only under very few situation, packet is stalled at the links between R5 to R7 for at most 2 ns. Although a simple deterministic routing we used, it is totally enough for this design. </a:t>
            </a:r>
            <a:endParaRPr lang="zh-CN" altLang="en-US"/>
          </a:p>
        </p:txBody>
      </p:sp>
      <p:sp>
        <p:nvSpPr>
          <p:cNvPr id="4" name="灯片编号占位符 3"/>
          <p:cNvSpPr>
            <a:spLocks noGrp="1"/>
          </p:cNvSpPr>
          <p:nvPr>
            <p:ph type="sldNum" sz="quarter" idx="5"/>
          </p:nvPr>
        </p:nvSpPr>
        <p:spPr/>
        <p:txBody>
          <a:bodyPr/>
          <a:lstStyle/>
          <a:p>
            <a:fld id="{3560504B-3F95-4AA7-93AB-5488FF4BCCBE}" type="slidenum">
              <a:rPr lang="zh-CN" altLang="en-US" smtClean="0"/>
              <a:t>8</a:t>
            </a:fld>
            <a:endParaRPr lang="zh-CN" altLang="en-US"/>
          </a:p>
        </p:txBody>
      </p:sp>
    </p:spTree>
    <p:extLst>
      <p:ext uri="{BB962C8B-B14F-4D97-AF65-F5344CB8AC3E}">
        <p14:creationId xmlns:p14="http://schemas.microsoft.com/office/powerpoint/2010/main" val="163020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But there is still much to be improved.  One is optimization for sparse input. In Spike neural network, inputs are only spikes, which is either 1 or 0. obviously, for a 0 input, calculation will be wasteful, since the result will always be 0. Therefore, in this design, few additional control logics were implemented to achieve better performance for sparse input. Here the </a:t>
            </a:r>
            <a:r>
              <a:rPr lang="en-US" altLang="zh-CN" err="1"/>
              <a:t>dpkt</a:t>
            </a:r>
            <a:r>
              <a:rPr lang="en-US" altLang="zh-CN"/>
              <a:t> will counting the sequence of zeros in a row of input feature or filter.</a:t>
            </a:r>
            <a:r>
              <a:rPr lang="zh-CN" altLang="en-US"/>
              <a:t> </a:t>
            </a:r>
            <a:r>
              <a:rPr lang="en-US" altLang="zh-CN"/>
              <a:t>These information will be sent to the merge, split and controller. Then during the following operation,  data of 0 will not even be read out from the register, and the whole system will just skip these data, to avoid unnecessary calculation. </a:t>
            </a:r>
            <a:endParaRPr lang="zh-CN" altLang="en-US"/>
          </a:p>
        </p:txBody>
      </p:sp>
      <p:sp>
        <p:nvSpPr>
          <p:cNvPr id="4" name="灯片编号占位符 3"/>
          <p:cNvSpPr>
            <a:spLocks noGrp="1"/>
          </p:cNvSpPr>
          <p:nvPr>
            <p:ph type="sldNum" sz="quarter" idx="5"/>
          </p:nvPr>
        </p:nvSpPr>
        <p:spPr/>
        <p:txBody>
          <a:bodyPr/>
          <a:lstStyle/>
          <a:p>
            <a:fld id="{3560504B-3F95-4AA7-93AB-5488FF4BCCBE}" type="slidenum">
              <a:rPr lang="zh-CN" altLang="en-US" smtClean="0"/>
              <a:t>9</a:t>
            </a:fld>
            <a:endParaRPr lang="zh-CN" altLang="en-US"/>
          </a:p>
        </p:txBody>
      </p:sp>
    </p:spTree>
    <p:extLst>
      <p:ext uri="{BB962C8B-B14F-4D97-AF65-F5344CB8AC3E}">
        <p14:creationId xmlns:p14="http://schemas.microsoft.com/office/powerpoint/2010/main" val="37976222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4F8B52-A106-BF49-B704-F308B79F8D72}"/>
              </a:ext>
            </a:extLst>
          </p:cNvPr>
          <p:cNvSpPr>
            <a:spLocks noGrp="1"/>
          </p:cNvSpPr>
          <p:nvPr>
            <p:ph type="ctrTitle" hasCustomPrompt="1"/>
          </p:nvPr>
        </p:nvSpPr>
        <p:spPr>
          <a:xfrm>
            <a:off x="765779" y="3616451"/>
            <a:ext cx="7345428" cy="1508125"/>
          </a:xfrm>
        </p:spPr>
        <p:txBody>
          <a:bodyPr>
            <a:noAutofit/>
          </a:bodyPr>
          <a:lstStyle>
            <a:lvl1pPr>
              <a:defRPr sz="2800">
                <a:solidFill>
                  <a:srgbClr val="990000"/>
                </a:solidFill>
              </a:defRPr>
            </a:lvl1pPr>
          </a:lstStyle>
          <a:p>
            <a:r>
              <a:rPr lang="en-US"/>
              <a:t>Title of presentation goes here</a:t>
            </a:r>
          </a:p>
        </p:txBody>
      </p:sp>
      <p:sp>
        <p:nvSpPr>
          <p:cNvPr id="4" name="Subtitle 2">
            <a:extLst>
              <a:ext uri="{FF2B5EF4-FFF2-40B4-BE49-F238E27FC236}">
                <a16:creationId xmlns:a16="http://schemas.microsoft.com/office/drawing/2014/main" id="{5230BC80-1F3F-EB4E-9688-227D1F406399}"/>
              </a:ext>
            </a:extLst>
          </p:cNvPr>
          <p:cNvSpPr>
            <a:spLocks noGrp="1"/>
          </p:cNvSpPr>
          <p:nvPr>
            <p:ph type="subTitle" idx="1"/>
          </p:nvPr>
        </p:nvSpPr>
        <p:spPr>
          <a:xfrm>
            <a:off x="765779" y="5187195"/>
            <a:ext cx="7345428" cy="1000190"/>
          </a:xfrm>
        </p:spPr>
        <p:txBody>
          <a:bodyPr>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stStyle>
          <a:p>
            <a:endParaRPr lang="en-US"/>
          </a:p>
        </p:txBody>
      </p:sp>
      <p:pic>
        <p:nvPicPr>
          <p:cNvPr id="5" name="图片 4" descr="手机屏幕的截图&#10;&#10;中度可信度描述已自动生成">
            <a:extLst>
              <a:ext uri="{FF2B5EF4-FFF2-40B4-BE49-F238E27FC236}">
                <a16:creationId xmlns:a16="http://schemas.microsoft.com/office/drawing/2014/main" id="{46351B7C-1A49-47FB-B2E7-E7A72EFCD91F}"/>
              </a:ext>
            </a:extLst>
          </p:cNvPr>
          <p:cNvPicPr>
            <a:picLocks noChangeAspect="1"/>
          </p:cNvPicPr>
          <p:nvPr userDrawn="1"/>
        </p:nvPicPr>
        <p:blipFill>
          <a:blip r:embed="rId2"/>
          <a:stretch>
            <a:fillRect/>
          </a:stretch>
        </p:blipFill>
        <p:spPr>
          <a:xfrm>
            <a:off x="0" y="25156"/>
            <a:ext cx="4281510" cy="1508125"/>
          </a:xfrm>
          <a:prstGeom prst="rect">
            <a:avLst/>
          </a:prstGeom>
        </p:spPr>
      </p:pic>
      <p:sp>
        <p:nvSpPr>
          <p:cNvPr id="9" name="Rectangle 16">
            <a:extLst>
              <a:ext uri="{FF2B5EF4-FFF2-40B4-BE49-F238E27FC236}">
                <a16:creationId xmlns:a16="http://schemas.microsoft.com/office/drawing/2014/main" id="{1ED2272E-242C-431A-83E0-F2BDB29687A8}"/>
              </a:ext>
            </a:extLst>
          </p:cNvPr>
          <p:cNvSpPr txBox="1">
            <a:spLocks noChangeArrowheads="1"/>
          </p:cNvSpPr>
          <p:nvPr userDrawn="1"/>
        </p:nvSpPr>
        <p:spPr bwMode="auto">
          <a:xfrm>
            <a:off x="10495869" y="6381183"/>
            <a:ext cx="1696131" cy="278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 typeface="Arial" panose="020B0604020202020204" pitchFamily="34" charset="0"/>
              <a:buNone/>
              <a:defRPr/>
            </a:pPr>
            <a:fld id="{2FC0BF39-9E32-4C6C-B725-EDFB327CC98E}" type="datetime3">
              <a:rPr lang="en-US" altLang="zh-CN" sz="1800" b="0" smtClean="0">
                <a:solidFill>
                  <a:srgbClr val="C00000"/>
                </a:solidFill>
                <a:latin typeface="Helvetica" panose="020B0604020202030204" pitchFamily="34" charset="0"/>
                <a:ea typeface="华文楷体" panose="02010600040101010101" pitchFamily="2" charset="-122"/>
              </a:rPr>
              <a:t>12 April 2023</a:t>
            </a:fld>
            <a:endParaRPr lang="zh-CN" altLang="en-US" sz="1800" b="0">
              <a:solidFill>
                <a:srgbClr val="C00000"/>
              </a:solidFill>
              <a:latin typeface="Helvetica" panose="020B0604020202030204" pitchFamily="34" charset="0"/>
              <a:ea typeface="华文楷体" panose="02010600040101010101" pitchFamily="2" charset="-122"/>
            </a:endParaRPr>
          </a:p>
        </p:txBody>
      </p:sp>
    </p:spTree>
    <p:extLst>
      <p:ext uri="{BB962C8B-B14F-4D97-AF65-F5344CB8AC3E}">
        <p14:creationId xmlns:p14="http://schemas.microsoft.com/office/powerpoint/2010/main" val="1697975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FAF6AD15-8C51-2041-A5A2-E9EEC084E18E}"/>
              </a:ext>
            </a:extLst>
          </p:cNvPr>
          <p:cNvSpPr>
            <a:spLocks noGrp="1"/>
          </p:cNvSpPr>
          <p:nvPr>
            <p:ph type="body" sz="quarter" idx="10" hasCustomPrompt="1"/>
          </p:nvPr>
        </p:nvSpPr>
        <p:spPr>
          <a:xfrm>
            <a:off x="608361" y="1811339"/>
            <a:ext cx="10975279" cy="4250795"/>
          </a:xfrm>
        </p:spPr>
        <p:txBody>
          <a:bodyPr>
            <a:normAutofit/>
          </a:bodyPr>
          <a:lstStyle>
            <a:lvl1pPr marL="0" indent="0">
              <a:buNone/>
              <a:defRPr sz="2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p:txBody>
      </p:sp>
      <p:sp>
        <p:nvSpPr>
          <p:cNvPr id="3" name="Text Placeholder 2">
            <a:extLst>
              <a:ext uri="{FF2B5EF4-FFF2-40B4-BE49-F238E27FC236}">
                <a16:creationId xmlns:a16="http://schemas.microsoft.com/office/drawing/2014/main" id="{3AFD8651-561A-4B4B-BCA3-EF94314E6092}"/>
              </a:ext>
            </a:extLst>
          </p:cNvPr>
          <p:cNvSpPr>
            <a:spLocks noGrp="1"/>
          </p:cNvSpPr>
          <p:nvPr>
            <p:ph type="body" sz="quarter" idx="11" hasCustomPrompt="1"/>
          </p:nvPr>
        </p:nvSpPr>
        <p:spPr>
          <a:xfrm>
            <a:off x="608361" y="346075"/>
            <a:ext cx="10975279" cy="1320800"/>
          </a:xfrm>
        </p:spPr>
        <p:txBody>
          <a:bodyPr/>
          <a:lstStyle>
            <a:lvl1pPr marL="0" indent="0">
              <a:buNone/>
              <a:defRPr b="1" i="0">
                <a:solidFill>
                  <a:srgbClr val="990000"/>
                </a:solidFill>
                <a:latin typeface="Arial Black" panose="020B0604020202020204" pitchFamily="34" charset="0"/>
                <a:cs typeface="Arial Black" panose="020B0604020202020204" pitchFamily="34" charset="0"/>
              </a:defRPr>
            </a:lvl1pPr>
          </a:lstStyle>
          <a:p>
            <a:pPr lvl="0"/>
            <a:r>
              <a:rPr lang="en-US"/>
              <a:t>Click to add text</a:t>
            </a:r>
          </a:p>
        </p:txBody>
      </p:sp>
      <p:pic>
        <p:nvPicPr>
          <p:cNvPr id="4" name="Picture 12" descr="Formal_Viterbi_CardOnTrans.eps">
            <a:extLst>
              <a:ext uri="{FF2B5EF4-FFF2-40B4-BE49-F238E27FC236}">
                <a16:creationId xmlns:a16="http://schemas.microsoft.com/office/drawing/2014/main" id="{64716684-47FF-4690-BC2A-5DB3C2A4A10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6896" y="26459"/>
            <a:ext cx="2617692" cy="916192"/>
          </a:xfrm>
          <a:prstGeom prst="rect">
            <a:avLst/>
          </a:prstGeom>
        </p:spPr>
      </p:pic>
      <p:sp>
        <p:nvSpPr>
          <p:cNvPr id="10" name="Rectangle 18">
            <a:extLst>
              <a:ext uri="{FF2B5EF4-FFF2-40B4-BE49-F238E27FC236}">
                <a16:creationId xmlns:a16="http://schemas.microsoft.com/office/drawing/2014/main" id="{AAC39320-3B9F-4A3A-BE35-5446970D7A40}"/>
              </a:ext>
            </a:extLst>
          </p:cNvPr>
          <p:cNvSpPr txBox="1">
            <a:spLocks noChangeArrowheads="1"/>
          </p:cNvSpPr>
          <p:nvPr userDrawn="1"/>
        </p:nvSpPr>
        <p:spPr bwMode="auto">
          <a:xfrm>
            <a:off x="5219901" y="6381750"/>
            <a:ext cx="111769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fontAlgn="base">
              <a:spcBef>
                <a:spcPct val="0"/>
              </a:spcBef>
              <a:spcAft>
                <a:spcPct val="0"/>
              </a:spcAft>
              <a:buFont typeface="Arial" panose="020B0604020202020204" pitchFamily="34" charset="0"/>
              <a:buNone/>
              <a:defRPr/>
            </a:pPr>
            <a:r>
              <a:rPr lang="en-US" altLang="zh-CN" sz="1800" b="1">
                <a:solidFill>
                  <a:srgbClr val="C00000"/>
                </a:solidFill>
                <a:latin typeface="Helvetica" panose="020B0604020202030204" pitchFamily="34" charset="0"/>
                <a:ea typeface="华文楷体" panose="02010600040101010101" pitchFamily="2" charset="-122"/>
              </a:rPr>
              <a:t>- </a:t>
            </a:r>
            <a:fld id="{ED1B09D7-40BB-4432-8C61-87932DD3AF10}" type="slidenum">
              <a:rPr lang="zh-CN" altLang="en-US" sz="1800" b="1" smtClean="0">
                <a:solidFill>
                  <a:srgbClr val="C00000"/>
                </a:solidFill>
                <a:latin typeface="Helvetica" panose="020B0604020202030204" pitchFamily="34" charset="0"/>
                <a:ea typeface="华文楷体" panose="02010600040101010101" pitchFamily="2" charset="-122"/>
              </a:rPr>
              <a:pPr algn="r" fontAlgn="base">
                <a:spcBef>
                  <a:spcPct val="0"/>
                </a:spcBef>
                <a:spcAft>
                  <a:spcPct val="0"/>
                </a:spcAft>
                <a:buFont typeface="Arial" panose="020B0604020202020204" pitchFamily="34" charset="0"/>
                <a:buNone/>
                <a:defRPr/>
              </a:pPr>
              <a:t>‹#›</a:t>
            </a:fld>
            <a:r>
              <a:rPr lang="zh-CN" altLang="en-US" sz="1800" b="1">
                <a:solidFill>
                  <a:srgbClr val="C00000"/>
                </a:solidFill>
                <a:latin typeface="Helvetica" panose="020B0604020202030204" pitchFamily="34" charset="0"/>
                <a:ea typeface="华文楷体" panose="02010600040101010101" pitchFamily="2" charset="-122"/>
              </a:rPr>
              <a:t> </a:t>
            </a:r>
            <a:r>
              <a:rPr lang="en-US" altLang="zh-CN" sz="1800" b="1">
                <a:solidFill>
                  <a:srgbClr val="C00000"/>
                </a:solidFill>
                <a:latin typeface="Helvetica" panose="020B0604020202030204" pitchFamily="34" charset="0"/>
                <a:ea typeface="华文楷体" panose="02010600040101010101" pitchFamily="2" charset="-122"/>
              </a:rPr>
              <a:t>-</a:t>
            </a:r>
            <a:endParaRPr lang="zh-CN" altLang="en-US" sz="1200" b="1">
              <a:solidFill>
                <a:srgbClr val="C00000"/>
              </a:solidFill>
              <a:latin typeface="Helvetica" panose="020B0604020202030204" pitchFamily="34" charset="0"/>
              <a:ea typeface="华文楷体" panose="02010600040101010101" pitchFamily="2" charset="-122"/>
            </a:endParaRPr>
          </a:p>
        </p:txBody>
      </p:sp>
    </p:spTree>
    <p:extLst>
      <p:ext uri="{BB962C8B-B14F-4D97-AF65-F5344CB8AC3E}">
        <p14:creationId xmlns:p14="http://schemas.microsoft.com/office/powerpoint/2010/main" val="1862157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61700" y="4597932"/>
            <a:ext cx="6341000" cy="598393"/>
          </a:xfrm>
        </p:spPr>
        <p:txBody>
          <a:bodyPr>
            <a:normAutofit/>
          </a:bodyPr>
          <a:lstStyle>
            <a:lvl1pPr marL="0" indent="0">
              <a:buNone/>
              <a:defRPr sz="2800" b="1" i="0">
                <a:solidFill>
                  <a:schemeClr val="tx1"/>
                </a:solidFill>
                <a:latin typeface="Arial Black" panose="020B0604020202020204" pitchFamily="34" charset="0"/>
                <a:cs typeface="Arial Black"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text</a:t>
            </a:r>
          </a:p>
        </p:txBody>
      </p:sp>
      <p:cxnSp>
        <p:nvCxnSpPr>
          <p:cNvPr id="13" name="Straight Connector 12">
            <a:extLst>
              <a:ext uri="{FF2B5EF4-FFF2-40B4-BE49-F238E27FC236}">
                <a16:creationId xmlns:a16="http://schemas.microsoft.com/office/drawing/2014/main" id="{CA7B92F4-0C4D-4246-AB41-CCD5CB12899E}"/>
              </a:ext>
            </a:extLst>
          </p:cNvPr>
          <p:cNvCxnSpPr>
            <a:cxnSpLocks/>
          </p:cNvCxnSpPr>
          <p:nvPr userDrawn="1"/>
        </p:nvCxnSpPr>
        <p:spPr>
          <a:xfrm>
            <a:off x="661701" y="5288517"/>
            <a:ext cx="3946017" cy="0"/>
          </a:xfrm>
          <a:prstGeom prst="line">
            <a:avLst/>
          </a:prstGeom>
          <a:ln w="50800">
            <a:solidFill>
              <a:srgbClr val="990000"/>
            </a:solidFill>
          </a:ln>
        </p:spPr>
        <p:style>
          <a:lnRef idx="1">
            <a:schemeClr val="accent1"/>
          </a:lnRef>
          <a:fillRef idx="0">
            <a:schemeClr val="accent1"/>
          </a:fillRef>
          <a:effectRef idx="0">
            <a:schemeClr val="accent1"/>
          </a:effectRef>
          <a:fontRef idx="minor">
            <a:schemeClr val="tx1"/>
          </a:fontRef>
        </p:style>
      </p:cxnSp>
      <p:pic>
        <p:nvPicPr>
          <p:cNvPr id="7" name="Picture 12" descr="Formal_Viterbi_CardOnTrans.eps">
            <a:extLst>
              <a:ext uri="{FF2B5EF4-FFF2-40B4-BE49-F238E27FC236}">
                <a16:creationId xmlns:a16="http://schemas.microsoft.com/office/drawing/2014/main" id="{6DDA97C0-2074-4A61-89A5-CEC2AEAA9D1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6896" y="26459"/>
            <a:ext cx="2617692" cy="916192"/>
          </a:xfrm>
          <a:prstGeom prst="rect">
            <a:avLst/>
          </a:prstGeom>
        </p:spPr>
      </p:pic>
      <p:sp>
        <p:nvSpPr>
          <p:cNvPr id="12" name="Rectangle 18">
            <a:extLst>
              <a:ext uri="{FF2B5EF4-FFF2-40B4-BE49-F238E27FC236}">
                <a16:creationId xmlns:a16="http://schemas.microsoft.com/office/drawing/2014/main" id="{C1B49B7B-190F-4A09-BFE4-BD913F0475CF}"/>
              </a:ext>
            </a:extLst>
          </p:cNvPr>
          <p:cNvSpPr txBox="1">
            <a:spLocks noChangeArrowheads="1"/>
          </p:cNvSpPr>
          <p:nvPr userDrawn="1"/>
        </p:nvSpPr>
        <p:spPr bwMode="auto">
          <a:xfrm>
            <a:off x="5219901" y="6381750"/>
            <a:ext cx="111769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fontAlgn="base">
              <a:spcBef>
                <a:spcPct val="0"/>
              </a:spcBef>
              <a:spcAft>
                <a:spcPct val="0"/>
              </a:spcAft>
              <a:buFont typeface="Arial" panose="020B0604020202020204" pitchFamily="34" charset="0"/>
              <a:buNone/>
              <a:defRPr/>
            </a:pPr>
            <a:r>
              <a:rPr lang="en-US" altLang="zh-CN" sz="1800" b="1">
                <a:solidFill>
                  <a:srgbClr val="C00000"/>
                </a:solidFill>
                <a:latin typeface="Helvetica" panose="020B0604020202030204" pitchFamily="34" charset="0"/>
                <a:ea typeface="华文楷体" panose="02010600040101010101" pitchFamily="2" charset="-122"/>
              </a:rPr>
              <a:t>- </a:t>
            </a:r>
            <a:fld id="{ED1B09D7-40BB-4432-8C61-87932DD3AF10}" type="slidenum">
              <a:rPr lang="zh-CN" altLang="en-US" sz="1800" b="1" smtClean="0">
                <a:solidFill>
                  <a:srgbClr val="C00000"/>
                </a:solidFill>
                <a:latin typeface="Helvetica" panose="020B0604020202030204" pitchFamily="34" charset="0"/>
                <a:ea typeface="华文楷体" panose="02010600040101010101" pitchFamily="2" charset="-122"/>
              </a:rPr>
              <a:pPr algn="r" fontAlgn="base">
                <a:spcBef>
                  <a:spcPct val="0"/>
                </a:spcBef>
                <a:spcAft>
                  <a:spcPct val="0"/>
                </a:spcAft>
                <a:buFont typeface="Arial" panose="020B0604020202020204" pitchFamily="34" charset="0"/>
                <a:buNone/>
                <a:defRPr/>
              </a:pPr>
              <a:t>‹#›</a:t>
            </a:fld>
            <a:r>
              <a:rPr lang="zh-CN" altLang="en-US" sz="1800" b="1">
                <a:solidFill>
                  <a:srgbClr val="C00000"/>
                </a:solidFill>
                <a:latin typeface="Helvetica" panose="020B0604020202030204" pitchFamily="34" charset="0"/>
                <a:ea typeface="华文楷体" panose="02010600040101010101" pitchFamily="2" charset="-122"/>
              </a:rPr>
              <a:t> </a:t>
            </a:r>
            <a:r>
              <a:rPr lang="en-US" altLang="zh-CN" sz="1800" b="1">
                <a:solidFill>
                  <a:srgbClr val="C00000"/>
                </a:solidFill>
                <a:latin typeface="Helvetica" panose="020B0604020202030204" pitchFamily="34" charset="0"/>
                <a:ea typeface="华文楷体" panose="02010600040101010101" pitchFamily="2" charset="-122"/>
              </a:rPr>
              <a:t>-</a:t>
            </a:r>
            <a:endParaRPr lang="zh-CN" altLang="en-US" sz="1200" b="1">
              <a:solidFill>
                <a:srgbClr val="C00000"/>
              </a:solidFill>
              <a:latin typeface="Helvetica" panose="020B0604020202030204" pitchFamily="34" charset="0"/>
              <a:ea typeface="华文楷体" panose="02010600040101010101" pitchFamily="2" charset="-122"/>
            </a:endParaRPr>
          </a:p>
        </p:txBody>
      </p:sp>
    </p:spTree>
    <p:extLst>
      <p:ext uri="{BB962C8B-B14F-4D97-AF65-F5344CB8AC3E}">
        <p14:creationId xmlns:p14="http://schemas.microsoft.com/office/powerpoint/2010/main" val="1184669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 Text and Objec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2388" y="365126"/>
            <a:ext cx="10967224" cy="1325563"/>
          </a:xfrm>
        </p:spPr>
        <p:txBody>
          <a:bodyPr>
            <a:normAutofit/>
          </a:bodyPr>
          <a:lstStyle>
            <a:lvl1pPr>
              <a:defRPr sz="2800">
                <a:solidFill>
                  <a:srgbClr val="990000"/>
                </a:solidFill>
              </a:defRPr>
            </a:lvl1pPr>
          </a:lstStyle>
          <a:p>
            <a:r>
              <a:rPr lang="en-US"/>
              <a:t>Click to add text</a:t>
            </a:r>
          </a:p>
        </p:txBody>
      </p:sp>
      <p:sp>
        <p:nvSpPr>
          <p:cNvPr id="3" name="Content Placeholder 2"/>
          <p:cNvSpPr>
            <a:spLocks noGrp="1"/>
          </p:cNvSpPr>
          <p:nvPr>
            <p:ph sz="half" idx="1" hasCustomPrompt="1"/>
          </p:nvPr>
        </p:nvSpPr>
        <p:spPr>
          <a:xfrm>
            <a:off x="612389" y="1825625"/>
            <a:ext cx="5407412" cy="4351338"/>
          </a:xfrm>
        </p:spPr>
        <p:txBody>
          <a:bodyPr>
            <a:normAutofit/>
          </a:bodyPr>
          <a:lstStyle>
            <a:lvl1pPr marL="0" indent="0">
              <a:buNone/>
              <a:defRPr sz="20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add text</a:t>
            </a:r>
          </a:p>
        </p:txBody>
      </p:sp>
      <p:sp>
        <p:nvSpPr>
          <p:cNvPr id="6" name="Content Placeholder 5">
            <a:extLst>
              <a:ext uri="{FF2B5EF4-FFF2-40B4-BE49-F238E27FC236}">
                <a16:creationId xmlns:a16="http://schemas.microsoft.com/office/drawing/2014/main" id="{9DBDF7B5-AB44-2B42-BBD4-F0973364D38C}"/>
              </a:ext>
            </a:extLst>
          </p:cNvPr>
          <p:cNvSpPr>
            <a:spLocks noGrp="1"/>
          </p:cNvSpPr>
          <p:nvPr>
            <p:ph sz="quarter" idx="10"/>
          </p:nvPr>
        </p:nvSpPr>
        <p:spPr>
          <a:xfrm>
            <a:off x="6292645" y="1825625"/>
            <a:ext cx="5286967" cy="4351338"/>
          </a:xfrm>
        </p:spPr>
        <p:txBody>
          <a:bodyPr>
            <a:normAutofit/>
          </a:bodyPr>
          <a:lstStyle>
            <a:lvl1pPr marL="0" indent="0">
              <a:buNone/>
              <a:defRPr sz="2000"/>
            </a:lvl1pPr>
          </a:lstStyle>
          <a:p>
            <a:pPr lvl="0"/>
            <a:endParaRPr lang="en-US"/>
          </a:p>
        </p:txBody>
      </p:sp>
      <p:pic>
        <p:nvPicPr>
          <p:cNvPr id="8" name="Picture 12" descr="Formal_Viterbi_CardOnTrans.eps">
            <a:extLst>
              <a:ext uri="{FF2B5EF4-FFF2-40B4-BE49-F238E27FC236}">
                <a16:creationId xmlns:a16="http://schemas.microsoft.com/office/drawing/2014/main" id="{CE94EA21-E17B-4DE6-9A7F-FE1315F0AB3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6896" y="26459"/>
            <a:ext cx="2617692" cy="916192"/>
          </a:xfrm>
          <a:prstGeom prst="rect">
            <a:avLst/>
          </a:prstGeom>
        </p:spPr>
      </p:pic>
      <p:sp>
        <p:nvSpPr>
          <p:cNvPr id="13" name="Rectangle 18">
            <a:extLst>
              <a:ext uri="{FF2B5EF4-FFF2-40B4-BE49-F238E27FC236}">
                <a16:creationId xmlns:a16="http://schemas.microsoft.com/office/drawing/2014/main" id="{DC4B8F59-0134-4065-80DE-06E8B608B951}"/>
              </a:ext>
            </a:extLst>
          </p:cNvPr>
          <p:cNvSpPr txBox="1">
            <a:spLocks noChangeArrowheads="1"/>
          </p:cNvSpPr>
          <p:nvPr userDrawn="1"/>
        </p:nvSpPr>
        <p:spPr bwMode="auto">
          <a:xfrm>
            <a:off x="5219901" y="6381750"/>
            <a:ext cx="111769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fontAlgn="base">
              <a:spcBef>
                <a:spcPct val="0"/>
              </a:spcBef>
              <a:spcAft>
                <a:spcPct val="0"/>
              </a:spcAft>
              <a:buFont typeface="Arial" panose="020B0604020202020204" pitchFamily="34" charset="0"/>
              <a:buNone/>
              <a:defRPr/>
            </a:pPr>
            <a:r>
              <a:rPr lang="en-US" altLang="zh-CN" sz="1800" b="1">
                <a:solidFill>
                  <a:srgbClr val="C00000"/>
                </a:solidFill>
                <a:latin typeface="Helvetica" panose="020B0604020202030204" pitchFamily="34" charset="0"/>
                <a:ea typeface="华文楷体" panose="02010600040101010101" pitchFamily="2" charset="-122"/>
              </a:rPr>
              <a:t>- </a:t>
            </a:r>
            <a:fld id="{ED1B09D7-40BB-4432-8C61-87932DD3AF10}" type="slidenum">
              <a:rPr lang="zh-CN" altLang="en-US" sz="1800" b="1" smtClean="0">
                <a:solidFill>
                  <a:srgbClr val="C00000"/>
                </a:solidFill>
                <a:latin typeface="Helvetica" panose="020B0604020202030204" pitchFamily="34" charset="0"/>
                <a:ea typeface="华文楷体" panose="02010600040101010101" pitchFamily="2" charset="-122"/>
              </a:rPr>
              <a:pPr algn="r" fontAlgn="base">
                <a:spcBef>
                  <a:spcPct val="0"/>
                </a:spcBef>
                <a:spcAft>
                  <a:spcPct val="0"/>
                </a:spcAft>
                <a:buFont typeface="Arial" panose="020B0604020202020204" pitchFamily="34" charset="0"/>
                <a:buNone/>
                <a:defRPr/>
              </a:pPr>
              <a:t>‹#›</a:t>
            </a:fld>
            <a:r>
              <a:rPr lang="zh-CN" altLang="en-US" sz="1800" b="1">
                <a:solidFill>
                  <a:srgbClr val="C00000"/>
                </a:solidFill>
                <a:latin typeface="Helvetica" panose="020B0604020202030204" pitchFamily="34" charset="0"/>
                <a:ea typeface="华文楷体" panose="02010600040101010101" pitchFamily="2" charset="-122"/>
              </a:rPr>
              <a:t> </a:t>
            </a:r>
            <a:r>
              <a:rPr lang="en-US" altLang="zh-CN" sz="1800" b="1">
                <a:solidFill>
                  <a:srgbClr val="C00000"/>
                </a:solidFill>
                <a:latin typeface="Helvetica" panose="020B0604020202030204" pitchFamily="34" charset="0"/>
                <a:ea typeface="华文楷体" panose="02010600040101010101" pitchFamily="2" charset="-122"/>
              </a:rPr>
              <a:t>-</a:t>
            </a:r>
            <a:endParaRPr lang="zh-CN" altLang="en-US" sz="1200" b="1">
              <a:solidFill>
                <a:srgbClr val="C00000"/>
              </a:solidFill>
              <a:latin typeface="Helvetica" panose="020B0604020202030204" pitchFamily="34" charset="0"/>
              <a:ea typeface="华文楷体" panose="02010600040101010101" pitchFamily="2" charset="-122"/>
            </a:endParaRPr>
          </a:p>
        </p:txBody>
      </p:sp>
    </p:spTree>
    <p:extLst>
      <p:ext uri="{BB962C8B-B14F-4D97-AF65-F5344CB8AC3E}">
        <p14:creationId xmlns:p14="http://schemas.microsoft.com/office/powerpoint/2010/main" val="3026694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 - Photo w/ Title &amp; Content">
    <p:bg>
      <p:bgPr>
        <a:solidFill>
          <a:schemeClr val="bg1"/>
        </a:solidFill>
        <a:effectLst/>
      </p:bgPr>
    </p:bg>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608B162C-189A-3A49-8CE6-3E1E1613E8BD}"/>
              </a:ext>
            </a:extLst>
          </p:cNvPr>
          <p:cNvSpPr>
            <a:spLocks noGrp="1"/>
          </p:cNvSpPr>
          <p:nvPr>
            <p:ph type="pic" sz="quarter" idx="10"/>
          </p:nvPr>
        </p:nvSpPr>
        <p:spPr>
          <a:xfrm>
            <a:off x="549735" y="331060"/>
            <a:ext cx="4970533" cy="5792558"/>
          </a:xfrm>
        </p:spPr>
        <p:txBody>
          <a:bodyPr/>
          <a:lstStyle>
            <a:lvl1pPr marL="0" indent="0">
              <a:buNone/>
              <a:defRPr/>
            </a:lvl1pPr>
          </a:lstStyle>
          <a:p>
            <a:r>
              <a:rPr lang="en-US"/>
              <a:t>Click icon to add picture</a:t>
            </a:r>
          </a:p>
        </p:txBody>
      </p:sp>
      <p:sp>
        <p:nvSpPr>
          <p:cNvPr id="3" name="Text Placeholder 2">
            <a:extLst>
              <a:ext uri="{FF2B5EF4-FFF2-40B4-BE49-F238E27FC236}">
                <a16:creationId xmlns:a16="http://schemas.microsoft.com/office/drawing/2014/main" id="{7E664265-1172-4348-81B4-A2A5CC7B537C}"/>
              </a:ext>
            </a:extLst>
          </p:cNvPr>
          <p:cNvSpPr>
            <a:spLocks noGrp="1"/>
          </p:cNvSpPr>
          <p:nvPr>
            <p:ph type="body" sz="quarter" idx="12" hasCustomPrompt="1"/>
          </p:nvPr>
        </p:nvSpPr>
        <p:spPr>
          <a:xfrm>
            <a:off x="5698665" y="331061"/>
            <a:ext cx="5943600" cy="584849"/>
          </a:xfrm>
        </p:spPr>
        <p:txBody>
          <a:bodyPr>
            <a:noAutofit/>
          </a:bodyPr>
          <a:lstStyle>
            <a:lvl1pPr marL="0" indent="0">
              <a:buNone/>
              <a:defRPr sz="2000" b="1" i="0">
                <a:solidFill>
                  <a:srgbClr val="990000"/>
                </a:solidFill>
                <a:latin typeface="Arial Black" panose="020B0604020202020204" pitchFamily="34" charset="0"/>
                <a:cs typeface="Arial Black" panose="020B0604020202020204" pitchFamily="34" charset="0"/>
              </a:defRPr>
            </a:lvl1pPr>
          </a:lstStyle>
          <a:p>
            <a:pPr lvl="0"/>
            <a:r>
              <a:rPr lang="en-US"/>
              <a:t>Click to add text</a:t>
            </a:r>
          </a:p>
        </p:txBody>
      </p:sp>
      <p:sp>
        <p:nvSpPr>
          <p:cNvPr id="6" name="Text Placeholder 5">
            <a:extLst>
              <a:ext uri="{FF2B5EF4-FFF2-40B4-BE49-F238E27FC236}">
                <a16:creationId xmlns:a16="http://schemas.microsoft.com/office/drawing/2014/main" id="{01147E12-95E0-BF47-8981-B44FA414794B}"/>
              </a:ext>
            </a:extLst>
          </p:cNvPr>
          <p:cNvSpPr>
            <a:spLocks noGrp="1"/>
          </p:cNvSpPr>
          <p:nvPr>
            <p:ph type="body" sz="quarter" idx="13" hasCustomPrompt="1"/>
          </p:nvPr>
        </p:nvSpPr>
        <p:spPr>
          <a:xfrm>
            <a:off x="5698067" y="981617"/>
            <a:ext cx="5943600" cy="5142000"/>
          </a:xfrm>
        </p:spPr>
        <p:txBody>
          <a:bodyPr>
            <a:normAutofit/>
          </a:bodyPr>
          <a:lstStyle>
            <a:lvl1pPr marL="0" indent="0">
              <a:buNone/>
              <a:defRPr sz="1800"/>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8" name="Rectangle 18">
            <a:extLst>
              <a:ext uri="{FF2B5EF4-FFF2-40B4-BE49-F238E27FC236}">
                <a16:creationId xmlns:a16="http://schemas.microsoft.com/office/drawing/2014/main" id="{C6E27604-921E-46A2-8028-939DBF04A7C1}"/>
              </a:ext>
            </a:extLst>
          </p:cNvPr>
          <p:cNvSpPr txBox="1">
            <a:spLocks noChangeArrowheads="1"/>
          </p:cNvSpPr>
          <p:nvPr userDrawn="1"/>
        </p:nvSpPr>
        <p:spPr bwMode="auto">
          <a:xfrm>
            <a:off x="5219901" y="6381750"/>
            <a:ext cx="111769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r" fontAlgn="base">
              <a:spcBef>
                <a:spcPct val="0"/>
              </a:spcBef>
              <a:spcAft>
                <a:spcPct val="0"/>
              </a:spcAft>
              <a:buFont typeface="Arial" panose="020B0604020202020204" pitchFamily="34" charset="0"/>
              <a:buNone/>
              <a:defRPr/>
            </a:pPr>
            <a:r>
              <a:rPr lang="en-US" altLang="zh-CN" sz="1800" b="1">
                <a:solidFill>
                  <a:srgbClr val="C00000"/>
                </a:solidFill>
                <a:latin typeface="Helvetica" panose="020B0604020202030204" pitchFamily="34" charset="0"/>
                <a:ea typeface="华文楷体" panose="02010600040101010101" pitchFamily="2" charset="-122"/>
              </a:rPr>
              <a:t>- </a:t>
            </a:r>
            <a:fld id="{ED1B09D7-40BB-4432-8C61-87932DD3AF10}" type="slidenum">
              <a:rPr lang="zh-CN" altLang="en-US" sz="1800" b="1" smtClean="0">
                <a:solidFill>
                  <a:srgbClr val="C00000"/>
                </a:solidFill>
                <a:latin typeface="Helvetica" panose="020B0604020202030204" pitchFamily="34" charset="0"/>
                <a:ea typeface="华文楷体" panose="02010600040101010101" pitchFamily="2" charset="-122"/>
              </a:rPr>
              <a:pPr algn="r" fontAlgn="base">
                <a:spcBef>
                  <a:spcPct val="0"/>
                </a:spcBef>
                <a:spcAft>
                  <a:spcPct val="0"/>
                </a:spcAft>
                <a:buFont typeface="Arial" panose="020B0604020202020204" pitchFamily="34" charset="0"/>
                <a:buNone/>
                <a:defRPr/>
              </a:pPr>
              <a:t>‹#›</a:t>
            </a:fld>
            <a:r>
              <a:rPr lang="zh-CN" altLang="en-US" sz="1800" b="1">
                <a:solidFill>
                  <a:srgbClr val="C00000"/>
                </a:solidFill>
                <a:latin typeface="Helvetica" panose="020B0604020202030204" pitchFamily="34" charset="0"/>
                <a:ea typeface="华文楷体" panose="02010600040101010101" pitchFamily="2" charset="-122"/>
              </a:rPr>
              <a:t> </a:t>
            </a:r>
            <a:r>
              <a:rPr lang="en-US" altLang="zh-CN" sz="1800" b="1">
                <a:solidFill>
                  <a:srgbClr val="C00000"/>
                </a:solidFill>
                <a:latin typeface="Helvetica" panose="020B0604020202030204" pitchFamily="34" charset="0"/>
                <a:ea typeface="华文楷体" panose="02010600040101010101" pitchFamily="2" charset="-122"/>
              </a:rPr>
              <a:t>-</a:t>
            </a:r>
            <a:endParaRPr lang="zh-CN" altLang="en-US" sz="1200" b="1">
              <a:solidFill>
                <a:srgbClr val="C00000"/>
              </a:solidFill>
              <a:latin typeface="Helvetica" panose="020B0604020202030204" pitchFamily="34" charset="0"/>
              <a:ea typeface="华文楷体" panose="02010600040101010101" pitchFamily="2" charset="-122"/>
            </a:endParaRPr>
          </a:p>
        </p:txBody>
      </p:sp>
      <p:pic>
        <p:nvPicPr>
          <p:cNvPr id="9" name="Picture 12" descr="Formal_Viterbi_CardOnTrans.eps">
            <a:extLst>
              <a:ext uri="{FF2B5EF4-FFF2-40B4-BE49-F238E27FC236}">
                <a16:creationId xmlns:a16="http://schemas.microsoft.com/office/drawing/2014/main" id="{0BFF9330-7653-476A-AC78-C85E6BA41FF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753602" y="-63188"/>
            <a:ext cx="2617692" cy="916192"/>
          </a:xfrm>
          <a:prstGeom prst="rect">
            <a:avLst/>
          </a:prstGeom>
        </p:spPr>
      </p:pic>
      <p:sp>
        <p:nvSpPr>
          <p:cNvPr id="2" name="矩形 1">
            <a:extLst>
              <a:ext uri="{FF2B5EF4-FFF2-40B4-BE49-F238E27FC236}">
                <a16:creationId xmlns:a16="http://schemas.microsoft.com/office/drawing/2014/main" id="{50B9C538-9C8D-4900-A496-8757C52CE509}"/>
              </a:ext>
            </a:extLst>
          </p:cNvPr>
          <p:cNvSpPr/>
          <p:nvPr userDrawn="1"/>
        </p:nvSpPr>
        <p:spPr>
          <a:xfrm>
            <a:off x="0" y="0"/>
            <a:ext cx="143435" cy="58714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2662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1D06EBE8-3A16-4DB4-88EE-E120C9518B42}"/>
              </a:ext>
            </a:extLst>
          </p:cNvPr>
          <p:cNvPicPr>
            <a:picLocks noChangeAspect="1"/>
          </p:cNvPicPr>
          <p:nvPr userDrawn="1"/>
        </p:nvPicPr>
        <p:blipFill>
          <a:blip r:embed="rId2">
            <a:alphaModFix amt="4000"/>
            <a:extLst>
              <a:ext uri="{BEBA8EAE-BF5A-486C-A8C5-ECC9F3942E4B}">
                <a14:imgProps xmlns:a14="http://schemas.microsoft.com/office/drawing/2010/main">
                  <a14:imgLayer r:embed="rId3">
                    <a14:imgEffect>
                      <a14:sharpenSoften amount="2000"/>
                    </a14:imgEffect>
                    <a14:imgEffect>
                      <a14:saturation sat="102000"/>
                    </a14:imgEffect>
                  </a14:imgLayer>
                </a14:imgProps>
              </a:ext>
            </a:extLst>
          </a:blip>
          <a:stretch>
            <a:fillRect/>
          </a:stretch>
        </p:blipFill>
        <p:spPr>
          <a:xfrm>
            <a:off x="4600876" y="-102085"/>
            <a:ext cx="7937919" cy="7104623"/>
          </a:xfrm>
          <a:prstGeom prst="rect">
            <a:avLst/>
          </a:prstGeom>
        </p:spPr>
      </p:pic>
      <p:sp>
        <p:nvSpPr>
          <p:cNvPr id="3" name="Title 1">
            <a:extLst>
              <a:ext uri="{FF2B5EF4-FFF2-40B4-BE49-F238E27FC236}">
                <a16:creationId xmlns:a16="http://schemas.microsoft.com/office/drawing/2014/main" id="{F74F8B52-A106-BF49-B704-F308B79F8D72}"/>
              </a:ext>
            </a:extLst>
          </p:cNvPr>
          <p:cNvSpPr>
            <a:spLocks noGrp="1"/>
          </p:cNvSpPr>
          <p:nvPr>
            <p:ph type="ctrTitle" hasCustomPrompt="1"/>
          </p:nvPr>
        </p:nvSpPr>
        <p:spPr>
          <a:xfrm>
            <a:off x="765779" y="3616451"/>
            <a:ext cx="7345428" cy="1508125"/>
          </a:xfrm>
        </p:spPr>
        <p:txBody>
          <a:bodyPr>
            <a:noAutofit/>
          </a:bodyPr>
          <a:lstStyle>
            <a:lvl1pPr>
              <a:defRPr sz="2800">
                <a:solidFill>
                  <a:srgbClr val="990000"/>
                </a:solidFill>
              </a:defRPr>
            </a:lvl1pPr>
          </a:lstStyle>
          <a:p>
            <a:r>
              <a:rPr lang="en-US"/>
              <a:t>Title of presentation goes here</a:t>
            </a:r>
          </a:p>
        </p:txBody>
      </p:sp>
      <p:sp>
        <p:nvSpPr>
          <p:cNvPr id="4" name="Subtitle 2">
            <a:extLst>
              <a:ext uri="{FF2B5EF4-FFF2-40B4-BE49-F238E27FC236}">
                <a16:creationId xmlns:a16="http://schemas.microsoft.com/office/drawing/2014/main" id="{5230BC80-1F3F-EB4E-9688-227D1F406399}"/>
              </a:ext>
            </a:extLst>
          </p:cNvPr>
          <p:cNvSpPr>
            <a:spLocks noGrp="1"/>
          </p:cNvSpPr>
          <p:nvPr>
            <p:ph type="subTitle" idx="1"/>
          </p:nvPr>
        </p:nvSpPr>
        <p:spPr>
          <a:xfrm>
            <a:off x="765779" y="5187195"/>
            <a:ext cx="7345428" cy="1000190"/>
          </a:xfrm>
        </p:spPr>
        <p:txBody>
          <a:bodyPr>
            <a:normAutofit/>
          </a:bodyPr>
          <a:lstStyle>
            <a:lvl1pPr marL="0" indent="0">
              <a:buNone/>
              <a:defRPr sz="2000" b="0" i="0">
                <a:solidFill>
                  <a:schemeClr val="tx1"/>
                </a:solidFill>
                <a:latin typeface="Arial" panose="020B0604020202020204" pitchFamily="34" charset="0"/>
                <a:cs typeface="Arial" panose="020B0604020202020204" pitchFamily="34" charset="0"/>
              </a:defRPr>
            </a:lvl1pPr>
          </a:lstStyle>
          <a:p>
            <a:endParaRPr lang="en-US"/>
          </a:p>
        </p:txBody>
      </p:sp>
      <p:pic>
        <p:nvPicPr>
          <p:cNvPr id="5" name="图片 4" descr="手机屏幕的截图&#10;&#10;中度可信度描述已自动生成">
            <a:extLst>
              <a:ext uri="{FF2B5EF4-FFF2-40B4-BE49-F238E27FC236}">
                <a16:creationId xmlns:a16="http://schemas.microsoft.com/office/drawing/2014/main" id="{46351B7C-1A49-47FB-B2E7-E7A72EFCD91F}"/>
              </a:ext>
            </a:extLst>
          </p:cNvPr>
          <p:cNvPicPr>
            <a:picLocks noChangeAspect="1"/>
          </p:cNvPicPr>
          <p:nvPr userDrawn="1"/>
        </p:nvPicPr>
        <p:blipFill>
          <a:blip r:embed="rId4"/>
          <a:stretch>
            <a:fillRect/>
          </a:stretch>
        </p:blipFill>
        <p:spPr>
          <a:xfrm>
            <a:off x="0" y="25156"/>
            <a:ext cx="4281510" cy="1508125"/>
          </a:xfrm>
          <a:prstGeom prst="rect">
            <a:avLst/>
          </a:prstGeom>
        </p:spPr>
      </p:pic>
      <p:sp>
        <p:nvSpPr>
          <p:cNvPr id="7" name="Rectangle 16">
            <a:extLst>
              <a:ext uri="{FF2B5EF4-FFF2-40B4-BE49-F238E27FC236}">
                <a16:creationId xmlns:a16="http://schemas.microsoft.com/office/drawing/2014/main" id="{7688F342-DBB2-4013-996C-F2BF39D55F03}"/>
              </a:ext>
            </a:extLst>
          </p:cNvPr>
          <p:cNvSpPr txBox="1">
            <a:spLocks noChangeArrowheads="1"/>
          </p:cNvSpPr>
          <p:nvPr userDrawn="1"/>
        </p:nvSpPr>
        <p:spPr bwMode="auto">
          <a:xfrm>
            <a:off x="10495869" y="6381183"/>
            <a:ext cx="1696131" cy="278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 typeface="Arial" panose="020B0604020202020204" pitchFamily="34" charset="0"/>
              <a:buNone/>
              <a:defRPr/>
            </a:pPr>
            <a:fld id="{2FC0BF39-9E32-4C6C-B725-EDFB327CC98E}" type="datetime3">
              <a:rPr lang="en-US" altLang="zh-CN" sz="1800" b="0" smtClean="0">
                <a:solidFill>
                  <a:srgbClr val="C00000"/>
                </a:solidFill>
                <a:latin typeface="Helvetica" panose="020B0604020202030204" pitchFamily="34" charset="0"/>
                <a:ea typeface="华文楷体" panose="02010600040101010101" pitchFamily="2" charset="-122"/>
              </a:rPr>
              <a:t>12 April 2023</a:t>
            </a:fld>
            <a:endParaRPr lang="zh-CN" altLang="en-US" sz="1800" b="0">
              <a:solidFill>
                <a:srgbClr val="C00000"/>
              </a:solidFill>
              <a:latin typeface="Helvetica" panose="020B0604020202030204" pitchFamily="34" charset="0"/>
              <a:ea typeface="华文楷体" panose="02010600040101010101" pitchFamily="2" charset="-122"/>
            </a:endParaRPr>
          </a:p>
        </p:txBody>
      </p:sp>
    </p:spTree>
    <p:extLst>
      <p:ext uri="{BB962C8B-B14F-4D97-AF65-F5344CB8AC3E}">
        <p14:creationId xmlns:p14="http://schemas.microsoft.com/office/powerpoint/2010/main" val="50109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35C23D-6E3E-C848-A948-BFBACACDEE54}"/>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E90494-7750-7645-84A8-92980942AF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a:extLst>
              <a:ext uri="{FF2B5EF4-FFF2-40B4-BE49-F238E27FC236}">
                <a16:creationId xmlns:a16="http://schemas.microsoft.com/office/drawing/2014/main" id="{6295F194-3BE6-3E48-B05A-E941132D652D}"/>
              </a:ext>
            </a:extLst>
          </p:cNvPr>
          <p:cNvPicPr>
            <a:picLocks noChangeAspect="1"/>
          </p:cNvPicPr>
          <p:nvPr userDrawn="1"/>
        </p:nvPicPr>
        <p:blipFill>
          <a:blip r:embed="rId8"/>
          <a:stretch>
            <a:fillRect/>
          </a:stretch>
        </p:blipFill>
        <p:spPr>
          <a:xfrm>
            <a:off x="101855" y="6165061"/>
            <a:ext cx="1188957" cy="703013"/>
          </a:xfrm>
          <a:prstGeom prst="rect">
            <a:avLst/>
          </a:prstGeom>
        </p:spPr>
      </p:pic>
    </p:spTree>
    <p:extLst>
      <p:ext uri="{BB962C8B-B14F-4D97-AF65-F5344CB8AC3E}">
        <p14:creationId xmlns:p14="http://schemas.microsoft.com/office/powerpoint/2010/main" val="3263859534"/>
      </p:ext>
    </p:extLst>
  </p:cSld>
  <p:clrMap bg1="lt1" tx1="dk1" bg2="lt2" tx2="dk2" accent1="accent1" accent2="accent2" accent3="accent3" accent4="accent4" accent5="accent5" accent6="accent6" hlink="hlink" folHlink="folHlink"/>
  <p:sldLayoutIdLst>
    <p:sldLayoutId id="2147483679" r:id="rId1"/>
    <p:sldLayoutId id="2147483666" r:id="rId2"/>
    <p:sldLayoutId id="2147483667" r:id="rId3"/>
    <p:sldLayoutId id="2147483668" r:id="rId4"/>
    <p:sldLayoutId id="2147483669" r:id="rId5"/>
    <p:sldLayoutId id="2147483680" r:id="rId6"/>
  </p:sldLayoutIdLst>
  <p:hf hdr="0" ftr="0"/>
  <p:txStyles>
    <p:titleStyle>
      <a:lvl1pPr algn="l" defTabSz="914400" rtl="0" eaLnBrk="1" latinLnBrk="0" hangingPunct="1">
        <a:lnSpc>
          <a:spcPct val="90000"/>
        </a:lnSpc>
        <a:spcBef>
          <a:spcPct val="0"/>
        </a:spcBef>
        <a:buNone/>
        <a:defRPr sz="2800" b="1" i="0" kern="1200">
          <a:solidFill>
            <a:srgbClr val="990000"/>
          </a:solidFill>
          <a:latin typeface="Arial Black" panose="020B0604020202020204" pitchFamily="34" charset="0"/>
          <a:ea typeface="+mj-ea"/>
          <a:cs typeface="Arial Black"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F6FC-C6C2-3846-AF70-160B80B6841A}"/>
              </a:ext>
            </a:extLst>
          </p:cNvPr>
          <p:cNvSpPr>
            <a:spLocks noGrp="1"/>
          </p:cNvSpPr>
          <p:nvPr>
            <p:ph type="ctrTitle"/>
          </p:nvPr>
        </p:nvSpPr>
        <p:spPr>
          <a:xfrm>
            <a:off x="303766" y="2422921"/>
            <a:ext cx="10900040" cy="1508125"/>
          </a:xfrm>
        </p:spPr>
        <p:txBody>
          <a:bodyPr/>
          <a:lstStyle/>
          <a:p>
            <a:pPr>
              <a:lnSpc>
                <a:spcPts val="5200"/>
              </a:lnSpc>
            </a:pPr>
            <a:r>
              <a:rPr lang="en-US" sz="3600" b="0" kern="1600" spc="10" dirty="0">
                <a:solidFill>
                  <a:schemeClr val="tx1"/>
                </a:solidFill>
                <a:latin typeface="Helvetica" panose="020B0604020202030204" pitchFamily="34" charset="0"/>
              </a:rPr>
              <a:t>T</a:t>
            </a:r>
            <a:r>
              <a:rPr lang="en-US" altLang="zh-CN" sz="3600" b="0" kern="1600" spc="10" dirty="0">
                <a:solidFill>
                  <a:schemeClr val="tx1"/>
                </a:solidFill>
                <a:latin typeface="Helvetica" panose="020B0604020202030204" pitchFamily="34" charset="0"/>
              </a:rPr>
              <a:t>itle</a:t>
            </a:r>
            <a:endParaRPr lang="en-US" sz="3600" b="0" kern="1600" spc="10" dirty="0">
              <a:solidFill>
                <a:schemeClr val="tx1"/>
              </a:solidFill>
              <a:latin typeface="Helvetica" panose="020B0604020202030204" pitchFamily="34" charset="0"/>
            </a:endParaRPr>
          </a:p>
        </p:txBody>
      </p:sp>
      <p:sp>
        <p:nvSpPr>
          <p:cNvPr id="4" name="Title 1">
            <a:extLst>
              <a:ext uri="{FF2B5EF4-FFF2-40B4-BE49-F238E27FC236}">
                <a16:creationId xmlns:a16="http://schemas.microsoft.com/office/drawing/2014/main" id="{9BB13D4A-78D9-4B99-8555-A236BA61B4DC}"/>
              </a:ext>
            </a:extLst>
          </p:cNvPr>
          <p:cNvSpPr txBox="1">
            <a:spLocks/>
          </p:cNvSpPr>
          <p:nvPr/>
        </p:nvSpPr>
        <p:spPr>
          <a:xfrm>
            <a:off x="380768" y="4515715"/>
            <a:ext cx="4046853" cy="6209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i="0" kern="1200">
                <a:solidFill>
                  <a:srgbClr val="990000"/>
                </a:solidFill>
                <a:latin typeface="Arial Black" panose="020B0604020202020204" pitchFamily="34" charset="0"/>
                <a:ea typeface="+mj-ea"/>
                <a:cs typeface="Arial Black" panose="020B0604020202020204" pitchFamily="34" charset="0"/>
              </a:defRPr>
            </a:lvl1pPr>
          </a:lstStyle>
          <a:p>
            <a:pPr>
              <a:lnSpc>
                <a:spcPts val="4200"/>
              </a:lnSpc>
            </a:pPr>
            <a:r>
              <a:rPr lang="en-US" sz="2400" b="0" spc="20" dirty="0">
                <a:solidFill>
                  <a:schemeClr val="tx1"/>
                </a:solidFill>
                <a:latin typeface="Helvetica" panose="020B0604020202030204" pitchFamily="34" charset="0"/>
              </a:rPr>
              <a:t>Students’ name</a:t>
            </a:r>
          </a:p>
        </p:txBody>
      </p:sp>
      <p:cxnSp>
        <p:nvCxnSpPr>
          <p:cNvPr id="6" name="Straight Connector 12">
            <a:extLst>
              <a:ext uri="{FF2B5EF4-FFF2-40B4-BE49-F238E27FC236}">
                <a16:creationId xmlns:a16="http://schemas.microsoft.com/office/drawing/2014/main" id="{32EF8B97-478C-4456-9FF0-ACB78CBC9971}"/>
              </a:ext>
            </a:extLst>
          </p:cNvPr>
          <p:cNvCxnSpPr>
            <a:cxnSpLocks/>
          </p:cNvCxnSpPr>
          <p:nvPr/>
        </p:nvCxnSpPr>
        <p:spPr>
          <a:xfrm flipV="1">
            <a:off x="380768" y="3931046"/>
            <a:ext cx="9790754" cy="18922"/>
          </a:xfrm>
          <a:prstGeom prst="line">
            <a:avLst/>
          </a:prstGeom>
          <a:ln w="41275">
            <a:solidFill>
              <a:srgbClr val="99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495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EC46A99-9D66-49BF-9FDC-4767B67E67D3}"/>
              </a:ext>
            </a:extLst>
          </p:cNvPr>
          <p:cNvSpPr txBox="1">
            <a:spLocks/>
          </p:cNvSpPr>
          <p:nvPr/>
        </p:nvSpPr>
        <p:spPr>
          <a:xfrm>
            <a:off x="207514" y="0"/>
            <a:ext cx="2400932" cy="4951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i="0" kern="1200">
                <a:solidFill>
                  <a:srgbClr val="990000"/>
                </a:solidFill>
                <a:latin typeface="Arial Black" panose="020B0604020202020204" pitchFamily="34" charset="0"/>
                <a:ea typeface="+mj-ea"/>
                <a:cs typeface="Arial Black" panose="020B0604020202020204" pitchFamily="34" charset="0"/>
              </a:defRPr>
            </a:lvl1pPr>
          </a:lstStyle>
          <a:p>
            <a:pPr>
              <a:lnSpc>
                <a:spcPts val="4200"/>
              </a:lnSpc>
            </a:pPr>
            <a:r>
              <a:rPr lang="en-US" b="0" spc="20">
                <a:solidFill>
                  <a:srgbClr val="C00000"/>
                </a:solidFill>
                <a:latin typeface="Helvetica" panose="020B0604020202030204" pitchFamily="34" charset="0"/>
              </a:rPr>
              <a:t>Performance</a:t>
            </a:r>
          </a:p>
        </p:txBody>
      </p:sp>
      <p:graphicFrame>
        <p:nvGraphicFramePr>
          <p:cNvPr id="7" name="表格 7">
            <a:extLst>
              <a:ext uri="{FF2B5EF4-FFF2-40B4-BE49-F238E27FC236}">
                <a16:creationId xmlns:a16="http://schemas.microsoft.com/office/drawing/2014/main" id="{1A816407-CFCC-438E-8C71-CF57EF86AA29}"/>
              </a:ext>
            </a:extLst>
          </p:cNvPr>
          <p:cNvGraphicFramePr>
            <a:graphicFrameLocks noGrp="1"/>
          </p:cNvGraphicFramePr>
          <p:nvPr>
            <p:extLst>
              <p:ext uri="{D42A27DB-BD31-4B8C-83A1-F6EECF244321}">
                <p14:modId xmlns:p14="http://schemas.microsoft.com/office/powerpoint/2010/main" val="2276480506"/>
              </p:ext>
            </p:extLst>
          </p:nvPr>
        </p:nvGraphicFramePr>
        <p:xfrm>
          <a:off x="1498963" y="4293930"/>
          <a:ext cx="4035565" cy="1737399"/>
        </p:xfrm>
        <a:graphic>
          <a:graphicData uri="http://schemas.openxmlformats.org/drawingml/2006/table">
            <a:tbl>
              <a:tblPr firstRow="1" bandRow="1">
                <a:tableStyleId>{9D7B26C5-4107-4FEC-AEDC-1716B250A1EF}</a:tableStyleId>
              </a:tblPr>
              <a:tblGrid>
                <a:gridCol w="1388617">
                  <a:extLst>
                    <a:ext uri="{9D8B030D-6E8A-4147-A177-3AD203B41FA5}">
                      <a16:colId xmlns:a16="http://schemas.microsoft.com/office/drawing/2014/main" val="1981748441"/>
                    </a:ext>
                  </a:extLst>
                </a:gridCol>
                <a:gridCol w="1646719">
                  <a:extLst>
                    <a:ext uri="{9D8B030D-6E8A-4147-A177-3AD203B41FA5}">
                      <a16:colId xmlns:a16="http://schemas.microsoft.com/office/drawing/2014/main" val="4174273864"/>
                    </a:ext>
                  </a:extLst>
                </a:gridCol>
                <a:gridCol w="1000229">
                  <a:extLst>
                    <a:ext uri="{9D8B030D-6E8A-4147-A177-3AD203B41FA5}">
                      <a16:colId xmlns:a16="http://schemas.microsoft.com/office/drawing/2014/main" val="625618857"/>
                    </a:ext>
                  </a:extLst>
                </a:gridCol>
              </a:tblGrid>
              <a:tr h="365799">
                <a:tc>
                  <a:txBody>
                    <a:bodyPr/>
                    <a:lstStyle/>
                    <a:p>
                      <a:pPr algn="ctr"/>
                      <a:endParaRPr lang="zh-CN" altLang="en-US" sz="1600">
                        <a:latin typeface="Helvetica" panose="020B0604020202030204" pitchFamily="34" charset="0"/>
                      </a:endParaRPr>
                    </a:p>
                  </a:txBody>
                  <a:tcPr anchor="ctr" anchorCtr="1">
                    <a:solidFill>
                      <a:schemeClr val="bg1"/>
                    </a:solidFill>
                  </a:tcPr>
                </a:tc>
                <a:tc>
                  <a:txBody>
                    <a:bodyPr/>
                    <a:lstStyle/>
                    <a:p>
                      <a:pPr algn="ctr"/>
                      <a:endParaRPr lang="zh-CN" altLang="en-US" sz="1500" dirty="0">
                        <a:latin typeface="Helvetica" panose="020B0604020202030204" pitchFamily="34" charset="0"/>
                      </a:endParaRPr>
                    </a:p>
                  </a:txBody>
                  <a:tcPr anchor="ctr" anchorCtr="1">
                    <a:solidFill>
                      <a:schemeClr val="bg1"/>
                    </a:solidFill>
                  </a:tcPr>
                </a:tc>
                <a:tc>
                  <a:txBody>
                    <a:bodyPr/>
                    <a:lstStyle/>
                    <a:p>
                      <a:pPr algn="ctr"/>
                      <a:endParaRPr lang="zh-CN" altLang="en-US" sz="1500" dirty="0">
                        <a:latin typeface="Helvetica" panose="020B0604020202030204" pitchFamily="34" charset="0"/>
                      </a:endParaRPr>
                    </a:p>
                  </a:txBody>
                  <a:tcPr anchor="ctr" anchorCtr="1">
                    <a:solidFill>
                      <a:schemeClr val="bg1"/>
                    </a:solidFill>
                  </a:tcPr>
                </a:tc>
                <a:extLst>
                  <a:ext uri="{0D108BD9-81ED-4DB2-BD59-A6C34878D82A}">
                    <a16:rowId xmlns:a16="http://schemas.microsoft.com/office/drawing/2014/main" val="1148352428"/>
                  </a:ext>
                </a:extLst>
              </a:tr>
              <a:tr h="413389">
                <a:tc>
                  <a:txBody>
                    <a:bodyPr/>
                    <a:lstStyle/>
                    <a:p>
                      <a:pPr algn="ctr"/>
                      <a:r>
                        <a:rPr lang="en-US" altLang="zh-CN" sz="1200" b="1" dirty="0">
                          <a:latin typeface="Helvetica" panose="020B0604020202030204" pitchFamily="34" charset="0"/>
                        </a:rPr>
                        <a:t>Cumulative time </a:t>
                      </a:r>
                    </a:p>
                    <a:p>
                      <a:pPr algn="ctr"/>
                      <a:r>
                        <a:rPr lang="en-US" altLang="zh-CN" sz="1200" b="1" dirty="0">
                          <a:latin typeface="Helvetica" panose="020B0604020202030204" pitchFamily="34" charset="0"/>
                        </a:rPr>
                        <a:t>(Sparse) (ns)</a:t>
                      </a:r>
                      <a:endParaRPr lang="zh-CN" altLang="en-US" sz="1200" b="1" dirty="0">
                        <a:latin typeface="Helvetica" panose="020B0604020202030204" pitchFamily="34" charset="0"/>
                      </a:endParaRPr>
                    </a:p>
                  </a:txBody>
                  <a:tcPr anchor="ctr" anchorCtr="1">
                    <a:solidFill>
                      <a:schemeClr val="bg1"/>
                    </a:solidFill>
                  </a:tcPr>
                </a:tc>
                <a:tc>
                  <a:txBody>
                    <a:bodyPr/>
                    <a:lstStyle/>
                    <a:p>
                      <a:pPr algn="ctr"/>
                      <a:endParaRPr lang="zh-CN" altLang="en-US" sz="1600" dirty="0">
                        <a:latin typeface="Helvetica" panose="020B0604020202030204" pitchFamily="34" charset="0"/>
                      </a:endParaRPr>
                    </a:p>
                  </a:txBody>
                  <a:tcPr anchor="ctr" anchorCtr="1">
                    <a:solidFill>
                      <a:schemeClr val="bg1"/>
                    </a:solidFill>
                  </a:tcPr>
                </a:tc>
                <a:tc>
                  <a:txBody>
                    <a:bodyPr/>
                    <a:lstStyle/>
                    <a:p>
                      <a:pPr algn="ctr"/>
                      <a:endParaRPr lang="zh-CN" altLang="en-US" sz="1600">
                        <a:latin typeface="Helvetica" panose="020B0604020202030204" pitchFamily="34" charset="0"/>
                      </a:endParaRPr>
                    </a:p>
                  </a:txBody>
                  <a:tcPr anchor="ctr" anchorCtr="1">
                    <a:solidFill>
                      <a:schemeClr val="bg1"/>
                    </a:solidFill>
                  </a:tcPr>
                </a:tc>
                <a:extLst>
                  <a:ext uri="{0D108BD9-81ED-4DB2-BD59-A6C34878D82A}">
                    <a16:rowId xmlns:a16="http://schemas.microsoft.com/office/drawing/2014/main" val="3630946882"/>
                  </a:ext>
                </a:extLst>
              </a:tr>
              <a:tr h="400660">
                <a:tc>
                  <a:txBody>
                    <a:bodyPr/>
                    <a:lstStyle/>
                    <a:p>
                      <a:pPr algn="ctr"/>
                      <a:r>
                        <a:rPr lang="en-US" altLang="zh-CN" sz="1200" b="1" dirty="0">
                          <a:latin typeface="Helvetica" panose="020B0604020202030204" pitchFamily="34" charset="0"/>
                        </a:rPr>
                        <a:t>Average time </a:t>
                      </a:r>
                    </a:p>
                    <a:p>
                      <a:pPr algn="ctr"/>
                      <a:r>
                        <a:rPr lang="en-US" altLang="zh-CN" sz="1200" b="1" dirty="0">
                          <a:latin typeface="Helvetica" panose="020B0604020202030204" pitchFamily="34" charset="0"/>
                        </a:rPr>
                        <a:t>(per step) (ns)</a:t>
                      </a:r>
                      <a:endParaRPr lang="zh-CN" altLang="en-US" sz="1200" b="1" dirty="0">
                        <a:latin typeface="Helvetica" panose="020B0604020202030204" pitchFamily="34" charset="0"/>
                      </a:endParaRPr>
                    </a:p>
                  </a:txBody>
                  <a:tcPr anchor="ctr" anchorCtr="1">
                    <a:solidFill>
                      <a:schemeClr val="bg1"/>
                    </a:solidFill>
                  </a:tcPr>
                </a:tc>
                <a:tc>
                  <a:txBody>
                    <a:bodyPr/>
                    <a:lstStyle/>
                    <a:p>
                      <a:pPr algn="ctr"/>
                      <a:endParaRPr lang="zh-CN" altLang="en-US" sz="1600" dirty="0">
                        <a:latin typeface="Helvetica" panose="020B0604020202030204" pitchFamily="34" charset="0"/>
                      </a:endParaRPr>
                    </a:p>
                  </a:txBody>
                  <a:tcPr anchor="ctr" anchorCtr="1">
                    <a:solidFill>
                      <a:schemeClr val="bg1"/>
                    </a:solidFill>
                  </a:tcPr>
                </a:tc>
                <a:tc>
                  <a:txBody>
                    <a:bodyPr/>
                    <a:lstStyle/>
                    <a:p>
                      <a:pPr algn="ctr"/>
                      <a:endParaRPr lang="zh-CN" altLang="en-US" sz="1600" dirty="0">
                        <a:latin typeface="Helvetica" panose="020B0604020202030204" pitchFamily="34" charset="0"/>
                      </a:endParaRPr>
                    </a:p>
                  </a:txBody>
                  <a:tcPr anchor="ctr" anchorCtr="1">
                    <a:solidFill>
                      <a:schemeClr val="bg1"/>
                    </a:solidFill>
                  </a:tcPr>
                </a:tc>
                <a:extLst>
                  <a:ext uri="{0D108BD9-81ED-4DB2-BD59-A6C34878D82A}">
                    <a16:rowId xmlns:a16="http://schemas.microsoft.com/office/drawing/2014/main" val="990481390"/>
                  </a:ext>
                </a:extLst>
              </a:tr>
              <a:tr h="400660">
                <a:tc>
                  <a:txBody>
                    <a:bodyPr/>
                    <a:lstStyle/>
                    <a:p>
                      <a:pPr algn="ctr"/>
                      <a:r>
                        <a:rPr lang="en-US" altLang="zh-CN" sz="1200" b="1" dirty="0">
                          <a:latin typeface="Helvetica" panose="020B0604020202030204" pitchFamily="34" charset="0"/>
                        </a:rPr>
                        <a:t>Average throughput</a:t>
                      </a:r>
                      <a:endParaRPr lang="zh-CN" altLang="en-US" sz="1200" b="1" dirty="0">
                        <a:latin typeface="Helvetica" panose="020B0604020202030204" pitchFamily="34" charset="0"/>
                      </a:endParaRPr>
                    </a:p>
                  </a:txBody>
                  <a:tcPr anchor="ctr" anchorCtr="1">
                    <a:solidFill>
                      <a:schemeClr val="bg1"/>
                    </a:solidFill>
                  </a:tcPr>
                </a:tc>
                <a:tc>
                  <a:txBody>
                    <a:bodyPr/>
                    <a:lstStyle/>
                    <a:p>
                      <a:pPr algn="ctr"/>
                      <a:endParaRPr lang="zh-CN" altLang="en-US" sz="1600">
                        <a:latin typeface="Helvetica" panose="020B0604020202030204" pitchFamily="34" charset="0"/>
                      </a:endParaRPr>
                    </a:p>
                  </a:txBody>
                  <a:tcPr anchor="ctr" anchorCtr="1">
                    <a:solidFill>
                      <a:schemeClr val="bg1"/>
                    </a:solidFill>
                  </a:tcPr>
                </a:tc>
                <a:tc>
                  <a:txBody>
                    <a:bodyPr/>
                    <a:lstStyle/>
                    <a:p>
                      <a:pPr algn="ctr"/>
                      <a:endParaRPr lang="zh-CN" altLang="en-US" sz="1600" dirty="0">
                        <a:latin typeface="Helvetica" panose="020B0604020202030204" pitchFamily="34" charset="0"/>
                      </a:endParaRPr>
                    </a:p>
                  </a:txBody>
                  <a:tcPr anchor="ctr" anchorCtr="1">
                    <a:solidFill>
                      <a:schemeClr val="bg1"/>
                    </a:solidFill>
                  </a:tcPr>
                </a:tc>
                <a:extLst>
                  <a:ext uri="{0D108BD9-81ED-4DB2-BD59-A6C34878D82A}">
                    <a16:rowId xmlns:a16="http://schemas.microsoft.com/office/drawing/2014/main" val="1372594370"/>
                  </a:ext>
                </a:extLst>
              </a:tr>
            </a:tbl>
          </a:graphicData>
        </a:graphic>
      </p:graphicFrame>
      <p:graphicFrame>
        <p:nvGraphicFramePr>
          <p:cNvPr id="2" name="对象 1">
            <a:extLst>
              <a:ext uri="{FF2B5EF4-FFF2-40B4-BE49-F238E27FC236}">
                <a16:creationId xmlns:a16="http://schemas.microsoft.com/office/drawing/2014/main" id="{1D7D822D-1AFC-4DB2-B2DF-D49E2B701280}"/>
              </a:ext>
            </a:extLst>
          </p:cNvPr>
          <p:cNvGraphicFramePr>
            <a:graphicFrameLocks noChangeAspect="1"/>
          </p:cNvGraphicFramePr>
          <p:nvPr>
            <p:extLst>
              <p:ext uri="{D42A27DB-BD31-4B8C-83A1-F6EECF244321}">
                <p14:modId xmlns:p14="http://schemas.microsoft.com/office/powerpoint/2010/main" val="2745687751"/>
              </p:ext>
            </p:extLst>
          </p:nvPr>
        </p:nvGraphicFramePr>
        <p:xfrm>
          <a:off x="908846" y="422160"/>
          <a:ext cx="4992344" cy="3863689"/>
        </p:xfrm>
        <a:graphic>
          <a:graphicData uri="http://schemas.openxmlformats.org/presentationml/2006/ole">
            <mc:AlternateContent xmlns:mc="http://schemas.openxmlformats.org/markup-compatibility/2006">
              <mc:Choice xmlns:v="urn:schemas-microsoft-com:vml" Requires="v">
                <p:oleObj name="Graph" r:id="rId3" imgW="9802440" imgH="7502760" progId="Origin95.Graph">
                  <p:embed/>
                </p:oleObj>
              </mc:Choice>
              <mc:Fallback>
                <p:oleObj name="Graph" r:id="rId3" imgW="9802440" imgH="7502760" progId="Origin95.Graph">
                  <p:embed/>
                  <p:pic>
                    <p:nvPicPr>
                      <p:cNvPr id="2" name="对象 1">
                        <a:extLst>
                          <a:ext uri="{FF2B5EF4-FFF2-40B4-BE49-F238E27FC236}">
                            <a16:creationId xmlns:a16="http://schemas.microsoft.com/office/drawing/2014/main" id="{1D7D822D-1AFC-4DB2-B2DF-D49E2B701280}"/>
                          </a:ext>
                        </a:extLst>
                      </p:cNvPr>
                      <p:cNvPicPr/>
                      <p:nvPr/>
                    </p:nvPicPr>
                    <p:blipFill>
                      <a:blip r:embed="rId4"/>
                      <a:stretch>
                        <a:fillRect/>
                      </a:stretch>
                    </p:blipFill>
                    <p:spPr>
                      <a:xfrm>
                        <a:off x="908846" y="422160"/>
                        <a:ext cx="4992344" cy="3863689"/>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1DD0B448-ED4D-4CF7-8EF0-F6F5E55DFD85}"/>
              </a:ext>
            </a:extLst>
          </p:cNvPr>
          <p:cNvGraphicFramePr>
            <a:graphicFrameLocks noChangeAspect="1"/>
          </p:cNvGraphicFramePr>
          <p:nvPr>
            <p:extLst>
              <p:ext uri="{D42A27DB-BD31-4B8C-83A1-F6EECF244321}">
                <p14:modId xmlns:p14="http://schemas.microsoft.com/office/powerpoint/2010/main" val="4113696636"/>
              </p:ext>
            </p:extLst>
          </p:nvPr>
        </p:nvGraphicFramePr>
        <p:xfrm>
          <a:off x="5901190" y="422159"/>
          <a:ext cx="4992344" cy="3863689"/>
        </p:xfrm>
        <a:graphic>
          <a:graphicData uri="http://schemas.openxmlformats.org/presentationml/2006/ole">
            <mc:AlternateContent xmlns:mc="http://schemas.openxmlformats.org/markup-compatibility/2006">
              <mc:Choice xmlns:v="urn:schemas-microsoft-com:vml" Requires="v">
                <p:oleObj name="Graph" r:id="rId5" imgW="9802440" imgH="7502760" progId="Origin95.Graph">
                  <p:embed/>
                </p:oleObj>
              </mc:Choice>
              <mc:Fallback>
                <p:oleObj name="Graph" r:id="rId5" imgW="9802440" imgH="7502760" progId="Origin95.Graph">
                  <p:embed/>
                  <p:pic>
                    <p:nvPicPr>
                      <p:cNvPr id="4" name="对象 3">
                        <a:extLst>
                          <a:ext uri="{FF2B5EF4-FFF2-40B4-BE49-F238E27FC236}">
                            <a16:creationId xmlns:a16="http://schemas.microsoft.com/office/drawing/2014/main" id="{1DD0B448-ED4D-4CF7-8EF0-F6F5E55DFD85}"/>
                          </a:ext>
                        </a:extLst>
                      </p:cNvPr>
                      <p:cNvPicPr/>
                      <p:nvPr/>
                    </p:nvPicPr>
                    <p:blipFill>
                      <a:blip r:embed="rId6"/>
                      <a:stretch>
                        <a:fillRect/>
                      </a:stretch>
                    </p:blipFill>
                    <p:spPr>
                      <a:xfrm>
                        <a:off x="5901190" y="422159"/>
                        <a:ext cx="4992344" cy="3863689"/>
                      </a:xfrm>
                      <a:prstGeom prst="rect">
                        <a:avLst/>
                      </a:prstGeom>
                    </p:spPr>
                  </p:pic>
                </p:oleObj>
              </mc:Fallback>
            </mc:AlternateContent>
          </a:graphicData>
        </a:graphic>
      </p:graphicFrame>
      <p:sp>
        <p:nvSpPr>
          <p:cNvPr id="11" name="矩形: 圆角 10">
            <a:extLst>
              <a:ext uri="{FF2B5EF4-FFF2-40B4-BE49-F238E27FC236}">
                <a16:creationId xmlns:a16="http://schemas.microsoft.com/office/drawing/2014/main" id="{80FB977F-BAE0-40B4-8DD9-58DF52ECD50F}"/>
              </a:ext>
            </a:extLst>
          </p:cNvPr>
          <p:cNvSpPr/>
          <p:nvPr/>
        </p:nvSpPr>
        <p:spPr>
          <a:xfrm>
            <a:off x="6444185" y="4460889"/>
            <a:ext cx="4248852" cy="1609512"/>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17722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C1803-BC98-47EB-A160-FA725ECB61B7}"/>
              </a:ext>
            </a:extLst>
          </p:cNvPr>
          <p:cNvSpPr txBox="1">
            <a:spLocks/>
          </p:cNvSpPr>
          <p:nvPr/>
        </p:nvSpPr>
        <p:spPr>
          <a:xfrm>
            <a:off x="207513" y="0"/>
            <a:ext cx="3286457" cy="4951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i="0" kern="1200">
                <a:solidFill>
                  <a:srgbClr val="990000"/>
                </a:solidFill>
                <a:latin typeface="Arial Black" panose="020B0604020202020204" pitchFamily="34" charset="0"/>
                <a:ea typeface="+mj-ea"/>
                <a:cs typeface="Arial Black" panose="020B0604020202020204" pitchFamily="34" charset="0"/>
              </a:defRPr>
            </a:lvl1pPr>
          </a:lstStyle>
          <a:p>
            <a:pPr>
              <a:lnSpc>
                <a:spcPts val="4200"/>
              </a:lnSpc>
            </a:pPr>
            <a:endParaRPr lang="en-US" b="0" spc="20">
              <a:solidFill>
                <a:srgbClr val="C00000"/>
              </a:solidFill>
              <a:latin typeface="Helvetica" panose="020B0604020202030204" pitchFamily="34" charset="0"/>
            </a:endParaRPr>
          </a:p>
        </p:txBody>
      </p:sp>
      <p:sp>
        <p:nvSpPr>
          <p:cNvPr id="3" name="Title 1">
            <a:extLst>
              <a:ext uri="{FF2B5EF4-FFF2-40B4-BE49-F238E27FC236}">
                <a16:creationId xmlns:a16="http://schemas.microsoft.com/office/drawing/2014/main" id="{CE0B324C-425C-4D8C-A289-C778E74F5797}"/>
              </a:ext>
            </a:extLst>
          </p:cNvPr>
          <p:cNvSpPr txBox="1">
            <a:spLocks/>
          </p:cNvSpPr>
          <p:nvPr/>
        </p:nvSpPr>
        <p:spPr>
          <a:xfrm>
            <a:off x="207513" y="0"/>
            <a:ext cx="3565589" cy="60639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i="0" kern="1200">
                <a:solidFill>
                  <a:srgbClr val="990000"/>
                </a:solidFill>
                <a:latin typeface="Arial Black" panose="020B0604020202020204" pitchFamily="34" charset="0"/>
                <a:ea typeface="+mj-ea"/>
                <a:cs typeface="Arial Black" panose="020B0604020202020204" pitchFamily="34" charset="0"/>
              </a:defRPr>
            </a:lvl1pPr>
          </a:lstStyle>
          <a:p>
            <a:pPr>
              <a:lnSpc>
                <a:spcPts val="2800"/>
              </a:lnSpc>
            </a:pPr>
            <a:r>
              <a:rPr lang="en-US" altLang="zh-CN" sz="2200" b="0" spc="20">
                <a:solidFill>
                  <a:srgbClr val="C00000"/>
                </a:solidFill>
                <a:latin typeface="Helvetica" panose="020B0604020202030204" pitchFamily="34" charset="0"/>
              </a:rPr>
              <a:t>Summary &amp;</a:t>
            </a:r>
            <a:endParaRPr lang="en-US" sz="2200" b="0" spc="20">
              <a:solidFill>
                <a:srgbClr val="C00000"/>
              </a:solidFill>
              <a:latin typeface="Helvetica" panose="020B0604020202030204" pitchFamily="34" charset="0"/>
            </a:endParaRPr>
          </a:p>
          <a:p>
            <a:pPr>
              <a:lnSpc>
                <a:spcPts val="2800"/>
              </a:lnSpc>
            </a:pPr>
            <a:r>
              <a:rPr lang="en-US" sz="2200" b="0" spc="20">
                <a:solidFill>
                  <a:srgbClr val="C00000"/>
                </a:solidFill>
                <a:latin typeface="Helvetica" panose="020B0604020202030204" pitchFamily="34" charset="0"/>
              </a:rPr>
              <a:t>Outlook</a:t>
            </a:r>
          </a:p>
        </p:txBody>
      </p:sp>
      <p:pic>
        <p:nvPicPr>
          <p:cNvPr id="12" name="图片 11" descr="形状&#10;&#10;低可信度描述已自动生成">
            <a:extLst>
              <a:ext uri="{FF2B5EF4-FFF2-40B4-BE49-F238E27FC236}">
                <a16:creationId xmlns:a16="http://schemas.microsoft.com/office/drawing/2014/main" id="{3A3EBF5F-3205-462C-90FA-29C7032732D3}"/>
              </a:ext>
            </a:extLst>
          </p:cNvPr>
          <p:cNvPicPr>
            <a:picLocks noChangeAspect="1"/>
          </p:cNvPicPr>
          <p:nvPr/>
        </p:nvPicPr>
        <p:blipFill>
          <a:blip r:embed="rId3"/>
          <a:stretch>
            <a:fillRect/>
          </a:stretch>
        </p:blipFill>
        <p:spPr>
          <a:xfrm>
            <a:off x="1645102" y="5024500"/>
            <a:ext cx="369333" cy="369333"/>
          </a:xfrm>
          <a:prstGeom prst="rect">
            <a:avLst/>
          </a:prstGeom>
        </p:spPr>
      </p:pic>
      <p:pic>
        <p:nvPicPr>
          <p:cNvPr id="16" name="图片 15" descr="形状&#10;&#10;低可信度描述已自动生成">
            <a:extLst>
              <a:ext uri="{FF2B5EF4-FFF2-40B4-BE49-F238E27FC236}">
                <a16:creationId xmlns:a16="http://schemas.microsoft.com/office/drawing/2014/main" id="{6BB73BE2-0DA3-4B04-B380-BA08B3D0D9A9}"/>
              </a:ext>
            </a:extLst>
          </p:cNvPr>
          <p:cNvPicPr>
            <a:picLocks noChangeAspect="1"/>
          </p:cNvPicPr>
          <p:nvPr/>
        </p:nvPicPr>
        <p:blipFill>
          <a:blip r:embed="rId4"/>
          <a:stretch>
            <a:fillRect/>
          </a:stretch>
        </p:blipFill>
        <p:spPr>
          <a:xfrm>
            <a:off x="1613562" y="3685563"/>
            <a:ext cx="294774" cy="294774"/>
          </a:xfrm>
          <a:prstGeom prst="rect">
            <a:avLst/>
          </a:prstGeom>
        </p:spPr>
      </p:pic>
      <p:sp>
        <p:nvSpPr>
          <p:cNvPr id="21" name="文本框 20">
            <a:extLst>
              <a:ext uri="{FF2B5EF4-FFF2-40B4-BE49-F238E27FC236}">
                <a16:creationId xmlns:a16="http://schemas.microsoft.com/office/drawing/2014/main" id="{207AF50A-A4EF-4914-972D-974B119E070A}"/>
              </a:ext>
            </a:extLst>
          </p:cNvPr>
          <p:cNvSpPr txBox="1"/>
          <p:nvPr/>
        </p:nvSpPr>
        <p:spPr>
          <a:xfrm>
            <a:off x="1520607" y="3931972"/>
            <a:ext cx="1576136" cy="400110"/>
          </a:xfrm>
          <a:prstGeom prst="rect">
            <a:avLst/>
          </a:prstGeom>
          <a:noFill/>
        </p:spPr>
        <p:txBody>
          <a:bodyPr wrap="square">
            <a:spAutoFit/>
          </a:bodyPr>
          <a:lstStyle/>
          <a:p>
            <a:r>
              <a:rPr lang="en-US" altLang="zh-CN" sz="2000" b="1">
                <a:latin typeface="Helvetica" panose="020B0604020202030204" pitchFamily="34" charset="0"/>
              </a:rPr>
              <a:t>Advantage</a:t>
            </a:r>
            <a:endParaRPr lang="zh-CN" altLang="en-US" sz="2000" b="1">
              <a:latin typeface="Helvetica" panose="020B0604020202030204" pitchFamily="34" charset="0"/>
            </a:endParaRPr>
          </a:p>
        </p:txBody>
      </p:sp>
      <p:sp>
        <p:nvSpPr>
          <p:cNvPr id="22" name="文本框 21">
            <a:extLst>
              <a:ext uri="{FF2B5EF4-FFF2-40B4-BE49-F238E27FC236}">
                <a16:creationId xmlns:a16="http://schemas.microsoft.com/office/drawing/2014/main" id="{AC3C03F6-9B61-46A4-AD2D-384A2862FFB0}"/>
              </a:ext>
            </a:extLst>
          </p:cNvPr>
          <p:cNvSpPr txBox="1"/>
          <p:nvPr/>
        </p:nvSpPr>
        <p:spPr>
          <a:xfrm>
            <a:off x="1579396" y="5356285"/>
            <a:ext cx="1468928" cy="707886"/>
          </a:xfrm>
          <a:prstGeom prst="rect">
            <a:avLst/>
          </a:prstGeom>
          <a:noFill/>
        </p:spPr>
        <p:txBody>
          <a:bodyPr wrap="square">
            <a:spAutoFit/>
          </a:bodyPr>
          <a:lstStyle/>
          <a:p>
            <a:r>
              <a:rPr lang="en-US" altLang="zh-CN" sz="2000" b="1">
                <a:latin typeface="Helvetica" panose="020B0604020202030204" pitchFamily="34" charset="0"/>
              </a:rPr>
              <a:t>Can be Improved</a:t>
            </a:r>
            <a:endParaRPr lang="zh-CN" altLang="en-US" sz="2000" b="1">
              <a:latin typeface="Helvetica" panose="020B0604020202030204" pitchFamily="34" charset="0"/>
            </a:endParaRPr>
          </a:p>
        </p:txBody>
      </p:sp>
      <p:cxnSp>
        <p:nvCxnSpPr>
          <p:cNvPr id="23" name="Straight Connector 12">
            <a:extLst>
              <a:ext uri="{FF2B5EF4-FFF2-40B4-BE49-F238E27FC236}">
                <a16:creationId xmlns:a16="http://schemas.microsoft.com/office/drawing/2014/main" id="{2FCCCEDD-49D6-40AC-A35B-9170DA16CE70}"/>
              </a:ext>
            </a:extLst>
          </p:cNvPr>
          <p:cNvCxnSpPr>
            <a:cxnSpLocks/>
          </p:cNvCxnSpPr>
          <p:nvPr/>
        </p:nvCxnSpPr>
        <p:spPr>
          <a:xfrm flipV="1">
            <a:off x="2001291" y="3827525"/>
            <a:ext cx="2806819" cy="54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12">
            <a:extLst>
              <a:ext uri="{FF2B5EF4-FFF2-40B4-BE49-F238E27FC236}">
                <a16:creationId xmlns:a16="http://schemas.microsoft.com/office/drawing/2014/main" id="{599A66D1-38EC-4153-A193-A58772A5942D}"/>
              </a:ext>
            </a:extLst>
          </p:cNvPr>
          <p:cNvCxnSpPr>
            <a:cxnSpLocks/>
          </p:cNvCxnSpPr>
          <p:nvPr/>
        </p:nvCxnSpPr>
        <p:spPr>
          <a:xfrm flipV="1">
            <a:off x="2007297" y="5177589"/>
            <a:ext cx="2806819" cy="5425"/>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圆角 3">
            <a:extLst>
              <a:ext uri="{FF2B5EF4-FFF2-40B4-BE49-F238E27FC236}">
                <a16:creationId xmlns:a16="http://schemas.microsoft.com/office/drawing/2014/main" id="{D88EEED5-7C07-4E86-831D-1CF82FC1B98B}"/>
              </a:ext>
            </a:extLst>
          </p:cNvPr>
          <p:cNvSpPr/>
          <p:nvPr/>
        </p:nvSpPr>
        <p:spPr>
          <a:xfrm>
            <a:off x="1520607" y="701729"/>
            <a:ext cx="8252043" cy="2640708"/>
          </a:xfrm>
          <a:prstGeom prst="roundRect">
            <a:avLst/>
          </a:prstGeom>
          <a:noFill/>
          <a:ln w="28575">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AC556554-2694-46D3-A9D7-F71506C813C3}"/>
              </a:ext>
            </a:extLst>
          </p:cNvPr>
          <p:cNvSpPr/>
          <p:nvPr/>
        </p:nvSpPr>
        <p:spPr>
          <a:xfrm>
            <a:off x="1520607" y="3576808"/>
            <a:ext cx="9555063" cy="1166214"/>
          </a:xfrm>
          <a:prstGeom prst="roundRect">
            <a:avLst/>
          </a:prstGeom>
          <a:noFill/>
          <a:ln w="28575">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圆角 19">
            <a:extLst>
              <a:ext uri="{FF2B5EF4-FFF2-40B4-BE49-F238E27FC236}">
                <a16:creationId xmlns:a16="http://schemas.microsoft.com/office/drawing/2014/main" id="{661E6661-9D0F-4DBA-A43E-06D15D8C47C6}"/>
              </a:ext>
            </a:extLst>
          </p:cNvPr>
          <p:cNvSpPr/>
          <p:nvPr/>
        </p:nvSpPr>
        <p:spPr>
          <a:xfrm>
            <a:off x="1520607" y="4978541"/>
            <a:ext cx="9555063" cy="1085630"/>
          </a:xfrm>
          <a:prstGeom prst="roundRect">
            <a:avLst/>
          </a:prstGeom>
          <a:noFill/>
          <a:ln w="28575">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08569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0438B-F971-453A-B5B0-679A48F492BE}"/>
              </a:ext>
            </a:extLst>
          </p:cNvPr>
          <p:cNvSpPr txBox="1">
            <a:spLocks/>
          </p:cNvSpPr>
          <p:nvPr/>
        </p:nvSpPr>
        <p:spPr>
          <a:xfrm>
            <a:off x="207513" y="0"/>
            <a:ext cx="3565589" cy="60639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i="0" kern="1200">
                <a:solidFill>
                  <a:srgbClr val="990000"/>
                </a:solidFill>
                <a:latin typeface="Arial Black" panose="020B0604020202020204" pitchFamily="34" charset="0"/>
                <a:ea typeface="+mj-ea"/>
                <a:cs typeface="Arial Black" panose="020B0604020202020204" pitchFamily="34" charset="0"/>
              </a:defRPr>
            </a:lvl1pPr>
          </a:lstStyle>
          <a:p>
            <a:pPr>
              <a:lnSpc>
                <a:spcPts val="2800"/>
              </a:lnSpc>
            </a:pPr>
            <a:r>
              <a:rPr lang="en-US" altLang="zh-CN" sz="2200" b="0" spc="20">
                <a:solidFill>
                  <a:srgbClr val="C00000"/>
                </a:solidFill>
                <a:latin typeface="Helvetica" panose="020B0604020202030204" pitchFamily="34" charset="0"/>
              </a:rPr>
              <a:t>Acknowledgment &amp;</a:t>
            </a:r>
            <a:endParaRPr lang="en-US" sz="2200" b="0" spc="20">
              <a:solidFill>
                <a:srgbClr val="C00000"/>
              </a:solidFill>
              <a:latin typeface="Helvetica" panose="020B0604020202030204" pitchFamily="34" charset="0"/>
            </a:endParaRPr>
          </a:p>
          <a:p>
            <a:pPr>
              <a:lnSpc>
                <a:spcPts val="2800"/>
              </a:lnSpc>
            </a:pPr>
            <a:r>
              <a:rPr lang="en-US" sz="2200" b="0" spc="20">
                <a:solidFill>
                  <a:srgbClr val="C00000"/>
                </a:solidFill>
                <a:latin typeface="Helvetica" panose="020B0604020202030204" pitchFamily="34" charset="0"/>
              </a:rPr>
              <a:t>Reference</a:t>
            </a:r>
          </a:p>
        </p:txBody>
      </p:sp>
      <p:sp>
        <p:nvSpPr>
          <p:cNvPr id="7" name="文本框 6">
            <a:extLst>
              <a:ext uri="{FF2B5EF4-FFF2-40B4-BE49-F238E27FC236}">
                <a16:creationId xmlns:a16="http://schemas.microsoft.com/office/drawing/2014/main" id="{C0334AE7-EF9F-4EFF-AA3C-5DD922CD0850}"/>
              </a:ext>
            </a:extLst>
          </p:cNvPr>
          <p:cNvSpPr txBox="1"/>
          <p:nvPr/>
        </p:nvSpPr>
        <p:spPr>
          <a:xfrm>
            <a:off x="757989" y="2329846"/>
            <a:ext cx="6184230" cy="421526"/>
          </a:xfrm>
          <a:prstGeom prst="rect">
            <a:avLst/>
          </a:prstGeom>
          <a:noFill/>
        </p:spPr>
        <p:txBody>
          <a:bodyPr wrap="square">
            <a:spAutoFit/>
          </a:bodyPr>
          <a:lstStyle/>
          <a:p>
            <a:pPr>
              <a:lnSpc>
                <a:spcPts val="2800"/>
              </a:lnSpc>
            </a:pPr>
            <a:r>
              <a:rPr lang="en-US" altLang="zh-CN" sz="2000" b="0" spc="20">
                <a:solidFill>
                  <a:srgbClr val="C00000"/>
                </a:solidFill>
                <a:latin typeface="Helvetica" panose="020B0604020202030204" pitchFamily="34" charset="0"/>
              </a:rPr>
              <a:t>Reference</a:t>
            </a:r>
          </a:p>
        </p:txBody>
      </p:sp>
      <p:sp>
        <p:nvSpPr>
          <p:cNvPr id="8" name="文本框 7">
            <a:extLst>
              <a:ext uri="{FF2B5EF4-FFF2-40B4-BE49-F238E27FC236}">
                <a16:creationId xmlns:a16="http://schemas.microsoft.com/office/drawing/2014/main" id="{8397B56F-3E75-4718-BCD8-EFA8B6025171}"/>
              </a:ext>
            </a:extLst>
          </p:cNvPr>
          <p:cNvSpPr txBox="1"/>
          <p:nvPr/>
        </p:nvSpPr>
        <p:spPr>
          <a:xfrm>
            <a:off x="757989" y="1024234"/>
            <a:ext cx="6184230" cy="421526"/>
          </a:xfrm>
          <a:prstGeom prst="rect">
            <a:avLst/>
          </a:prstGeom>
          <a:noFill/>
        </p:spPr>
        <p:txBody>
          <a:bodyPr wrap="square">
            <a:spAutoFit/>
          </a:bodyPr>
          <a:lstStyle/>
          <a:p>
            <a:pPr>
              <a:lnSpc>
                <a:spcPts val="2800"/>
              </a:lnSpc>
            </a:pPr>
            <a:r>
              <a:rPr lang="en-US" altLang="zh-CN" sz="2000" b="0" spc="20">
                <a:solidFill>
                  <a:srgbClr val="C00000"/>
                </a:solidFill>
                <a:latin typeface="Helvetica" panose="020B0604020202030204" pitchFamily="34" charset="0"/>
              </a:rPr>
              <a:t>Acknowledgment</a:t>
            </a:r>
          </a:p>
        </p:txBody>
      </p:sp>
    </p:spTree>
    <p:extLst>
      <p:ext uri="{BB962C8B-B14F-4D97-AF65-F5344CB8AC3E}">
        <p14:creationId xmlns:p14="http://schemas.microsoft.com/office/powerpoint/2010/main" val="2398750026"/>
      </p:ext>
    </p:extLst>
  </p:cSld>
  <p:clrMapOvr>
    <a:masterClrMapping/>
  </p:clrMapOvr>
  <mc:AlternateContent xmlns:mc="http://schemas.openxmlformats.org/markup-compatibility/2006" xmlns:p14="http://schemas.microsoft.com/office/powerpoint/2010/main">
    <mc:Choice Requires="p14">
      <p:transition spd="med" p14:dur="700" advClick="0" advTm="12000">
        <p:fade/>
      </p:transition>
    </mc:Choice>
    <mc:Fallback xmlns="">
      <p:transition spd="med" advClick="0" advTm="12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6">
            <a:extLst>
              <a:ext uri="{FF2B5EF4-FFF2-40B4-BE49-F238E27FC236}">
                <a16:creationId xmlns:a16="http://schemas.microsoft.com/office/drawing/2014/main" id="{61BF120E-B1FA-46BC-9CE7-2F6DEB4BFFA6}"/>
              </a:ext>
            </a:extLst>
          </p:cNvPr>
          <p:cNvSpPr txBox="1">
            <a:spLocks/>
          </p:cNvSpPr>
          <p:nvPr/>
        </p:nvSpPr>
        <p:spPr>
          <a:xfrm>
            <a:off x="2671581" y="2634674"/>
            <a:ext cx="7345428" cy="15081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i="0" kern="1200">
                <a:solidFill>
                  <a:srgbClr val="990000"/>
                </a:solidFill>
                <a:latin typeface="Arial Black" panose="020B0604020202020204" pitchFamily="34" charset="0"/>
                <a:ea typeface="+mj-ea"/>
                <a:cs typeface="Arial Black" panose="020B0604020202020204" pitchFamily="34" charset="0"/>
              </a:defRPr>
            </a:lvl1pPr>
          </a:lstStyle>
          <a:p>
            <a:r>
              <a:rPr lang="en-US" altLang="zh-CN" sz="3600">
                <a:latin typeface="Helvetica" panose="020B0604020202030204" pitchFamily="34" charset="0"/>
              </a:rPr>
              <a:t>Thank You for Your Listening</a:t>
            </a:r>
            <a:endParaRPr lang="zh-CN" altLang="en-US" sz="3600">
              <a:latin typeface="Helvetica" panose="020B0604020202030204" pitchFamily="34" charset="0"/>
            </a:endParaRPr>
          </a:p>
        </p:txBody>
      </p:sp>
    </p:spTree>
    <p:extLst>
      <p:ext uri="{BB962C8B-B14F-4D97-AF65-F5344CB8AC3E}">
        <p14:creationId xmlns:p14="http://schemas.microsoft.com/office/powerpoint/2010/main" val="328424396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5ECC5E1-EA0F-460D-8654-2C13D3E54010}"/>
              </a:ext>
            </a:extLst>
          </p:cNvPr>
          <p:cNvSpPr txBox="1">
            <a:spLocks/>
          </p:cNvSpPr>
          <p:nvPr/>
        </p:nvSpPr>
        <p:spPr>
          <a:xfrm>
            <a:off x="207513" y="5399"/>
            <a:ext cx="4398354" cy="4951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i="0" kern="1200">
                <a:solidFill>
                  <a:srgbClr val="990000"/>
                </a:solidFill>
                <a:latin typeface="Arial Black" panose="020B0604020202020204" pitchFamily="34" charset="0"/>
                <a:ea typeface="+mj-ea"/>
                <a:cs typeface="Arial Black" panose="020B0604020202020204" pitchFamily="34" charset="0"/>
              </a:defRPr>
            </a:lvl1pPr>
          </a:lstStyle>
          <a:p>
            <a:pPr>
              <a:lnSpc>
                <a:spcPts val="4200"/>
              </a:lnSpc>
            </a:pPr>
            <a:r>
              <a:rPr lang="en-US" b="0" spc="20" dirty="0">
                <a:solidFill>
                  <a:srgbClr val="C00000"/>
                </a:solidFill>
                <a:latin typeface="Helvetica" panose="020B0604020202030204" pitchFamily="34" charset="0"/>
              </a:rPr>
              <a:t>Outline for Reference</a:t>
            </a:r>
          </a:p>
        </p:txBody>
      </p:sp>
      <p:pic>
        <p:nvPicPr>
          <p:cNvPr id="3" name="图片 2" descr="图标&#10;&#10;描述已自动生成">
            <a:extLst>
              <a:ext uri="{FF2B5EF4-FFF2-40B4-BE49-F238E27FC236}">
                <a16:creationId xmlns:a16="http://schemas.microsoft.com/office/drawing/2014/main" id="{9E2C8C52-7BB9-4B95-94D1-C0391F1F8B57}"/>
              </a:ext>
            </a:extLst>
          </p:cNvPr>
          <p:cNvPicPr>
            <a:picLocks noChangeAspect="1"/>
          </p:cNvPicPr>
          <p:nvPr/>
        </p:nvPicPr>
        <p:blipFill>
          <a:blip r:embed="rId3"/>
          <a:stretch>
            <a:fillRect/>
          </a:stretch>
        </p:blipFill>
        <p:spPr>
          <a:xfrm>
            <a:off x="3147965" y="909391"/>
            <a:ext cx="294980" cy="294980"/>
          </a:xfrm>
          <a:prstGeom prst="rect">
            <a:avLst/>
          </a:prstGeom>
        </p:spPr>
      </p:pic>
      <p:sp>
        <p:nvSpPr>
          <p:cNvPr id="5" name="Title 1">
            <a:extLst>
              <a:ext uri="{FF2B5EF4-FFF2-40B4-BE49-F238E27FC236}">
                <a16:creationId xmlns:a16="http://schemas.microsoft.com/office/drawing/2014/main" id="{FF35B885-CB37-40B0-93DF-7161116A5A38}"/>
              </a:ext>
            </a:extLst>
          </p:cNvPr>
          <p:cNvSpPr txBox="1">
            <a:spLocks/>
          </p:cNvSpPr>
          <p:nvPr/>
        </p:nvSpPr>
        <p:spPr>
          <a:xfrm>
            <a:off x="3649351" y="796243"/>
            <a:ext cx="3155233" cy="6030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i="0" kern="1200">
                <a:solidFill>
                  <a:srgbClr val="990000"/>
                </a:solidFill>
                <a:latin typeface="Arial Black" panose="020B0604020202020204" pitchFamily="34" charset="0"/>
                <a:ea typeface="+mj-ea"/>
                <a:cs typeface="Arial Black" panose="020B0604020202020204" pitchFamily="34" charset="0"/>
              </a:defRPr>
            </a:lvl1pPr>
          </a:lstStyle>
          <a:p>
            <a:pPr>
              <a:lnSpc>
                <a:spcPts val="2200"/>
              </a:lnSpc>
            </a:pPr>
            <a:r>
              <a:rPr lang="en-US" altLang="zh-CN" sz="2600" spc="20">
                <a:solidFill>
                  <a:srgbClr val="C00000"/>
                </a:solidFill>
                <a:latin typeface="Helvetica" panose="020B0604020202030204" pitchFamily="34" charset="0"/>
              </a:rPr>
              <a:t>NoC Architecture</a:t>
            </a:r>
            <a:endParaRPr lang="en-US" sz="2600" spc="20">
              <a:solidFill>
                <a:schemeClr val="tx1"/>
              </a:solidFill>
              <a:latin typeface="Helvetica" panose="020B0604020202030204" pitchFamily="34" charset="0"/>
            </a:endParaRPr>
          </a:p>
        </p:txBody>
      </p:sp>
      <p:pic>
        <p:nvPicPr>
          <p:cNvPr id="7" name="图片 6" descr="图标&#10;&#10;描述已自动生成">
            <a:extLst>
              <a:ext uri="{FF2B5EF4-FFF2-40B4-BE49-F238E27FC236}">
                <a16:creationId xmlns:a16="http://schemas.microsoft.com/office/drawing/2014/main" id="{200BE895-A034-4659-AD77-ECF8D5294B1A}"/>
              </a:ext>
            </a:extLst>
          </p:cNvPr>
          <p:cNvPicPr>
            <a:picLocks noChangeAspect="1"/>
          </p:cNvPicPr>
          <p:nvPr/>
        </p:nvPicPr>
        <p:blipFill>
          <a:blip r:embed="rId3"/>
          <a:stretch>
            <a:fillRect/>
          </a:stretch>
        </p:blipFill>
        <p:spPr>
          <a:xfrm>
            <a:off x="3147965" y="1596065"/>
            <a:ext cx="294980" cy="294980"/>
          </a:xfrm>
          <a:prstGeom prst="rect">
            <a:avLst/>
          </a:prstGeom>
        </p:spPr>
      </p:pic>
      <p:sp>
        <p:nvSpPr>
          <p:cNvPr id="8" name="Title 1">
            <a:extLst>
              <a:ext uri="{FF2B5EF4-FFF2-40B4-BE49-F238E27FC236}">
                <a16:creationId xmlns:a16="http://schemas.microsoft.com/office/drawing/2014/main" id="{D6A9B80A-502C-44B6-A5C8-EE6E3B10BFFF}"/>
              </a:ext>
            </a:extLst>
          </p:cNvPr>
          <p:cNvSpPr txBox="1">
            <a:spLocks/>
          </p:cNvSpPr>
          <p:nvPr/>
        </p:nvSpPr>
        <p:spPr>
          <a:xfrm>
            <a:off x="3649351" y="1482917"/>
            <a:ext cx="4523099" cy="6030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i="0" kern="1200">
                <a:solidFill>
                  <a:srgbClr val="990000"/>
                </a:solidFill>
                <a:latin typeface="Arial Black" panose="020B0604020202020204" pitchFamily="34" charset="0"/>
                <a:ea typeface="+mj-ea"/>
                <a:cs typeface="Arial Black" panose="020B0604020202020204" pitchFamily="34" charset="0"/>
              </a:defRPr>
            </a:lvl1pPr>
          </a:lstStyle>
          <a:p>
            <a:pPr>
              <a:lnSpc>
                <a:spcPts val="2200"/>
              </a:lnSpc>
            </a:pPr>
            <a:r>
              <a:rPr lang="en-US" altLang="zh-CN" sz="2600" spc="20">
                <a:solidFill>
                  <a:srgbClr val="C00000"/>
                </a:solidFill>
                <a:latin typeface="Helvetica" panose="020B0604020202030204" pitchFamily="34" charset="0"/>
              </a:rPr>
              <a:t>Processing Element</a:t>
            </a:r>
          </a:p>
        </p:txBody>
      </p:sp>
      <p:pic>
        <p:nvPicPr>
          <p:cNvPr id="9" name="图片 8" descr="图标&#10;&#10;描述已自动生成">
            <a:extLst>
              <a:ext uri="{FF2B5EF4-FFF2-40B4-BE49-F238E27FC236}">
                <a16:creationId xmlns:a16="http://schemas.microsoft.com/office/drawing/2014/main" id="{E3CF5843-FD1B-4FF8-8595-35FB5BE2C10E}"/>
              </a:ext>
            </a:extLst>
          </p:cNvPr>
          <p:cNvPicPr>
            <a:picLocks noChangeAspect="1"/>
          </p:cNvPicPr>
          <p:nvPr/>
        </p:nvPicPr>
        <p:blipFill>
          <a:blip r:embed="rId3"/>
          <a:stretch>
            <a:fillRect/>
          </a:stretch>
        </p:blipFill>
        <p:spPr>
          <a:xfrm>
            <a:off x="3147965" y="2317645"/>
            <a:ext cx="294980" cy="294980"/>
          </a:xfrm>
          <a:prstGeom prst="rect">
            <a:avLst/>
          </a:prstGeom>
        </p:spPr>
      </p:pic>
      <p:sp>
        <p:nvSpPr>
          <p:cNvPr id="10" name="Title 1">
            <a:extLst>
              <a:ext uri="{FF2B5EF4-FFF2-40B4-BE49-F238E27FC236}">
                <a16:creationId xmlns:a16="http://schemas.microsoft.com/office/drawing/2014/main" id="{559CB0A4-D2C2-4444-9989-544DD2BC476E}"/>
              </a:ext>
            </a:extLst>
          </p:cNvPr>
          <p:cNvSpPr txBox="1">
            <a:spLocks/>
          </p:cNvSpPr>
          <p:nvPr/>
        </p:nvSpPr>
        <p:spPr>
          <a:xfrm>
            <a:off x="3649351" y="2204497"/>
            <a:ext cx="4523099" cy="6030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i="0" kern="1200">
                <a:solidFill>
                  <a:srgbClr val="990000"/>
                </a:solidFill>
                <a:latin typeface="Arial Black" panose="020B0604020202020204" pitchFamily="34" charset="0"/>
                <a:ea typeface="+mj-ea"/>
                <a:cs typeface="Arial Black" panose="020B0604020202020204" pitchFamily="34" charset="0"/>
              </a:defRPr>
            </a:lvl1pPr>
          </a:lstStyle>
          <a:p>
            <a:pPr>
              <a:lnSpc>
                <a:spcPts val="2200"/>
              </a:lnSpc>
            </a:pPr>
            <a:r>
              <a:rPr lang="en-US" altLang="zh-CN" sz="2600" spc="20">
                <a:solidFill>
                  <a:srgbClr val="C00000"/>
                </a:solidFill>
                <a:latin typeface="Helvetica" panose="020B0604020202030204" pitchFamily="34" charset="0"/>
              </a:rPr>
              <a:t>Routing</a:t>
            </a:r>
          </a:p>
        </p:txBody>
      </p:sp>
      <p:pic>
        <p:nvPicPr>
          <p:cNvPr id="12" name="图片 11" descr="图标&#10;&#10;描述已自动生成">
            <a:extLst>
              <a:ext uri="{FF2B5EF4-FFF2-40B4-BE49-F238E27FC236}">
                <a16:creationId xmlns:a16="http://schemas.microsoft.com/office/drawing/2014/main" id="{D2F197A0-3C2D-4536-8237-DAF75C66BA1C}"/>
              </a:ext>
            </a:extLst>
          </p:cNvPr>
          <p:cNvPicPr>
            <a:picLocks noChangeAspect="1"/>
          </p:cNvPicPr>
          <p:nvPr/>
        </p:nvPicPr>
        <p:blipFill>
          <a:blip r:embed="rId3"/>
          <a:stretch>
            <a:fillRect/>
          </a:stretch>
        </p:blipFill>
        <p:spPr>
          <a:xfrm>
            <a:off x="3147965" y="3084204"/>
            <a:ext cx="294980" cy="294980"/>
          </a:xfrm>
          <a:prstGeom prst="rect">
            <a:avLst/>
          </a:prstGeom>
        </p:spPr>
      </p:pic>
      <p:sp>
        <p:nvSpPr>
          <p:cNvPr id="13" name="Title 1">
            <a:extLst>
              <a:ext uri="{FF2B5EF4-FFF2-40B4-BE49-F238E27FC236}">
                <a16:creationId xmlns:a16="http://schemas.microsoft.com/office/drawing/2014/main" id="{B087DC44-EC84-43F3-9703-B1E68800CB45}"/>
              </a:ext>
            </a:extLst>
          </p:cNvPr>
          <p:cNvSpPr txBox="1">
            <a:spLocks/>
          </p:cNvSpPr>
          <p:nvPr/>
        </p:nvSpPr>
        <p:spPr>
          <a:xfrm>
            <a:off x="3649351" y="2971056"/>
            <a:ext cx="5480706" cy="6030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i="0" kern="1200">
                <a:solidFill>
                  <a:srgbClr val="990000"/>
                </a:solidFill>
                <a:latin typeface="Arial Black" panose="020B0604020202020204" pitchFamily="34" charset="0"/>
                <a:ea typeface="+mj-ea"/>
                <a:cs typeface="Arial Black" panose="020B0604020202020204" pitchFamily="34" charset="0"/>
              </a:defRPr>
            </a:lvl1pPr>
          </a:lstStyle>
          <a:p>
            <a:pPr>
              <a:lnSpc>
                <a:spcPts val="2200"/>
              </a:lnSpc>
            </a:pPr>
            <a:r>
              <a:rPr lang="en-US" altLang="zh-CN" sz="2700" spc="20">
                <a:solidFill>
                  <a:srgbClr val="C00000"/>
                </a:solidFill>
                <a:latin typeface="Helvetica" panose="020B0604020202030204" pitchFamily="34" charset="0"/>
              </a:rPr>
              <a:t>Gate-level Implementation</a:t>
            </a:r>
          </a:p>
        </p:txBody>
      </p:sp>
      <p:pic>
        <p:nvPicPr>
          <p:cNvPr id="14" name="图片 13" descr="图标&#10;&#10;描述已自动生成">
            <a:extLst>
              <a:ext uri="{FF2B5EF4-FFF2-40B4-BE49-F238E27FC236}">
                <a16:creationId xmlns:a16="http://schemas.microsoft.com/office/drawing/2014/main" id="{78092CEA-EDE3-49B1-B08D-49D421823EB8}"/>
              </a:ext>
            </a:extLst>
          </p:cNvPr>
          <p:cNvPicPr>
            <a:picLocks noChangeAspect="1"/>
          </p:cNvPicPr>
          <p:nvPr/>
        </p:nvPicPr>
        <p:blipFill>
          <a:blip r:embed="rId3"/>
          <a:stretch>
            <a:fillRect/>
          </a:stretch>
        </p:blipFill>
        <p:spPr>
          <a:xfrm>
            <a:off x="3147965" y="3821085"/>
            <a:ext cx="294980" cy="294980"/>
          </a:xfrm>
          <a:prstGeom prst="rect">
            <a:avLst/>
          </a:prstGeom>
        </p:spPr>
      </p:pic>
      <p:sp>
        <p:nvSpPr>
          <p:cNvPr id="15" name="Title 1">
            <a:extLst>
              <a:ext uri="{FF2B5EF4-FFF2-40B4-BE49-F238E27FC236}">
                <a16:creationId xmlns:a16="http://schemas.microsoft.com/office/drawing/2014/main" id="{76247179-95E8-4255-B6E0-F0D7A3B40C8C}"/>
              </a:ext>
            </a:extLst>
          </p:cNvPr>
          <p:cNvSpPr txBox="1">
            <a:spLocks/>
          </p:cNvSpPr>
          <p:nvPr/>
        </p:nvSpPr>
        <p:spPr>
          <a:xfrm>
            <a:off x="3649351" y="3707937"/>
            <a:ext cx="4618349" cy="6030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i="0" kern="1200">
                <a:solidFill>
                  <a:srgbClr val="990000"/>
                </a:solidFill>
                <a:latin typeface="Arial Black" panose="020B0604020202020204" pitchFamily="34" charset="0"/>
                <a:ea typeface="+mj-ea"/>
                <a:cs typeface="Arial Black" panose="020B0604020202020204" pitchFamily="34" charset="0"/>
              </a:defRPr>
            </a:lvl1pPr>
          </a:lstStyle>
          <a:p>
            <a:pPr>
              <a:lnSpc>
                <a:spcPts val="2200"/>
              </a:lnSpc>
            </a:pPr>
            <a:r>
              <a:rPr lang="en-US" altLang="zh-CN" sz="2600" spc="20">
                <a:solidFill>
                  <a:srgbClr val="C00000"/>
                </a:solidFill>
                <a:latin typeface="Helvetica" panose="020B0604020202030204" pitchFamily="34" charset="0"/>
              </a:rPr>
              <a:t>Verification &amp; Analysis</a:t>
            </a:r>
          </a:p>
        </p:txBody>
      </p:sp>
      <p:pic>
        <p:nvPicPr>
          <p:cNvPr id="18" name="图片 17" descr="图标&#10;&#10;描述已自动生成">
            <a:extLst>
              <a:ext uri="{FF2B5EF4-FFF2-40B4-BE49-F238E27FC236}">
                <a16:creationId xmlns:a16="http://schemas.microsoft.com/office/drawing/2014/main" id="{557DA8D8-745A-4CEA-8359-7C4B4BC48456}"/>
              </a:ext>
            </a:extLst>
          </p:cNvPr>
          <p:cNvPicPr>
            <a:picLocks noChangeAspect="1"/>
          </p:cNvPicPr>
          <p:nvPr/>
        </p:nvPicPr>
        <p:blipFill>
          <a:blip r:embed="rId3"/>
          <a:stretch>
            <a:fillRect/>
          </a:stretch>
        </p:blipFill>
        <p:spPr>
          <a:xfrm>
            <a:off x="3147965" y="4572343"/>
            <a:ext cx="294980" cy="294980"/>
          </a:xfrm>
          <a:prstGeom prst="rect">
            <a:avLst/>
          </a:prstGeom>
        </p:spPr>
      </p:pic>
      <p:sp>
        <p:nvSpPr>
          <p:cNvPr id="19" name="Title 1">
            <a:extLst>
              <a:ext uri="{FF2B5EF4-FFF2-40B4-BE49-F238E27FC236}">
                <a16:creationId xmlns:a16="http://schemas.microsoft.com/office/drawing/2014/main" id="{D81AF5CE-3C2B-4389-AF13-1DAA95AF8C57}"/>
              </a:ext>
            </a:extLst>
          </p:cNvPr>
          <p:cNvSpPr txBox="1">
            <a:spLocks/>
          </p:cNvSpPr>
          <p:nvPr/>
        </p:nvSpPr>
        <p:spPr>
          <a:xfrm>
            <a:off x="3649352" y="4459195"/>
            <a:ext cx="6971024" cy="6030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i="0" kern="1200">
                <a:solidFill>
                  <a:srgbClr val="990000"/>
                </a:solidFill>
                <a:latin typeface="Arial Black" panose="020B0604020202020204" pitchFamily="34" charset="0"/>
                <a:ea typeface="+mj-ea"/>
                <a:cs typeface="Arial Black" panose="020B0604020202020204" pitchFamily="34" charset="0"/>
              </a:defRPr>
            </a:lvl1pPr>
          </a:lstStyle>
          <a:p>
            <a:pPr>
              <a:lnSpc>
                <a:spcPts val="2200"/>
              </a:lnSpc>
            </a:pPr>
            <a:r>
              <a:rPr lang="en-US" altLang="zh-CN" sz="2600" spc="20">
                <a:solidFill>
                  <a:srgbClr val="C00000"/>
                </a:solidFill>
                <a:latin typeface="Helvetica" panose="020B0604020202030204" pitchFamily="34" charset="0"/>
              </a:rPr>
              <a:t>Advance Design  </a:t>
            </a:r>
            <a:r>
              <a:rPr lang="en-US" altLang="zh-CN" sz="2000" b="0" spc="20">
                <a:solidFill>
                  <a:srgbClr val="C00000"/>
                </a:solidFill>
                <a:latin typeface="Helvetica" panose="020B0604020202030204" pitchFamily="34" charset="0"/>
              </a:rPr>
              <a:t>Sparse-Input-Optimized PE</a:t>
            </a:r>
            <a:endParaRPr lang="en-US" altLang="zh-CN" sz="2600" b="0" spc="20">
              <a:solidFill>
                <a:srgbClr val="C00000"/>
              </a:solidFill>
              <a:latin typeface="Helvetica" panose="020B0604020202030204" pitchFamily="34" charset="0"/>
            </a:endParaRPr>
          </a:p>
        </p:txBody>
      </p:sp>
      <p:pic>
        <p:nvPicPr>
          <p:cNvPr id="20" name="图片 19" descr="图标&#10;&#10;描述已自动生成">
            <a:extLst>
              <a:ext uri="{FF2B5EF4-FFF2-40B4-BE49-F238E27FC236}">
                <a16:creationId xmlns:a16="http://schemas.microsoft.com/office/drawing/2014/main" id="{69035852-5DD7-4A20-8C07-B2E0BF8F85D9}"/>
              </a:ext>
            </a:extLst>
          </p:cNvPr>
          <p:cNvPicPr>
            <a:picLocks noChangeAspect="1"/>
          </p:cNvPicPr>
          <p:nvPr/>
        </p:nvPicPr>
        <p:blipFill>
          <a:blip r:embed="rId3"/>
          <a:stretch>
            <a:fillRect/>
          </a:stretch>
        </p:blipFill>
        <p:spPr>
          <a:xfrm>
            <a:off x="3151699" y="5290359"/>
            <a:ext cx="294980" cy="294980"/>
          </a:xfrm>
          <a:prstGeom prst="rect">
            <a:avLst/>
          </a:prstGeom>
        </p:spPr>
      </p:pic>
      <p:sp>
        <p:nvSpPr>
          <p:cNvPr id="21" name="Title 1">
            <a:extLst>
              <a:ext uri="{FF2B5EF4-FFF2-40B4-BE49-F238E27FC236}">
                <a16:creationId xmlns:a16="http://schemas.microsoft.com/office/drawing/2014/main" id="{421A6EC0-4345-45EA-9003-F6CF464CB120}"/>
              </a:ext>
            </a:extLst>
          </p:cNvPr>
          <p:cNvSpPr txBox="1">
            <a:spLocks/>
          </p:cNvSpPr>
          <p:nvPr/>
        </p:nvSpPr>
        <p:spPr>
          <a:xfrm>
            <a:off x="3653086" y="5177211"/>
            <a:ext cx="3538289" cy="6030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i="0" kern="1200">
                <a:solidFill>
                  <a:srgbClr val="990000"/>
                </a:solidFill>
                <a:latin typeface="Arial Black" panose="020B0604020202020204" pitchFamily="34" charset="0"/>
                <a:ea typeface="+mj-ea"/>
                <a:cs typeface="Arial Black" panose="020B0604020202020204" pitchFamily="34" charset="0"/>
              </a:defRPr>
            </a:lvl1pPr>
          </a:lstStyle>
          <a:p>
            <a:pPr>
              <a:lnSpc>
                <a:spcPts val="2200"/>
              </a:lnSpc>
            </a:pPr>
            <a:r>
              <a:rPr lang="en-US" altLang="zh-CN" sz="2600" spc="20">
                <a:solidFill>
                  <a:srgbClr val="C00000"/>
                </a:solidFill>
                <a:latin typeface="Helvetica" panose="020B0604020202030204" pitchFamily="34" charset="0"/>
              </a:rPr>
              <a:t>Summary &amp; Outlook</a:t>
            </a:r>
          </a:p>
        </p:txBody>
      </p:sp>
    </p:spTree>
    <p:extLst>
      <p:ext uri="{BB962C8B-B14F-4D97-AF65-F5344CB8AC3E}">
        <p14:creationId xmlns:p14="http://schemas.microsoft.com/office/powerpoint/2010/main" val="1517738935"/>
      </p:ext>
    </p:extLst>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B446-9634-49B3-B314-B9DBF65C7610}"/>
              </a:ext>
            </a:extLst>
          </p:cNvPr>
          <p:cNvSpPr txBox="1">
            <a:spLocks/>
          </p:cNvSpPr>
          <p:nvPr/>
        </p:nvSpPr>
        <p:spPr>
          <a:xfrm>
            <a:off x="207513" y="0"/>
            <a:ext cx="4248983" cy="4951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i="0" kern="1200">
                <a:solidFill>
                  <a:srgbClr val="990000"/>
                </a:solidFill>
                <a:latin typeface="Arial Black" panose="020B0604020202020204" pitchFamily="34" charset="0"/>
                <a:ea typeface="+mj-ea"/>
                <a:cs typeface="Arial Black" panose="020B0604020202020204" pitchFamily="34" charset="0"/>
              </a:defRPr>
            </a:lvl1pPr>
          </a:lstStyle>
          <a:p>
            <a:pPr>
              <a:lnSpc>
                <a:spcPts val="4200"/>
              </a:lnSpc>
            </a:pPr>
            <a:r>
              <a:rPr lang="en-US" b="0" spc="20">
                <a:solidFill>
                  <a:srgbClr val="C00000"/>
                </a:solidFill>
                <a:latin typeface="Helvetica" panose="020B0604020202030204" pitchFamily="34" charset="0"/>
              </a:rPr>
              <a:t>NoC Architecture</a:t>
            </a:r>
          </a:p>
        </p:txBody>
      </p:sp>
    </p:spTree>
    <p:extLst>
      <p:ext uri="{BB962C8B-B14F-4D97-AF65-F5344CB8AC3E}">
        <p14:creationId xmlns:p14="http://schemas.microsoft.com/office/powerpoint/2010/main" val="8107210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8717-07CD-43DB-A68D-770C44F2EB57}"/>
              </a:ext>
            </a:extLst>
          </p:cNvPr>
          <p:cNvSpPr txBox="1">
            <a:spLocks/>
          </p:cNvSpPr>
          <p:nvPr/>
        </p:nvSpPr>
        <p:spPr>
          <a:xfrm>
            <a:off x="207513" y="0"/>
            <a:ext cx="3671467" cy="4951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i="0" kern="1200">
                <a:solidFill>
                  <a:srgbClr val="990000"/>
                </a:solidFill>
                <a:latin typeface="Arial Black" panose="020B0604020202020204" pitchFamily="34" charset="0"/>
                <a:ea typeface="+mj-ea"/>
                <a:cs typeface="Arial Black" panose="020B0604020202020204" pitchFamily="34" charset="0"/>
              </a:defRPr>
            </a:lvl1pPr>
          </a:lstStyle>
          <a:p>
            <a:pPr>
              <a:lnSpc>
                <a:spcPts val="4200"/>
              </a:lnSpc>
            </a:pPr>
            <a:r>
              <a:rPr lang="en-US" b="0" spc="20">
                <a:solidFill>
                  <a:srgbClr val="C00000"/>
                </a:solidFill>
                <a:latin typeface="Helvetica" panose="020B0604020202030204" pitchFamily="34" charset="0"/>
              </a:rPr>
              <a:t>Processing Element</a:t>
            </a:r>
          </a:p>
        </p:txBody>
      </p:sp>
    </p:spTree>
    <p:extLst>
      <p:ext uri="{BB962C8B-B14F-4D97-AF65-F5344CB8AC3E}">
        <p14:creationId xmlns:p14="http://schemas.microsoft.com/office/powerpoint/2010/main" val="55102090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F6FEA-7338-4F75-A2EE-58878250E5C8}"/>
              </a:ext>
            </a:extLst>
          </p:cNvPr>
          <p:cNvSpPr txBox="1">
            <a:spLocks/>
          </p:cNvSpPr>
          <p:nvPr/>
        </p:nvSpPr>
        <p:spPr>
          <a:xfrm>
            <a:off x="207514" y="0"/>
            <a:ext cx="2400932" cy="4951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i="0" kern="1200">
                <a:solidFill>
                  <a:srgbClr val="990000"/>
                </a:solidFill>
                <a:latin typeface="Arial Black" panose="020B0604020202020204" pitchFamily="34" charset="0"/>
                <a:ea typeface="+mj-ea"/>
                <a:cs typeface="Arial Black" panose="020B0604020202020204" pitchFamily="34" charset="0"/>
              </a:defRPr>
            </a:lvl1pPr>
          </a:lstStyle>
          <a:p>
            <a:pPr>
              <a:lnSpc>
                <a:spcPts val="4200"/>
              </a:lnSpc>
            </a:pPr>
            <a:r>
              <a:rPr lang="en-US" b="0" spc="20">
                <a:solidFill>
                  <a:srgbClr val="C00000"/>
                </a:solidFill>
                <a:latin typeface="Helvetica" panose="020B0604020202030204" pitchFamily="34" charset="0"/>
              </a:rPr>
              <a:t>Routing</a:t>
            </a:r>
          </a:p>
        </p:txBody>
      </p:sp>
    </p:spTree>
    <p:extLst>
      <p:ext uri="{BB962C8B-B14F-4D97-AF65-F5344CB8AC3E}">
        <p14:creationId xmlns:p14="http://schemas.microsoft.com/office/powerpoint/2010/main" val="3046214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F6FEA-7338-4F75-A2EE-58878250E5C8}"/>
              </a:ext>
            </a:extLst>
          </p:cNvPr>
          <p:cNvSpPr txBox="1">
            <a:spLocks/>
          </p:cNvSpPr>
          <p:nvPr/>
        </p:nvSpPr>
        <p:spPr>
          <a:xfrm>
            <a:off x="207514" y="0"/>
            <a:ext cx="4576242" cy="4951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i="0" kern="1200">
                <a:solidFill>
                  <a:srgbClr val="990000"/>
                </a:solidFill>
                <a:latin typeface="Arial Black" panose="020B0604020202020204" pitchFamily="34" charset="0"/>
                <a:ea typeface="+mj-ea"/>
                <a:cs typeface="Arial Black" panose="020B0604020202020204" pitchFamily="34" charset="0"/>
              </a:defRPr>
            </a:lvl1pPr>
          </a:lstStyle>
          <a:p>
            <a:pPr>
              <a:lnSpc>
                <a:spcPts val="4200"/>
              </a:lnSpc>
            </a:pPr>
            <a:r>
              <a:rPr lang="en-US" b="0" spc="20">
                <a:solidFill>
                  <a:srgbClr val="C00000"/>
                </a:solidFill>
                <a:latin typeface="Helvetica" panose="020B0604020202030204" pitchFamily="34" charset="0"/>
              </a:rPr>
              <a:t>Gate-level Implementation</a:t>
            </a:r>
          </a:p>
        </p:txBody>
      </p:sp>
    </p:spTree>
    <p:extLst>
      <p:ext uri="{BB962C8B-B14F-4D97-AF65-F5344CB8AC3E}">
        <p14:creationId xmlns:p14="http://schemas.microsoft.com/office/powerpoint/2010/main" val="120658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208E5D2-C205-4CF9-A807-2507F8F39A99}"/>
              </a:ext>
            </a:extLst>
          </p:cNvPr>
          <p:cNvSpPr txBox="1">
            <a:spLocks/>
          </p:cNvSpPr>
          <p:nvPr/>
        </p:nvSpPr>
        <p:spPr>
          <a:xfrm>
            <a:off x="207513" y="0"/>
            <a:ext cx="3565589" cy="60639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i="0" kern="1200">
                <a:solidFill>
                  <a:srgbClr val="990000"/>
                </a:solidFill>
                <a:latin typeface="Arial Black" panose="020B0604020202020204" pitchFamily="34" charset="0"/>
                <a:ea typeface="+mj-ea"/>
                <a:cs typeface="Arial Black" panose="020B0604020202020204" pitchFamily="34" charset="0"/>
              </a:defRPr>
            </a:lvl1pPr>
          </a:lstStyle>
          <a:p>
            <a:pPr>
              <a:lnSpc>
                <a:spcPts val="2800"/>
              </a:lnSpc>
            </a:pPr>
            <a:r>
              <a:rPr lang="en-US" altLang="zh-CN" sz="2200" b="0" spc="20">
                <a:solidFill>
                  <a:srgbClr val="C00000"/>
                </a:solidFill>
                <a:latin typeface="Helvetica" panose="020B0604020202030204" pitchFamily="34" charset="0"/>
              </a:rPr>
              <a:t>Verification &amp;</a:t>
            </a:r>
            <a:endParaRPr lang="en-US" sz="2200" b="0" spc="20">
              <a:solidFill>
                <a:srgbClr val="C00000"/>
              </a:solidFill>
              <a:latin typeface="Helvetica" panose="020B0604020202030204" pitchFamily="34" charset="0"/>
            </a:endParaRPr>
          </a:p>
          <a:p>
            <a:pPr>
              <a:lnSpc>
                <a:spcPts val="2800"/>
              </a:lnSpc>
            </a:pPr>
            <a:r>
              <a:rPr lang="en-US" sz="2200" b="0" spc="20">
                <a:solidFill>
                  <a:srgbClr val="C00000"/>
                </a:solidFill>
                <a:latin typeface="Helvetica" panose="020B0604020202030204" pitchFamily="34" charset="0"/>
              </a:rPr>
              <a:t>Analysis</a:t>
            </a:r>
          </a:p>
        </p:txBody>
      </p:sp>
      <p:sp>
        <p:nvSpPr>
          <p:cNvPr id="10" name="Title 1">
            <a:extLst>
              <a:ext uri="{FF2B5EF4-FFF2-40B4-BE49-F238E27FC236}">
                <a16:creationId xmlns:a16="http://schemas.microsoft.com/office/drawing/2014/main" id="{6EB8B678-3EA3-40D6-87C7-5B2B53BC6953}"/>
              </a:ext>
            </a:extLst>
          </p:cNvPr>
          <p:cNvSpPr txBox="1">
            <a:spLocks/>
          </p:cNvSpPr>
          <p:nvPr/>
        </p:nvSpPr>
        <p:spPr>
          <a:xfrm>
            <a:off x="4653058" y="4232262"/>
            <a:ext cx="2660815" cy="5464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i="0" kern="1200">
                <a:solidFill>
                  <a:srgbClr val="990000"/>
                </a:solidFill>
                <a:latin typeface="Arial Black" panose="020B0604020202020204" pitchFamily="34" charset="0"/>
                <a:ea typeface="+mj-ea"/>
                <a:cs typeface="Arial Black" panose="020B0604020202020204" pitchFamily="34" charset="0"/>
              </a:defRPr>
            </a:lvl1pPr>
          </a:lstStyle>
          <a:p>
            <a:pPr marL="285750" indent="-285750">
              <a:lnSpc>
                <a:spcPts val="2200"/>
              </a:lnSpc>
              <a:buFont typeface="Arial" panose="020B0604020202020204" pitchFamily="34" charset="0"/>
              <a:buChar char="•"/>
            </a:pPr>
            <a:r>
              <a:rPr lang="en-US" sz="1700" spc="20" dirty="0">
                <a:solidFill>
                  <a:srgbClr val="C00000"/>
                </a:solidFill>
                <a:latin typeface="Helvetica" panose="020B0604020202030204" pitchFamily="34" charset="0"/>
              </a:rPr>
              <a:t>Golden Outputs:</a:t>
            </a:r>
          </a:p>
        </p:txBody>
      </p:sp>
      <p:sp>
        <p:nvSpPr>
          <p:cNvPr id="13" name="Title 1">
            <a:extLst>
              <a:ext uri="{FF2B5EF4-FFF2-40B4-BE49-F238E27FC236}">
                <a16:creationId xmlns:a16="http://schemas.microsoft.com/office/drawing/2014/main" id="{3CB3D7AD-CAE7-4674-862F-65DFA0EBA9B5}"/>
              </a:ext>
            </a:extLst>
          </p:cNvPr>
          <p:cNvSpPr txBox="1">
            <a:spLocks/>
          </p:cNvSpPr>
          <p:nvPr/>
        </p:nvSpPr>
        <p:spPr>
          <a:xfrm>
            <a:off x="4653057" y="1421143"/>
            <a:ext cx="2660815" cy="5464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i="0" kern="1200">
                <a:solidFill>
                  <a:srgbClr val="990000"/>
                </a:solidFill>
                <a:latin typeface="Arial Black" panose="020B0604020202020204" pitchFamily="34" charset="0"/>
                <a:ea typeface="+mj-ea"/>
                <a:cs typeface="Arial Black" panose="020B0604020202020204" pitchFamily="34" charset="0"/>
              </a:defRPr>
            </a:lvl1pPr>
          </a:lstStyle>
          <a:p>
            <a:pPr marL="285750" indent="-285750">
              <a:lnSpc>
                <a:spcPts val="2200"/>
              </a:lnSpc>
              <a:buFont typeface="Arial" panose="020B0604020202020204" pitchFamily="34" charset="0"/>
              <a:buChar char="•"/>
            </a:pPr>
            <a:r>
              <a:rPr lang="en-US" sz="1700" spc="20" dirty="0">
                <a:solidFill>
                  <a:srgbClr val="C00000"/>
                </a:solidFill>
                <a:latin typeface="Helvetica" panose="020B0604020202030204" pitchFamily="34" charset="0"/>
              </a:rPr>
              <a:t>Transcript:</a:t>
            </a:r>
          </a:p>
        </p:txBody>
      </p:sp>
      <p:sp>
        <p:nvSpPr>
          <p:cNvPr id="14" name="Title 1">
            <a:extLst>
              <a:ext uri="{FF2B5EF4-FFF2-40B4-BE49-F238E27FC236}">
                <a16:creationId xmlns:a16="http://schemas.microsoft.com/office/drawing/2014/main" id="{6C4D321B-2BCA-46C5-8EDD-7438BBDEC341}"/>
              </a:ext>
            </a:extLst>
          </p:cNvPr>
          <p:cNvSpPr txBox="1">
            <a:spLocks/>
          </p:cNvSpPr>
          <p:nvPr/>
        </p:nvSpPr>
        <p:spPr>
          <a:xfrm>
            <a:off x="130512" y="1382996"/>
            <a:ext cx="2660815" cy="5464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i="0" kern="1200">
                <a:solidFill>
                  <a:srgbClr val="990000"/>
                </a:solidFill>
                <a:latin typeface="Arial Black" panose="020B0604020202020204" pitchFamily="34" charset="0"/>
                <a:ea typeface="+mj-ea"/>
                <a:cs typeface="Arial Black" panose="020B0604020202020204" pitchFamily="34" charset="0"/>
              </a:defRPr>
            </a:lvl1pPr>
          </a:lstStyle>
          <a:p>
            <a:pPr marL="285750" indent="-285750">
              <a:lnSpc>
                <a:spcPts val="2200"/>
              </a:lnSpc>
              <a:buFont typeface="Arial" panose="020B0604020202020204" pitchFamily="34" charset="0"/>
              <a:buChar char="•"/>
            </a:pPr>
            <a:r>
              <a:rPr lang="en-US" sz="1700" spc="20">
                <a:solidFill>
                  <a:srgbClr val="C00000"/>
                </a:solidFill>
                <a:latin typeface="Helvetica" panose="020B0604020202030204" pitchFamily="34" charset="0"/>
              </a:rPr>
              <a:t>Dump file:</a:t>
            </a:r>
          </a:p>
        </p:txBody>
      </p:sp>
      <p:graphicFrame>
        <p:nvGraphicFramePr>
          <p:cNvPr id="15" name="表格 7">
            <a:extLst>
              <a:ext uri="{FF2B5EF4-FFF2-40B4-BE49-F238E27FC236}">
                <a16:creationId xmlns:a16="http://schemas.microsoft.com/office/drawing/2014/main" id="{C71158C9-B603-4577-B9D2-4FC6394FB93F}"/>
              </a:ext>
            </a:extLst>
          </p:cNvPr>
          <p:cNvGraphicFramePr>
            <a:graphicFrameLocks noGrp="1"/>
          </p:cNvGraphicFramePr>
          <p:nvPr>
            <p:extLst>
              <p:ext uri="{D42A27DB-BD31-4B8C-83A1-F6EECF244321}">
                <p14:modId xmlns:p14="http://schemas.microsoft.com/office/powerpoint/2010/main" val="2947969155"/>
              </p:ext>
            </p:extLst>
          </p:nvPr>
        </p:nvGraphicFramePr>
        <p:xfrm>
          <a:off x="9077208" y="2363231"/>
          <a:ext cx="2436072" cy="2900156"/>
        </p:xfrm>
        <a:graphic>
          <a:graphicData uri="http://schemas.openxmlformats.org/drawingml/2006/table">
            <a:tbl>
              <a:tblPr firstRow="1" bandRow="1">
                <a:tableStyleId>{9D7B26C5-4107-4FEC-AEDC-1716B250A1EF}</a:tableStyleId>
              </a:tblPr>
              <a:tblGrid>
                <a:gridCol w="1411927">
                  <a:extLst>
                    <a:ext uri="{9D8B030D-6E8A-4147-A177-3AD203B41FA5}">
                      <a16:colId xmlns:a16="http://schemas.microsoft.com/office/drawing/2014/main" val="1981748441"/>
                    </a:ext>
                  </a:extLst>
                </a:gridCol>
                <a:gridCol w="1024145">
                  <a:extLst>
                    <a:ext uri="{9D8B030D-6E8A-4147-A177-3AD203B41FA5}">
                      <a16:colId xmlns:a16="http://schemas.microsoft.com/office/drawing/2014/main" val="4174273864"/>
                    </a:ext>
                  </a:extLst>
                </a:gridCol>
              </a:tblGrid>
              <a:tr h="494067">
                <a:tc>
                  <a:txBody>
                    <a:bodyPr/>
                    <a:lstStyle/>
                    <a:p>
                      <a:pPr algn="ctr"/>
                      <a:endParaRPr lang="zh-CN" altLang="en-US" sz="1600" dirty="0">
                        <a:latin typeface="Helvetica" panose="020B0604020202030204" pitchFamily="34" charset="0"/>
                      </a:endParaRPr>
                    </a:p>
                  </a:txBody>
                  <a:tcPr anchor="ctr" anchorCtr="1">
                    <a:solidFill>
                      <a:schemeClr val="bg1"/>
                    </a:solidFill>
                  </a:tcPr>
                </a:tc>
                <a:tc>
                  <a:txBody>
                    <a:bodyPr/>
                    <a:lstStyle/>
                    <a:p>
                      <a:pPr algn="ctr"/>
                      <a:r>
                        <a:rPr lang="en-US" altLang="zh-CN" sz="1500" dirty="0">
                          <a:latin typeface="Helvetica" panose="020B0604020202030204" pitchFamily="34" charset="0"/>
                        </a:rPr>
                        <a:t>Results</a:t>
                      </a:r>
                      <a:endParaRPr lang="zh-CN" altLang="en-US" sz="1500" dirty="0">
                        <a:latin typeface="Helvetica" panose="020B0604020202030204" pitchFamily="34" charset="0"/>
                      </a:endParaRPr>
                    </a:p>
                  </a:txBody>
                  <a:tcPr anchor="ctr" anchorCtr="1">
                    <a:solidFill>
                      <a:schemeClr val="bg1"/>
                    </a:solidFill>
                  </a:tcPr>
                </a:tc>
                <a:extLst>
                  <a:ext uri="{0D108BD9-81ED-4DB2-BD59-A6C34878D82A}">
                    <a16:rowId xmlns:a16="http://schemas.microsoft.com/office/drawing/2014/main" val="1148352428"/>
                  </a:ext>
                </a:extLst>
              </a:tr>
              <a:tr h="813639">
                <a:tc>
                  <a:txBody>
                    <a:bodyPr/>
                    <a:lstStyle/>
                    <a:p>
                      <a:pPr algn="ctr"/>
                      <a:r>
                        <a:rPr lang="en-US" altLang="zh-CN" sz="1200" b="1">
                          <a:latin typeface="Helvetica" panose="020B0604020202030204" pitchFamily="34" charset="0"/>
                        </a:rPr>
                        <a:t>Cumulative time </a:t>
                      </a:r>
                    </a:p>
                    <a:p>
                      <a:pPr algn="ctr"/>
                      <a:r>
                        <a:rPr lang="en-US" altLang="zh-CN" sz="1200" b="1">
                          <a:latin typeface="Helvetica" panose="020B0604020202030204" pitchFamily="34" charset="0"/>
                        </a:rPr>
                        <a:t>(Regular) (ns)</a:t>
                      </a:r>
                      <a:endParaRPr lang="zh-CN" altLang="en-US" sz="1200" b="1">
                        <a:latin typeface="Helvetica" panose="020B0604020202030204" pitchFamily="34" charset="0"/>
                      </a:endParaRPr>
                    </a:p>
                  </a:txBody>
                  <a:tcPr anchor="ctr" anchorCtr="1">
                    <a:solidFill>
                      <a:schemeClr val="bg1"/>
                    </a:solidFill>
                  </a:tcPr>
                </a:tc>
                <a:tc>
                  <a:txBody>
                    <a:bodyPr/>
                    <a:lstStyle/>
                    <a:p>
                      <a:pPr algn="ctr"/>
                      <a:endParaRPr lang="zh-CN" altLang="en-US" sz="1600" dirty="0">
                        <a:latin typeface="Helvetica" panose="020B0604020202030204" pitchFamily="34" charset="0"/>
                      </a:endParaRPr>
                    </a:p>
                  </a:txBody>
                  <a:tcPr anchor="ctr" anchorCtr="1">
                    <a:solidFill>
                      <a:schemeClr val="bg1"/>
                    </a:solidFill>
                  </a:tcPr>
                </a:tc>
                <a:extLst>
                  <a:ext uri="{0D108BD9-81ED-4DB2-BD59-A6C34878D82A}">
                    <a16:rowId xmlns:a16="http://schemas.microsoft.com/office/drawing/2014/main" val="825716356"/>
                  </a:ext>
                </a:extLst>
              </a:tr>
              <a:tr h="727924">
                <a:tc>
                  <a:txBody>
                    <a:bodyPr/>
                    <a:lstStyle/>
                    <a:p>
                      <a:pPr algn="ctr"/>
                      <a:r>
                        <a:rPr lang="en-US" altLang="zh-CN" sz="1200" b="1">
                          <a:latin typeface="Helvetica" panose="020B0604020202030204" pitchFamily="34" charset="0"/>
                        </a:rPr>
                        <a:t>Operating time </a:t>
                      </a:r>
                    </a:p>
                    <a:p>
                      <a:pPr algn="ctr"/>
                      <a:r>
                        <a:rPr lang="en-US" altLang="zh-CN" sz="1200" b="1">
                          <a:latin typeface="Helvetica" panose="020B0604020202030204" pitchFamily="34" charset="0"/>
                        </a:rPr>
                        <a:t>(per step) (ns)</a:t>
                      </a:r>
                      <a:endParaRPr lang="zh-CN" altLang="en-US" sz="1200" b="1">
                        <a:latin typeface="Helvetica" panose="020B0604020202030204" pitchFamily="34" charset="0"/>
                      </a:endParaRPr>
                    </a:p>
                  </a:txBody>
                  <a:tcPr anchor="ctr" anchorCtr="1">
                    <a:solidFill>
                      <a:schemeClr val="bg1"/>
                    </a:solidFill>
                  </a:tcPr>
                </a:tc>
                <a:tc>
                  <a:txBody>
                    <a:bodyPr/>
                    <a:lstStyle/>
                    <a:p>
                      <a:pPr algn="ctr"/>
                      <a:endParaRPr lang="zh-CN" altLang="en-US" sz="1600" dirty="0">
                        <a:latin typeface="Helvetica" panose="020B0604020202030204" pitchFamily="34" charset="0"/>
                      </a:endParaRPr>
                    </a:p>
                  </a:txBody>
                  <a:tcPr anchor="ctr" anchorCtr="1">
                    <a:solidFill>
                      <a:schemeClr val="bg1"/>
                    </a:solidFill>
                  </a:tcPr>
                </a:tc>
                <a:extLst>
                  <a:ext uri="{0D108BD9-81ED-4DB2-BD59-A6C34878D82A}">
                    <a16:rowId xmlns:a16="http://schemas.microsoft.com/office/drawing/2014/main" val="3630946882"/>
                  </a:ext>
                </a:extLst>
              </a:tr>
              <a:tr h="864526">
                <a:tc>
                  <a:txBody>
                    <a:bodyPr/>
                    <a:lstStyle/>
                    <a:p>
                      <a:pPr algn="ctr"/>
                      <a:r>
                        <a:rPr lang="en-US" altLang="zh-CN" sz="1200" b="1">
                          <a:latin typeface="Helvetica" panose="020B0604020202030204" pitchFamily="34" charset="0"/>
                        </a:rPr>
                        <a:t>PE Operating time (ns)</a:t>
                      </a:r>
                      <a:endParaRPr lang="zh-CN" altLang="en-US" sz="1200" b="1">
                        <a:latin typeface="Helvetica" panose="020B0604020202030204" pitchFamily="34" charset="0"/>
                      </a:endParaRPr>
                    </a:p>
                  </a:txBody>
                  <a:tcPr anchor="ctr" anchorCtr="1">
                    <a:solidFill>
                      <a:schemeClr val="bg1"/>
                    </a:solidFill>
                  </a:tcPr>
                </a:tc>
                <a:tc>
                  <a:txBody>
                    <a:bodyPr/>
                    <a:lstStyle/>
                    <a:p>
                      <a:pPr algn="l"/>
                      <a:r>
                        <a:rPr lang="en-US" altLang="zh-CN" sz="1600" dirty="0">
                          <a:solidFill>
                            <a:srgbClr val="FF0000"/>
                          </a:solidFill>
                          <a:latin typeface="Helvetica" panose="020B0604020202030204" pitchFamily="34" charset="0"/>
                        </a:rPr>
                        <a:t>max:</a:t>
                      </a:r>
                    </a:p>
                    <a:p>
                      <a:pPr algn="l"/>
                      <a:r>
                        <a:rPr lang="en-US" altLang="zh-CN" sz="1600" dirty="0">
                          <a:solidFill>
                            <a:srgbClr val="FF0000"/>
                          </a:solidFill>
                          <a:latin typeface="Helvetica" panose="020B0604020202030204" pitchFamily="34" charset="0"/>
                        </a:rPr>
                        <a:t>min :</a:t>
                      </a:r>
                      <a:endParaRPr lang="zh-CN" altLang="en-US" sz="1600" dirty="0">
                        <a:solidFill>
                          <a:srgbClr val="FF0000"/>
                        </a:solidFill>
                        <a:latin typeface="Helvetica" panose="020B0604020202030204" pitchFamily="34" charset="0"/>
                      </a:endParaRPr>
                    </a:p>
                  </a:txBody>
                  <a:tcPr anchor="ctr">
                    <a:solidFill>
                      <a:schemeClr val="bg1"/>
                    </a:solidFill>
                  </a:tcPr>
                </a:tc>
                <a:extLst>
                  <a:ext uri="{0D108BD9-81ED-4DB2-BD59-A6C34878D82A}">
                    <a16:rowId xmlns:a16="http://schemas.microsoft.com/office/drawing/2014/main" val="769326397"/>
                  </a:ext>
                </a:extLst>
              </a:tr>
            </a:tbl>
          </a:graphicData>
        </a:graphic>
      </p:graphicFrame>
      <p:sp>
        <p:nvSpPr>
          <p:cNvPr id="16" name="Title 1">
            <a:extLst>
              <a:ext uri="{FF2B5EF4-FFF2-40B4-BE49-F238E27FC236}">
                <a16:creationId xmlns:a16="http://schemas.microsoft.com/office/drawing/2014/main" id="{23A1BDFF-504A-4821-8A9C-4522D9D402B1}"/>
              </a:ext>
            </a:extLst>
          </p:cNvPr>
          <p:cNvSpPr txBox="1">
            <a:spLocks/>
          </p:cNvSpPr>
          <p:nvPr/>
        </p:nvSpPr>
        <p:spPr>
          <a:xfrm>
            <a:off x="8887057" y="1594613"/>
            <a:ext cx="2725710" cy="5464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i="0" kern="1200">
                <a:solidFill>
                  <a:srgbClr val="990000"/>
                </a:solidFill>
                <a:latin typeface="Arial Black" panose="020B0604020202020204" pitchFamily="34" charset="0"/>
                <a:ea typeface="+mj-ea"/>
                <a:cs typeface="Arial Black" panose="020B0604020202020204" pitchFamily="34" charset="0"/>
              </a:defRPr>
            </a:lvl1pPr>
          </a:lstStyle>
          <a:p>
            <a:pPr marL="285750" indent="-285750">
              <a:lnSpc>
                <a:spcPts val="2200"/>
              </a:lnSpc>
              <a:buFont typeface="Arial" panose="020B0604020202020204" pitchFamily="34" charset="0"/>
              <a:buChar char="•"/>
            </a:pPr>
            <a:r>
              <a:rPr lang="en-US" sz="1700" spc="20">
                <a:solidFill>
                  <a:srgbClr val="C00000"/>
                </a:solidFill>
                <a:latin typeface="Helvetica" panose="020B0604020202030204" pitchFamily="34" charset="0"/>
              </a:rPr>
              <a:t>Performance:</a:t>
            </a:r>
          </a:p>
        </p:txBody>
      </p:sp>
      <p:sp>
        <p:nvSpPr>
          <p:cNvPr id="18" name="矩形: 圆角 17">
            <a:extLst>
              <a:ext uri="{FF2B5EF4-FFF2-40B4-BE49-F238E27FC236}">
                <a16:creationId xmlns:a16="http://schemas.microsoft.com/office/drawing/2014/main" id="{7A42DADF-CB3A-4674-BBAF-262A10921BEC}"/>
              </a:ext>
            </a:extLst>
          </p:cNvPr>
          <p:cNvSpPr/>
          <p:nvPr/>
        </p:nvSpPr>
        <p:spPr>
          <a:xfrm>
            <a:off x="8801099" y="1399760"/>
            <a:ext cx="3028951" cy="4209992"/>
          </a:xfrm>
          <a:prstGeom prst="roundRect">
            <a:avLst>
              <a:gd name="adj" fmla="val 10526"/>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圆角 19">
            <a:extLst>
              <a:ext uri="{FF2B5EF4-FFF2-40B4-BE49-F238E27FC236}">
                <a16:creationId xmlns:a16="http://schemas.microsoft.com/office/drawing/2014/main" id="{68675C8F-90AC-414A-BBD6-7A37868CBE94}"/>
              </a:ext>
            </a:extLst>
          </p:cNvPr>
          <p:cNvSpPr/>
          <p:nvPr/>
        </p:nvSpPr>
        <p:spPr>
          <a:xfrm>
            <a:off x="130512" y="736523"/>
            <a:ext cx="6121665" cy="693366"/>
          </a:xfrm>
          <a:prstGeom prst="roundRect">
            <a:avLst>
              <a:gd name="adj" fmla="val 18320"/>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390278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208E5D2-C205-4CF9-A807-2507F8F39A99}"/>
              </a:ext>
            </a:extLst>
          </p:cNvPr>
          <p:cNvSpPr txBox="1">
            <a:spLocks/>
          </p:cNvSpPr>
          <p:nvPr/>
        </p:nvSpPr>
        <p:spPr>
          <a:xfrm>
            <a:off x="207513" y="0"/>
            <a:ext cx="3565589" cy="60639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i="0" kern="1200">
                <a:solidFill>
                  <a:srgbClr val="990000"/>
                </a:solidFill>
                <a:latin typeface="Arial Black" panose="020B0604020202020204" pitchFamily="34" charset="0"/>
                <a:ea typeface="+mj-ea"/>
                <a:cs typeface="Arial Black" panose="020B0604020202020204" pitchFamily="34" charset="0"/>
              </a:defRPr>
            </a:lvl1pPr>
          </a:lstStyle>
          <a:p>
            <a:pPr>
              <a:lnSpc>
                <a:spcPts val="2800"/>
              </a:lnSpc>
            </a:pPr>
            <a:r>
              <a:rPr lang="en-US" altLang="zh-CN" sz="2200" b="0" spc="20">
                <a:solidFill>
                  <a:srgbClr val="C00000"/>
                </a:solidFill>
                <a:latin typeface="Helvetica" panose="020B0604020202030204" pitchFamily="34" charset="0"/>
              </a:rPr>
              <a:t>Verification &amp;</a:t>
            </a:r>
            <a:endParaRPr lang="en-US" sz="2200" b="0" spc="20">
              <a:solidFill>
                <a:srgbClr val="C00000"/>
              </a:solidFill>
              <a:latin typeface="Helvetica" panose="020B0604020202030204" pitchFamily="34" charset="0"/>
            </a:endParaRPr>
          </a:p>
          <a:p>
            <a:pPr>
              <a:lnSpc>
                <a:spcPts val="2800"/>
              </a:lnSpc>
            </a:pPr>
            <a:r>
              <a:rPr lang="en-US" sz="2200" b="0" spc="20">
                <a:solidFill>
                  <a:srgbClr val="C00000"/>
                </a:solidFill>
                <a:latin typeface="Helvetica" panose="020B0604020202030204" pitchFamily="34" charset="0"/>
              </a:rPr>
              <a:t>Analysis (cont.)</a:t>
            </a:r>
          </a:p>
        </p:txBody>
      </p:sp>
      <p:sp>
        <p:nvSpPr>
          <p:cNvPr id="17" name="Title 1">
            <a:extLst>
              <a:ext uri="{FF2B5EF4-FFF2-40B4-BE49-F238E27FC236}">
                <a16:creationId xmlns:a16="http://schemas.microsoft.com/office/drawing/2014/main" id="{D5CC7DF9-B9F1-4485-B5E1-DD5FFCE4C2E8}"/>
              </a:ext>
            </a:extLst>
          </p:cNvPr>
          <p:cNvSpPr txBox="1">
            <a:spLocks/>
          </p:cNvSpPr>
          <p:nvPr/>
        </p:nvSpPr>
        <p:spPr>
          <a:xfrm>
            <a:off x="380813" y="951225"/>
            <a:ext cx="3026574" cy="5464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i="0" kern="1200">
                <a:solidFill>
                  <a:srgbClr val="990000"/>
                </a:solidFill>
                <a:latin typeface="Arial Black" panose="020B0604020202020204" pitchFamily="34" charset="0"/>
                <a:ea typeface="+mj-ea"/>
                <a:cs typeface="Arial Black" panose="020B0604020202020204" pitchFamily="34" charset="0"/>
              </a:defRPr>
            </a:lvl1pPr>
          </a:lstStyle>
          <a:p>
            <a:pPr marL="285750" indent="-285750">
              <a:lnSpc>
                <a:spcPts val="2200"/>
              </a:lnSpc>
              <a:buFont typeface="Arial" panose="020B0604020202020204" pitchFamily="34" charset="0"/>
              <a:buChar char="•"/>
            </a:pPr>
            <a:r>
              <a:rPr lang="en-US" sz="2000" spc="20">
                <a:solidFill>
                  <a:srgbClr val="C00000"/>
                </a:solidFill>
                <a:latin typeface="Helvetica" panose="020B0604020202030204" pitchFamily="34" charset="0"/>
              </a:rPr>
              <a:t>Traffic Analysis:</a:t>
            </a:r>
          </a:p>
        </p:txBody>
      </p:sp>
    </p:spTree>
    <p:extLst>
      <p:ext uri="{BB962C8B-B14F-4D97-AF65-F5344CB8AC3E}">
        <p14:creationId xmlns:p14="http://schemas.microsoft.com/office/powerpoint/2010/main" val="2351940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0D31D-E976-4D96-AECF-C8EED54DC5C3}"/>
              </a:ext>
            </a:extLst>
          </p:cNvPr>
          <p:cNvSpPr txBox="1">
            <a:spLocks/>
          </p:cNvSpPr>
          <p:nvPr/>
        </p:nvSpPr>
        <p:spPr>
          <a:xfrm>
            <a:off x="207513" y="0"/>
            <a:ext cx="6421395" cy="4951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800" b="1" i="0" kern="1200">
                <a:solidFill>
                  <a:srgbClr val="990000"/>
                </a:solidFill>
                <a:latin typeface="Arial Black" panose="020B0604020202020204" pitchFamily="34" charset="0"/>
                <a:ea typeface="+mj-ea"/>
                <a:cs typeface="Arial Black" panose="020B0604020202020204" pitchFamily="34" charset="0"/>
              </a:defRPr>
            </a:lvl1pPr>
          </a:lstStyle>
          <a:p>
            <a:pPr>
              <a:lnSpc>
                <a:spcPts val="4200"/>
              </a:lnSpc>
            </a:pPr>
            <a:r>
              <a:rPr lang="en-US" b="0" spc="20" dirty="0">
                <a:solidFill>
                  <a:srgbClr val="C00000"/>
                </a:solidFill>
                <a:latin typeface="Helvetica" panose="020B0604020202030204" pitchFamily="34" charset="0"/>
              </a:rPr>
              <a:t>Advance Design</a:t>
            </a:r>
            <a:endParaRPr lang="en-US" b="0" spc="20" dirty="0">
              <a:solidFill>
                <a:srgbClr val="6600FF"/>
              </a:solidFill>
              <a:latin typeface="Helvetica" panose="020B0604020202030204" pitchFamily="34" charset="0"/>
            </a:endParaRPr>
          </a:p>
        </p:txBody>
      </p:sp>
    </p:spTree>
    <p:extLst>
      <p:ext uri="{BB962C8B-B14F-4D97-AF65-F5344CB8AC3E}">
        <p14:creationId xmlns:p14="http://schemas.microsoft.com/office/powerpoint/2010/main" val="368719141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theme/theme1.xml><?xml version="1.0" encoding="utf-8"?>
<a:theme xmlns:a="http://schemas.openxmlformats.org/drawingml/2006/main" name="USC Powerpoint Template - Whi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42558A683C7764BA5D24BA166D4FC7A" ma:contentTypeVersion="0" ma:contentTypeDescription="Create a new document." ma:contentTypeScope="" ma:versionID="15c94112c2d691e973b0abe704d457ad">
  <xsd:schema xmlns:xsd="http://www.w3.org/2001/XMLSchema" xmlns:xs="http://www.w3.org/2001/XMLSchema" xmlns:p="http://schemas.microsoft.com/office/2006/metadata/properties" targetNamespace="http://schemas.microsoft.com/office/2006/metadata/properties" ma:root="true" ma:fieldsID="2ba373287a3e9058be8fde3882ddc9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A777BFB-CEAF-4DDF-A61F-CDB81AEFDCB6}">
  <ds:schemaRefs>
    <ds:schemaRef ds:uri="http://schemas.microsoft.com/sharepoint/v3/contenttype/forms"/>
  </ds:schemaRefs>
</ds:datastoreItem>
</file>

<file path=customXml/itemProps2.xml><?xml version="1.0" encoding="utf-8"?>
<ds:datastoreItem xmlns:ds="http://schemas.openxmlformats.org/officeDocument/2006/customXml" ds:itemID="{80062A19-FD93-4FA6-A204-F664A31BC8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AF1C05F-5043-498A-8E44-F47D1BDDDD86}">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7</TotalTime>
  <Words>1395</Words>
  <Application>Microsoft Office PowerPoint</Application>
  <PresentationFormat>宽屏</PresentationFormat>
  <Paragraphs>82</Paragraphs>
  <Slides>13</Slides>
  <Notes>12</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0" baseType="lpstr">
      <vt:lpstr>等线</vt:lpstr>
      <vt:lpstr>Arial</vt:lpstr>
      <vt:lpstr>Arial Black</vt:lpstr>
      <vt:lpstr>Calibri</vt:lpstr>
      <vt:lpstr>Helvetica</vt:lpstr>
      <vt:lpstr>USC Powerpoint Template - White</vt:lpstr>
      <vt:lpstr>Graph</vt:lpstr>
      <vt:lpstr>Title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Diana Molleda</dc:creator>
  <cp:lastModifiedBy>Xuan Zhou</cp:lastModifiedBy>
  <cp:revision>3</cp:revision>
  <dcterms:created xsi:type="dcterms:W3CDTF">2018-10-30T17:25:48Z</dcterms:created>
  <dcterms:modified xsi:type="dcterms:W3CDTF">2023-04-12T18:53:30Z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0x010100042558A683C7764BA5D24BA166D4FC7A</vt:lpwstr>
  </property>
</Properties>
</file>