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Helvetica Neue"/>
      <p:regular r:id="rId14"/>
      <p:bold r:id="rId15"/>
      <p:italic r:id="rId16"/>
      <p:boldItalic r:id="rId17"/>
    </p:embeddedFont>
    <p:embeddedFont>
      <p:font typeface="Arial Black"/>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hPXAlHlg3ONfAYladlQ3UQ3SyC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HelveticaNeue-bold.fntdata"/><Relationship Id="rId14" Type="http://schemas.openxmlformats.org/officeDocument/2006/relationships/font" Target="fonts/HelveticaNeue-regular.fntdata"/><Relationship Id="rId17" Type="http://schemas.openxmlformats.org/officeDocument/2006/relationships/font" Target="fonts/HelveticaNeue-boldItalic.fntdata"/><Relationship Id="rId16" Type="http://schemas.openxmlformats.org/officeDocument/2006/relationships/font" Target="fonts/HelveticaNeue-italic.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ArialBlack-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 name="Google Shape;4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en-US"/>
              <a:t>Hello everyone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when people are designing a so call accelerator, what they usually think about is that how to achieve higher performance, while using less area and power,  and these are also my design motivation. Today’s presentation, I’ll try to show you how I achieve this targets in this proposed asynchronous SNN accelerator with a mesh network on chip.</a:t>
            </a:r>
            <a:endParaRPr/>
          </a:p>
        </p:txBody>
      </p:sp>
      <p:sp>
        <p:nvSpPr>
          <p:cNvPr id="50" name="Google Shape;5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 name="Google Shape;5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Before we start, let me give a brief introduction about the topics and contents. In the following part, I’ll talk about the overall architecture and control, followed by the microarchitecture of each functional module. verification and performance analysis of the design, and some improvement made based on the original design.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 lets start from the NoC architecture. </a:t>
            </a:r>
            <a:endParaRPr/>
          </a:p>
        </p:txBody>
      </p:sp>
      <p:sp>
        <p:nvSpPr>
          <p:cNvPr id="58" name="Google Shape;5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3*5 mesh. x-y routing. data sharing </a:t>
            </a:r>
            <a:r>
              <a:rPr lang="en-US"/>
              <a:t>minimized</a:t>
            </a:r>
            <a:r>
              <a:rPr lang="en-US"/>
              <a:t> memory cost. 40 bit data field sends 5 filter or 25 input feature in one stroke.</a:t>
            </a:r>
            <a:endParaRPr/>
          </a:p>
        </p:txBody>
      </p:sp>
      <p:sp>
        <p:nvSpPr>
          <p:cNvPr id="76" name="Google Shape;7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2 types of PE: Convolution PE and Summing PE</a:t>
            </a:r>
            <a:endParaRPr/>
          </a:p>
          <a:p>
            <a:pPr indent="0" lvl="0" marL="0" rtl="0" algn="l">
              <a:lnSpc>
                <a:spcPct val="100000"/>
              </a:lnSpc>
              <a:spcBef>
                <a:spcPts val="0"/>
              </a:spcBef>
              <a:spcAft>
                <a:spcPts val="0"/>
              </a:spcAft>
              <a:buNone/>
            </a:pPr>
            <a:r>
              <a:rPr lang="en-US"/>
              <a:t>Convolution PE: </a:t>
            </a:r>
            <a:r>
              <a:rPr lang="en-US"/>
              <a:t>Receives 5 filter values (one row), Receives 5 filter values, Outputs 21 partial sums, has state machine for enhanced forwarding</a:t>
            </a:r>
            <a:endParaRPr/>
          </a:p>
          <a:p>
            <a:pPr indent="0" lvl="0" marL="0" rtl="0" algn="l">
              <a:lnSpc>
                <a:spcPct val="100000"/>
              </a:lnSpc>
              <a:spcBef>
                <a:spcPts val="0"/>
              </a:spcBef>
              <a:spcAft>
                <a:spcPts val="0"/>
              </a:spcAft>
              <a:buNone/>
            </a:pPr>
            <a:r>
              <a:rPr lang="en-US"/>
              <a:t>Summing PE: Adds 5 partial sums from PE each time, send conv output to mem with corresponding address</a:t>
            </a:r>
            <a:endParaRPr/>
          </a:p>
        </p:txBody>
      </p:sp>
      <p:sp>
        <p:nvSpPr>
          <p:cNvPr id="86" name="Google Shape;8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When calculating the new rows of the ifmap,only one new row of ifmap need to be fetched. (SHOW ANIMATION)</a:t>
            </a:r>
            <a:endParaRPr/>
          </a:p>
          <a:p>
            <a:pPr indent="0" lvl="0" marL="0" rtl="0" algn="l">
              <a:spcBef>
                <a:spcPts val="0"/>
              </a:spcBef>
              <a:spcAft>
                <a:spcPts val="0"/>
              </a:spcAft>
              <a:buNone/>
            </a:pPr>
            <a:r>
              <a:rPr lang="en-US"/>
              <a:t>Then we can share filter and ifmap data between PEs. </a:t>
            </a:r>
            <a:endParaRPr/>
          </a:p>
          <a:p>
            <a:pPr indent="0" lvl="0" marL="0" rtl="0" algn="l">
              <a:spcBef>
                <a:spcPts val="0"/>
              </a:spcBef>
              <a:spcAft>
                <a:spcPts val="0"/>
              </a:spcAft>
              <a:buClr>
                <a:schemeClr val="dk1"/>
              </a:buClr>
              <a:buFont typeface="Arial"/>
              <a:buNone/>
            </a:pPr>
            <a:r>
              <a:rPr lang="en-US"/>
              <a:t>PE1 and 6 use same row of filter. </a:t>
            </a:r>
            <a:endParaRPr/>
          </a:p>
          <a:p>
            <a:pPr indent="0" lvl="0" marL="0" rtl="0" algn="l">
              <a:spcBef>
                <a:spcPts val="0"/>
              </a:spcBef>
              <a:spcAft>
                <a:spcPts val="0"/>
              </a:spcAft>
              <a:buNone/>
            </a:pPr>
            <a:r>
              <a:rPr lang="en-US"/>
              <a:t>PE1 will use the ifmap from PE2 in next calculation. </a:t>
            </a:r>
            <a:endParaRPr/>
          </a:p>
          <a:p>
            <a:pPr indent="0" lvl="0" marL="0" rtl="0" algn="l">
              <a:spcBef>
                <a:spcPts val="0"/>
              </a:spcBef>
              <a:spcAft>
                <a:spcPts val="0"/>
              </a:spcAft>
              <a:buNone/>
            </a:pPr>
            <a:r>
              <a:rPr lang="en-US"/>
              <a:t>Each PE has a state machine to manage forwarding information. </a:t>
            </a:r>
            <a:endParaRPr/>
          </a:p>
          <a:p>
            <a:pPr indent="0" lvl="0" marL="0" rtl="0" algn="l">
              <a:spcBef>
                <a:spcPts val="0"/>
              </a:spcBef>
              <a:spcAft>
                <a:spcPts val="0"/>
              </a:spcAft>
              <a:buNone/>
            </a:pPr>
            <a:r>
              <a:rPr lang="en-US"/>
              <a:t>For example, if PE2 forwards filter to PE7, the state machine will assign new source, dest addr, and X Y hop values </a:t>
            </a:r>
            <a:endParaRPr/>
          </a:p>
        </p:txBody>
      </p:sp>
      <p:sp>
        <p:nvSpPr>
          <p:cNvPr id="96" name="Google Shape;9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1801acdc5_2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e1801acdc5_2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PE 1-5 receive filters, forward the filters to 6-10, receives ifmap and send partial sum to suming PE 1-5, vice versa. </a:t>
            </a:r>
            <a:endParaRPr/>
          </a:p>
          <a:p>
            <a:pPr indent="0" lvl="0" marL="0" rtl="0" algn="l">
              <a:spcBef>
                <a:spcPts val="0"/>
              </a:spcBef>
              <a:spcAft>
                <a:spcPts val="0"/>
              </a:spcAft>
              <a:buNone/>
            </a:pPr>
            <a:r>
              <a:rPr lang="en-US"/>
              <a:t>Sum PE sends outputs with addrs to output mem. </a:t>
            </a:r>
            <a:endParaRPr/>
          </a:p>
          <a:p>
            <a:pPr indent="0" lvl="0" marL="0" rtl="0" algn="l">
              <a:spcBef>
                <a:spcPts val="0"/>
              </a:spcBef>
              <a:spcAft>
                <a:spcPts val="0"/>
              </a:spcAft>
              <a:buNone/>
            </a:pPr>
            <a:r>
              <a:rPr lang="en-US"/>
              <a:t>PE 2-5 and 7-10 forward ifmap rows to the left. </a:t>
            </a:r>
            <a:endParaRPr/>
          </a:p>
          <a:p>
            <a:pPr indent="0" lvl="0" marL="0" rtl="0" algn="l">
              <a:spcBef>
                <a:spcPts val="0"/>
              </a:spcBef>
              <a:spcAft>
                <a:spcPts val="0"/>
              </a:spcAft>
              <a:buNone/>
            </a:pPr>
            <a:r>
              <a:rPr lang="en-US"/>
              <a:t>output mem receives conv outputs for ts 1 and 2, subtracts, and outputs spikes and residues. </a:t>
            </a:r>
            <a:endParaRPr/>
          </a:p>
          <a:p>
            <a:pPr indent="0" lvl="0" marL="0" rtl="0" algn="l">
              <a:spcBef>
                <a:spcPts val="0"/>
              </a:spcBef>
              <a:spcAft>
                <a:spcPts val="0"/>
              </a:spcAft>
              <a:buNone/>
            </a:pPr>
            <a:r>
              <a:t/>
            </a:r>
            <a:endParaRPr/>
          </a:p>
        </p:txBody>
      </p:sp>
      <p:sp>
        <p:nvSpPr>
          <p:cNvPr id="109" name="Google Shape;109;g1e1801acdc5_2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Verifications were done to make sure the whole design works fine . Part of the dump file….. ….each function is operated normal. The performance of the accelerator is characterized, list in this table. The PE operating time is the time used for computing, which to a certain extent reflects the PE utilization. From the results, it can be seen that some of the processing elements waste more time to wait for the data from the memory, or partial sum from other PE, their operation must be stalled. This mean that the control flow, Although tasks are allocated to every PE, it is far from fine-grained parallelism. Some of them still need to work in collaboration. there is still room for improvement of the parallelism of each PE.</a:t>
            </a:r>
            <a:endParaRPr/>
          </a:p>
        </p:txBody>
      </p:sp>
      <p:sp>
        <p:nvSpPr>
          <p:cNvPr id="169" name="Google Shape;16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3" name="Shape 13"/>
        <p:cNvGrpSpPr/>
        <p:nvPr/>
      </p:nvGrpSpPr>
      <p:grpSpPr>
        <a:xfrm>
          <a:off x="0" y="0"/>
          <a:ext cx="0" cy="0"/>
          <a:chOff x="0" y="0"/>
          <a:chExt cx="0" cy="0"/>
        </a:xfrm>
      </p:grpSpPr>
      <p:sp>
        <p:nvSpPr>
          <p:cNvPr id="14" name="Google Shape;14;p15"/>
          <p:cNvSpPr txBox="1"/>
          <p:nvPr>
            <p:ph type="ctrTitle"/>
          </p:nvPr>
        </p:nvSpPr>
        <p:spPr>
          <a:xfrm>
            <a:off x="765779" y="3616451"/>
            <a:ext cx="7345428" cy="15081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990000"/>
              </a:buClr>
              <a:buSzPts val="2800"/>
              <a:buFont typeface="Arial Black"/>
              <a:buNone/>
              <a:defRPr sz="2800">
                <a:solidFill>
                  <a:srgbClr val="99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15"/>
          <p:cNvSpPr txBox="1"/>
          <p:nvPr>
            <p:ph idx="1" type="subTitle"/>
          </p:nvPr>
        </p:nvSpPr>
        <p:spPr>
          <a:xfrm>
            <a:off x="765779" y="5187195"/>
            <a:ext cx="7345428" cy="100019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2000"/>
              <a:buNone/>
              <a:defRPr b="0" i="0" sz="2000">
                <a:solidFill>
                  <a:schemeClr val="dk1"/>
                </a:solidFill>
                <a:latin typeface="Arial"/>
                <a:ea typeface="Arial"/>
                <a:cs typeface="Arial"/>
                <a:sym typeface="Arial"/>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pic>
        <p:nvPicPr>
          <p:cNvPr descr="手机屏幕的截图&#10;&#10;中度可信度描述已自动生成" id="16" name="Google Shape;16;p15"/>
          <p:cNvPicPr preferRelativeResize="0"/>
          <p:nvPr/>
        </p:nvPicPr>
        <p:blipFill rotWithShape="1">
          <a:blip r:embed="rId2">
            <a:alphaModFix/>
          </a:blip>
          <a:srcRect b="0" l="0" r="0" t="0"/>
          <a:stretch/>
        </p:blipFill>
        <p:spPr>
          <a:xfrm>
            <a:off x="0" y="25156"/>
            <a:ext cx="4281510" cy="1508125"/>
          </a:xfrm>
          <a:prstGeom prst="rect">
            <a:avLst/>
          </a:prstGeom>
          <a:noFill/>
          <a:ln>
            <a:noFill/>
          </a:ln>
        </p:spPr>
      </p:pic>
      <p:sp>
        <p:nvSpPr>
          <p:cNvPr id="17" name="Google Shape;17;p15"/>
          <p:cNvSpPr txBox="1"/>
          <p:nvPr/>
        </p:nvSpPr>
        <p:spPr>
          <a:xfrm>
            <a:off x="10495869" y="6381183"/>
            <a:ext cx="1696131" cy="27899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00000"/>
              </a:buClr>
              <a:buSzPts val="1800"/>
              <a:buFont typeface="Arial"/>
              <a:buNone/>
            </a:pPr>
            <a:r>
              <a:rPr b="0" i="0" lang="en-US" sz="1800" u="none" cap="none" strike="noStrike">
                <a:solidFill>
                  <a:srgbClr val="C00000"/>
                </a:solidFill>
                <a:latin typeface="Helvetica Neue"/>
                <a:ea typeface="Helvetica Neue"/>
                <a:cs typeface="Helvetica Neue"/>
                <a:sym typeface="Helvetica Neue"/>
              </a:rPr>
              <a:t>12 April 2023</a:t>
            </a:r>
            <a:endParaRPr b="0" i="0" sz="1800" u="none" cap="none" strike="noStrike">
              <a:solidFill>
                <a:srgbClr val="C00000"/>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 Photo w/ Title &amp; Content">
  <p:cSld name="2 Column - Photo w/ Title &amp; Content">
    <p:bg>
      <p:bgPr>
        <a:solidFill>
          <a:schemeClr val="lt1"/>
        </a:solidFill>
      </p:bgPr>
    </p:bg>
    <p:spTree>
      <p:nvGrpSpPr>
        <p:cNvPr id="18" name="Shape 18"/>
        <p:cNvGrpSpPr/>
        <p:nvPr/>
      </p:nvGrpSpPr>
      <p:grpSpPr>
        <a:xfrm>
          <a:off x="0" y="0"/>
          <a:ext cx="0" cy="0"/>
          <a:chOff x="0" y="0"/>
          <a:chExt cx="0" cy="0"/>
        </a:xfrm>
      </p:grpSpPr>
      <p:sp>
        <p:nvSpPr>
          <p:cNvPr id="19" name="Google Shape;19;p16"/>
          <p:cNvSpPr/>
          <p:nvPr>
            <p:ph idx="2" type="pic"/>
          </p:nvPr>
        </p:nvSpPr>
        <p:spPr>
          <a:xfrm>
            <a:off x="549735" y="331060"/>
            <a:ext cx="4970533" cy="5792558"/>
          </a:xfrm>
          <a:prstGeom prst="rect">
            <a:avLst/>
          </a:prstGeom>
          <a:noFill/>
          <a:ln>
            <a:noFill/>
          </a:ln>
        </p:spPr>
      </p:sp>
      <p:sp>
        <p:nvSpPr>
          <p:cNvPr id="20" name="Google Shape;20;p16"/>
          <p:cNvSpPr txBox="1"/>
          <p:nvPr>
            <p:ph idx="1" type="body"/>
          </p:nvPr>
        </p:nvSpPr>
        <p:spPr>
          <a:xfrm>
            <a:off x="5698665" y="331061"/>
            <a:ext cx="5943600" cy="58484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990000"/>
              </a:buClr>
              <a:buSzPts val="2000"/>
              <a:buNone/>
              <a:defRPr b="1" i="0" sz="2000">
                <a:solidFill>
                  <a:srgbClr val="990000"/>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6"/>
          <p:cNvSpPr txBox="1"/>
          <p:nvPr>
            <p:ph idx="3" type="body"/>
          </p:nvPr>
        </p:nvSpPr>
        <p:spPr>
          <a:xfrm>
            <a:off x="5698067" y="981617"/>
            <a:ext cx="5943600" cy="5142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sz="1800"/>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6"/>
          <p:cNvSpPr txBox="1"/>
          <p:nvPr/>
        </p:nvSpPr>
        <p:spPr>
          <a:xfrm>
            <a:off x="5219901" y="6381750"/>
            <a:ext cx="1117695"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C00000"/>
              </a:buClr>
              <a:buSzPts val="1800"/>
              <a:buFont typeface="Arial"/>
              <a:buNone/>
            </a:pPr>
            <a:r>
              <a:rPr b="1" i="0" lang="en-US" sz="1800" u="none" cap="none" strike="noStrike">
                <a:solidFill>
                  <a:srgbClr val="C00000"/>
                </a:solidFill>
                <a:latin typeface="Helvetica Neue"/>
                <a:ea typeface="Helvetica Neue"/>
                <a:cs typeface="Helvetica Neue"/>
                <a:sym typeface="Helvetica Neue"/>
              </a:rPr>
              <a:t>- </a:t>
            </a:r>
            <a:fld id="{00000000-1234-1234-1234-123412341234}" type="slidenum">
              <a:rPr b="1" i="0" lang="en-US" sz="1800" u="none" cap="none" strike="noStrike">
                <a:solidFill>
                  <a:srgbClr val="C00000"/>
                </a:solidFill>
                <a:latin typeface="Helvetica Neue"/>
                <a:ea typeface="Helvetica Neue"/>
                <a:cs typeface="Helvetica Neue"/>
                <a:sym typeface="Helvetica Neue"/>
              </a:rPr>
              <a:t>‹#›</a:t>
            </a:fld>
            <a:r>
              <a:rPr b="1" i="0" lang="en-US" sz="1800" u="none" cap="none" strike="noStrike">
                <a:solidFill>
                  <a:srgbClr val="C00000"/>
                </a:solidFill>
                <a:latin typeface="Helvetica Neue"/>
                <a:ea typeface="Helvetica Neue"/>
                <a:cs typeface="Helvetica Neue"/>
                <a:sym typeface="Helvetica Neue"/>
              </a:rPr>
              <a:t> -</a:t>
            </a:r>
            <a:endParaRPr b="1" i="0" sz="1200" u="none" cap="none" strike="noStrike">
              <a:solidFill>
                <a:srgbClr val="C00000"/>
              </a:solidFill>
              <a:latin typeface="Helvetica Neue"/>
              <a:ea typeface="Helvetica Neue"/>
              <a:cs typeface="Helvetica Neue"/>
              <a:sym typeface="Helvetica Neue"/>
            </a:endParaRPr>
          </a:p>
        </p:txBody>
      </p:sp>
      <p:pic>
        <p:nvPicPr>
          <p:cNvPr descr="Formal_Viterbi_CardOnTrans.eps" id="23" name="Google Shape;23;p16"/>
          <p:cNvPicPr preferRelativeResize="0"/>
          <p:nvPr/>
        </p:nvPicPr>
        <p:blipFill rotWithShape="1">
          <a:blip r:embed="rId2">
            <a:alphaModFix/>
          </a:blip>
          <a:srcRect b="0" l="0" r="0" t="0"/>
          <a:stretch/>
        </p:blipFill>
        <p:spPr>
          <a:xfrm>
            <a:off x="9753602" y="-63188"/>
            <a:ext cx="2617692" cy="916192"/>
          </a:xfrm>
          <a:prstGeom prst="rect">
            <a:avLst/>
          </a:prstGeom>
          <a:noFill/>
          <a:ln>
            <a:noFill/>
          </a:ln>
        </p:spPr>
      </p:pic>
      <p:sp>
        <p:nvSpPr>
          <p:cNvPr id="24" name="Google Shape;24;p16"/>
          <p:cNvSpPr/>
          <p:nvPr/>
        </p:nvSpPr>
        <p:spPr>
          <a:xfrm>
            <a:off x="0" y="0"/>
            <a:ext cx="143435" cy="58714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5" name="Shape 25"/>
        <p:cNvGrpSpPr/>
        <p:nvPr/>
      </p:nvGrpSpPr>
      <p:grpSpPr>
        <a:xfrm>
          <a:off x="0" y="0"/>
          <a:ext cx="0" cy="0"/>
          <a:chOff x="0" y="0"/>
          <a:chExt cx="0" cy="0"/>
        </a:xfrm>
      </p:grpSpPr>
      <p:pic>
        <p:nvPicPr>
          <p:cNvPr id="26" name="Google Shape;26;p17"/>
          <p:cNvPicPr preferRelativeResize="0"/>
          <p:nvPr/>
        </p:nvPicPr>
        <p:blipFill rotWithShape="1">
          <a:blip r:embed="rId2">
            <a:alphaModFix amt="4000"/>
          </a:blip>
          <a:srcRect b="0" l="0" r="0" t="0"/>
          <a:stretch/>
        </p:blipFill>
        <p:spPr>
          <a:xfrm>
            <a:off x="4600876" y="-102085"/>
            <a:ext cx="7937919" cy="7104623"/>
          </a:xfrm>
          <a:prstGeom prst="rect">
            <a:avLst/>
          </a:prstGeom>
          <a:noFill/>
          <a:ln>
            <a:noFill/>
          </a:ln>
        </p:spPr>
      </p:pic>
      <p:sp>
        <p:nvSpPr>
          <p:cNvPr id="27" name="Google Shape;27;p17"/>
          <p:cNvSpPr txBox="1"/>
          <p:nvPr>
            <p:ph type="ctrTitle"/>
          </p:nvPr>
        </p:nvSpPr>
        <p:spPr>
          <a:xfrm>
            <a:off x="765779" y="3616451"/>
            <a:ext cx="7345428" cy="15081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990000"/>
              </a:buClr>
              <a:buSzPts val="2800"/>
              <a:buFont typeface="Arial Black"/>
              <a:buNone/>
              <a:defRPr sz="2800">
                <a:solidFill>
                  <a:srgbClr val="99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7"/>
          <p:cNvSpPr txBox="1"/>
          <p:nvPr>
            <p:ph idx="1" type="subTitle"/>
          </p:nvPr>
        </p:nvSpPr>
        <p:spPr>
          <a:xfrm>
            <a:off x="765779" y="5187195"/>
            <a:ext cx="7345428" cy="100019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2000"/>
              <a:buNone/>
              <a:defRPr b="0" i="0" sz="2000">
                <a:solidFill>
                  <a:schemeClr val="dk1"/>
                </a:solidFill>
                <a:latin typeface="Arial"/>
                <a:ea typeface="Arial"/>
                <a:cs typeface="Arial"/>
                <a:sym typeface="Arial"/>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pic>
        <p:nvPicPr>
          <p:cNvPr descr="手机屏幕的截图&#10;&#10;中度可信度描述已自动生成" id="29" name="Google Shape;29;p17"/>
          <p:cNvPicPr preferRelativeResize="0"/>
          <p:nvPr/>
        </p:nvPicPr>
        <p:blipFill rotWithShape="1">
          <a:blip r:embed="rId3">
            <a:alphaModFix/>
          </a:blip>
          <a:srcRect b="0" l="0" r="0" t="0"/>
          <a:stretch/>
        </p:blipFill>
        <p:spPr>
          <a:xfrm>
            <a:off x="0" y="25156"/>
            <a:ext cx="4281510" cy="1508125"/>
          </a:xfrm>
          <a:prstGeom prst="rect">
            <a:avLst/>
          </a:prstGeom>
          <a:noFill/>
          <a:ln>
            <a:noFill/>
          </a:ln>
        </p:spPr>
      </p:pic>
      <p:sp>
        <p:nvSpPr>
          <p:cNvPr id="30" name="Google Shape;30;p17"/>
          <p:cNvSpPr txBox="1"/>
          <p:nvPr/>
        </p:nvSpPr>
        <p:spPr>
          <a:xfrm>
            <a:off x="10495869" y="6381183"/>
            <a:ext cx="1696131" cy="27899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00000"/>
              </a:buClr>
              <a:buSzPts val="1800"/>
              <a:buFont typeface="Arial"/>
              <a:buNone/>
            </a:pPr>
            <a:r>
              <a:rPr b="0" lang="en-US" sz="1800">
                <a:solidFill>
                  <a:srgbClr val="C00000"/>
                </a:solidFill>
                <a:latin typeface="Helvetica Neue"/>
                <a:ea typeface="Helvetica Neue"/>
                <a:cs typeface="Helvetica Neue"/>
                <a:sym typeface="Helvetica Neue"/>
              </a:rPr>
              <a:t>12 April 2023</a:t>
            </a:r>
            <a:endParaRPr b="0" sz="1800">
              <a:solidFill>
                <a:srgbClr val="C00000"/>
              </a:solidFill>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lt1"/>
        </a:solidFill>
      </p:bgPr>
    </p:bg>
    <p:spTree>
      <p:nvGrpSpPr>
        <p:cNvPr id="31" name="Shape 31"/>
        <p:cNvGrpSpPr/>
        <p:nvPr/>
      </p:nvGrpSpPr>
      <p:grpSpPr>
        <a:xfrm>
          <a:off x="0" y="0"/>
          <a:ext cx="0" cy="0"/>
          <a:chOff x="0" y="0"/>
          <a:chExt cx="0" cy="0"/>
        </a:xfrm>
      </p:grpSpPr>
      <p:sp>
        <p:nvSpPr>
          <p:cNvPr id="32" name="Google Shape;32;p18"/>
          <p:cNvSpPr txBox="1"/>
          <p:nvPr>
            <p:ph idx="1" type="body"/>
          </p:nvPr>
        </p:nvSpPr>
        <p:spPr>
          <a:xfrm>
            <a:off x="608361" y="1811339"/>
            <a:ext cx="10975279" cy="425079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2" type="body"/>
          </p:nvPr>
        </p:nvSpPr>
        <p:spPr>
          <a:xfrm>
            <a:off x="608361" y="346075"/>
            <a:ext cx="10975279" cy="1320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990000"/>
              </a:buClr>
              <a:buSzPts val="2800"/>
              <a:buNone/>
              <a:defRPr b="1" i="0">
                <a:solidFill>
                  <a:srgbClr val="990000"/>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Formal_Viterbi_CardOnTrans.eps" id="34" name="Google Shape;34;p18"/>
          <p:cNvPicPr preferRelativeResize="0"/>
          <p:nvPr/>
        </p:nvPicPr>
        <p:blipFill rotWithShape="1">
          <a:blip r:embed="rId2">
            <a:alphaModFix/>
          </a:blip>
          <a:srcRect b="0" l="0" r="0" t="0"/>
          <a:stretch/>
        </p:blipFill>
        <p:spPr>
          <a:xfrm>
            <a:off x="26896" y="26459"/>
            <a:ext cx="2617692" cy="916192"/>
          </a:xfrm>
          <a:prstGeom prst="rect">
            <a:avLst/>
          </a:prstGeom>
          <a:noFill/>
          <a:ln>
            <a:noFill/>
          </a:ln>
        </p:spPr>
      </p:pic>
      <p:sp>
        <p:nvSpPr>
          <p:cNvPr id="35" name="Google Shape;35;p18"/>
          <p:cNvSpPr txBox="1"/>
          <p:nvPr/>
        </p:nvSpPr>
        <p:spPr>
          <a:xfrm>
            <a:off x="5219901" y="6381750"/>
            <a:ext cx="1117695"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C00000"/>
              </a:buClr>
              <a:buSzPts val="1800"/>
              <a:buFont typeface="Arial"/>
              <a:buNone/>
            </a:pPr>
            <a:r>
              <a:rPr b="1" lang="en-US" sz="1800">
                <a:solidFill>
                  <a:srgbClr val="C00000"/>
                </a:solidFill>
                <a:latin typeface="Helvetica Neue"/>
                <a:ea typeface="Helvetica Neue"/>
                <a:cs typeface="Helvetica Neue"/>
                <a:sym typeface="Helvetica Neue"/>
              </a:rPr>
              <a:t>- </a:t>
            </a:r>
            <a:fld id="{00000000-1234-1234-1234-123412341234}" type="slidenum">
              <a:rPr b="1" lang="en-US" sz="1800">
                <a:solidFill>
                  <a:srgbClr val="C00000"/>
                </a:solidFill>
                <a:latin typeface="Helvetica Neue"/>
                <a:ea typeface="Helvetica Neue"/>
                <a:cs typeface="Helvetica Neue"/>
                <a:sym typeface="Helvetica Neue"/>
              </a:rPr>
              <a:t>‹#›</a:t>
            </a:fld>
            <a:r>
              <a:rPr b="1" lang="en-US" sz="1800">
                <a:solidFill>
                  <a:srgbClr val="C00000"/>
                </a:solidFill>
                <a:latin typeface="Helvetica Neue"/>
                <a:ea typeface="Helvetica Neue"/>
                <a:cs typeface="Helvetica Neue"/>
                <a:sym typeface="Helvetica Neue"/>
              </a:rPr>
              <a:t> -</a:t>
            </a:r>
            <a:endParaRPr b="1" sz="1200">
              <a:solidFill>
                <a:srgbClr val="C00000"/>
              </a:solidFill>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p:cSld name="Section Divider">
    <p:bg>
      <p:bgPr>
        <a:solidFill>
          <a:schemeClr val="lt1"/>
        </a:solidFill>
      </p:bgPr>
    </p:bg>
    <p:spTree>
      <p:nvGrpSpPr>
        <p:cNvPr id="36" name="Shape 36"/>
        <p:cNvGrpSpPr/>
        <p:nvPr/>
      </p:nvGrpSpPr>
      <p:grpSpPr>
        <a:xfrm>
          <a:off x="0" y="0"/>
          <a:ext cx="0" cy="0"/>
          <a:chOff x="0" y="0"/>
          <a:chExt cx="0" cy="0"/>
        </a:xfrm>
      </p:grpSpPr>
      <p:sp>
        <p:nvSpPr>
          <p:cNvPr id="37" name="Google Shape;37;p19"/>
          <p:cNvSpPr txBox="1"/>
          <p:nvPr>
            <p:ph idx="1" type="body"/>
          </p:nvPr>
        </p:nvSpPr>
        <p:spPr>
          <a:xfrm>
            <a:off x="661700" y="4597932"/>
            <a:ext cx="6341000" cy="59839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1" i="0" sz="2800">
                <a:solidFill>
                  <a:schemeClr val="dk1"/>
                </a:solidFill>
                <a:latin typeface="Arial Black"/>
                <a:ea typeface="Arial Black"/>
                <a:cs typeface="Arial Black"/>
                <a:sym typeface="Arial Black"/>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cxnSp>
        <p:nvCxnSpPr>
          <p:cNvPr id="38" name="Google Shape;38;p19"/>
          <p:cNvCxnSpPr/>
          <p:nvPr/>
        </p:nvCxnSpPr>
        <p:spPr>
          <a:xfrm>
            <a:off x="661701" y="5288517"/>
            <a:ext cx="3946017" cy="0"/>
          </a:xfrm>
          <a:prstGeom prst="straightConnector1">
            <a:avLst/>
          </a:prstGeom>
          <a:noFill/>
          <a:ln cap="flat" cmpd="sng" w="50800">
            <a:solidFill>
              <a:srgbClr val="990000"/>
            </a:solidFill>
            <a:prstDash val="solid"/>
            <a:miter lim="800000"/>
            <a:headEnd len="sm" w="sm" type="none"/>
            <a:tailEnd len="sm" w="sm" type="none"/>
          </a:ln>
        </p:spPr>
      </p:cxnSp>
      <p:pic>
        <p:nvPicPr>
          <p:cNvPr descr="Formal_Viterbi_CardOnTrans.eps" id="39" name="Google Shape;39;p19"/>
          <p:cNvPicPr preferRelativeResize="0"/>
          <p:nvPr/>
        </p:nvPicPr>
        <p:blipFill rotWithShape="1">
          <a:blip r:embed="rId2">
            <a:alphaModFix/>
          </a:blip>
          <a:srcRect b="0" l="0" r="0" t="0"/>
          <a:stretch/>
        </p:blipFill>
        <p:spPr>
          <a:xfrm>
            <a:off x="26896" y="26459"/>
            <a:ext cx="2617692" cy="916192"/>
          </a:xfrm>
          <a:prstGeom prst="rect">
            <a:avLst/>
          </a:prstGeom>
          <a:noFill/>
          <a:ln>
            <a:noFill/>
          </a:ln>
        </p:spPr>
      </p:pic>
      <p:sp>
        <p:nvSpPr>
          <p:cNvPr id="40" name="Google Shape;40;p19"/>
          <p:cNvSpPr txBox="1"/>
          <p:nvPr/>
        </p:nvSpPr>
        <p:spPr>
          <a:xfrm>
            <a:off x="5219901" y="6381750"/>
            <a:ext cx="1117695"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C00000"/>
              </a:buClr>
              <a:buSzPts val="1800"/>
              <a:buFont typeface="Arial"/>
              <a:buNone/>
            </a:pPr>
            <a:r>
              <a:rPr b="1" lang="en-US" sz="1800">
                <a:solidFill>
                  <a:srgbClr val="C00000"/>
                </a:solidFill>
                <a:latin typeface="Helvetica Neue"/>
                <a:ea typeface="Helvetica Neue"/>
                <a:cs typeface="Helvetica Neue"/>
                <a:sym typeface="Helvetica Neue"/>
              </a:rPr>
              <a:t>- </a:t>
            </a:r>
            <a:fld id="{00000000-1234-1234-1234-123412341234}" type="slidenum">
              <a:rPr b="1" lang="en-US" sz="1800">
                <a:solidFill>
                  <a:srgbClr val="C00000"/>
                </a:solidFill>
                <a:latin typeface="Helvetica Neue"/>
                <a:ea typeface="Helvetica Neue"/>
                <a:cs typeface="Helvetica Neue"/>
                <a:sym typeface="Helvetica Neue"/>
              </a:rPr>
              <a:t>‹#›</a:t>
            </a:fld>
            <a:r>
              <a:rPr b="1" lang="en-US" sz="1800">
                <a:solidFill>
                  <a:srgbClr val="C00000"/>
                </a:solidFill>
                <a:latin typeface="Helvetica Neue"/>
                <a:ea typeface="Helvetica Neue"/>
                <a:cs typeface="Helvetica Neue"/>
                <a:sym typeface="Helvetica Neue"/>
              </a:rPr>
              <a:t> -</a:t>
            </a:r>
            <a:endParaRPr b="1" sz="1200">
              <a:solidFill>
                <a:srgbClr val="C00000"/>
              </a:solidFill>
              <a:latin typeface="Helvetica Neue"/>
              <a:ea typeface="Helvetica Neue"/>
              <a:cs typeface="Helvetica Neue"/>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 Text and Object">
  <p:cSld name="2 Column - Text and Object">
    <p:bg>
      <p:bgPr>
        <a:solidFill>
          <a:schemeClr val="lt1"/>
        </a:solidFill>
      </p:bgPr>
    </p:bg>
    <p:spTree>
      <p:nvGrpSpPr>
        <p:cNvPr id="41" name="Shape 41"/>
        <p:cNvGrpSpPr/>
        <p:nvPr/>
      </p:nvGrpSpPr>
      <p:grpSpPr>
        <a:xfrm>
          <a:off x="0" y="0"/>
          <a:ext cx="0" cy="0"/>
          <a:chOff x="0" y="0"/>
          <a:chExt cx="0" cy="0"/>
        </a:xfrm>
      </p:grpSpPr>
      <p:sp>
        <p:nvSpPr>
          <p:cNvPr id="42" name="Google Shape;42;p20"/>
          <p:cNvSpPr txBox="1"/>
          <p:nvPr>
            <p:ph type="title"/>
          </p:nvPr>
        </p:nvSpPr>
        <p:spPr>
          <a:xfrm>
            <a:off x="612388" y="365126"/>
            <a:ext cx="10967224"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990000"/>
              </a:buClr>
              <a:buSzPts val="2800"/>
              <a:buFont typeface="Arial Black"/>
              <a:buNone/>
              <a:defRPr sz="2800">
                <a:solidFill>
                  <a:srgbClr val="99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0"/>
          <p:cNvSpPr txBox="1"/>
          <p:nvPr>
            <p:ph idx="1" type="body"/>
          </p:nvPr>
        </p:nvSpPr>
        <p:spPr>
          <a:xfrm>
            <a:off x="612389" y="1825625"/>
            <a:ext cx="5407412"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a:solidFill>
                  <a:schemeClr val="dk1"/>
                </a:solidFill>
              </a:defRPr>
            </a:lvl1pPr>
            <a:lvl2pPr indent="-381000" lvl="1" marL="914400" algn="l">
              <a:lnSpc>
                <a:spcPct val="90000"/>
              </a:lnSpc>
              <a:spcBef>
                <a:spcPts val="500"/>
              </a:spcBef>
              <a:spcAft>
                <a:spcPts val="0"/>
              </a:spcAft>
              <a:buClr>
                <a:schemeClr val="dk1"/>
              </a:buClr>
              <a:buSzPts val="2400"/>
              <a:buChar char="•"/>
              <a:defRPr>
                <a:solidFill>
                  <a:schemeClr val="dk1"/>
                </a:solidFill>
              </a:defRPr>
            </a:lvl2pPr>
            <a:lvl3pPr indent="-355600" lvl="2" marL="1371600" algn="l">
              <a:lnSpc>
                <a:spcPct val="90000"/>
              </a:lnSpc>
              <a:spcBef>
                <a:spcPts val="500"/>
              </a:spcBef>
              <a:spcAft>
                <a:spcPts val="0"/>
              </a:spcAft>
              <a:buClr>
                <a:schemeClr val="dk1"/>
              </a:buClr>
              <a:buSzPts val="2000"/>
              <a:buChar char="•"/>
              <a:defRPr>
                <a:solidFill>
                  <a:schemeClr val="dk1"/>
                </a:solidFill>
              </a:defRPr>
            </a:lvl3pPr>
            <a:lvl4pPr indent="-342900" lvl="3" marL="1828800" algn="l">
              <a:lnSpc>
                <a:spcPct val="90000"/>
              </a:lnSpc>
              <a:spcBef>
                <a:spcPts val="500"/>
              </a:spcBef>
              <a:spcAft>
                <a:spcPts val="0"/>
              </a:spcAft>
              <a:buClr>
                <a:schemeClr val="dk1"/>
              </a:buClr>
              <a:buSzPts val="1800"/>
              <a:buChar char="•"/>
              <a:defRPr>
                <a:solidFill>
                  <a:schemeClr val="dk1"/>
                </a:solidFill>
              </a:defRPr>
            </a:lvl4pPr>
            <a:lvl5pPr indent="-342900" lvl="4" marL="2286000" algn="l">
              <a:lnSpc>
                <a:spcPct val="90000"/>
              </a:lnSpc>
              <a:spcBef>
                <a:spcPts val="500"/>
              </a:spcBef>
              <a:spcAft>
                <a:spcPts val="0"/>
              </a:spcAft>
              <a:buClr>
                <a:schemeClr val="dk1"/>
              </a:buClr>
              <a:buSzPts val="1800"/>
              <a:buChar char="•"/>
              <a:defRPr>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0"/>
          <p:cNvSpPr txBox="1"/>
          <p:nvPr>
            <p:ph idx="2" type="body"/>
          </p:nvPr>
        </p:nvSpPr>
        <p:spPr>
          <a:xfrm>
            <a:off x="6292645" y="1825625"/>
            <a:ext cx="5286967"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Formal_Viterbi_CardOnTrans.eps" id="45" name="Google Shape;45;p20"/>
          <p:cNvPicPr preferRelativeResize="0"/>
          <p:nvPr/>
        </p:nvPicPr>
        <p:blipFill rotWithShape="1">
          <a:blip r:embed="rId2">
            <a:alphaModFix/>
          </a:blip>
          <a:srcRect b="0" l="0" r="0" t="0"/>
          <a:stretch/>
        </p:blipFill>
        <p:spPr>
          <a:xfrm>
            <a:off x="26896" y="26459"/>
            <a:ext cx="2617692" cy="916192"/>
          </a:xfrm>
          <a:prstGeom prst="rect">
            <a:avLst/>
          </a:prstGeom>
          <a:noFill/>
          <a:ln>
            <a:noFill/>
          </a:ln>
        </p:spPr>
      </p:pic>
      <p:sp>
        <p:nvSpPr>
          <p:cNvPr id="46" name="Google Shape;46;p20"/>
          <p:cNvSpPr txBox="1"/>
          <p:nvPr/>
        </p:nvSpPr>
        <p:spPr>
          <a:xfrm>
            <a:off x="5219901" y="6381750"/>
            <a:ext cx="1117695"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C00000"/>
              </a:buClr>
              <a:buSzPts val="1800"/>
              <a:buFont typeface="Arial"/>
              <a:buNone/>
            </a:pPr>
            <a:r>
              <a:rPr b="1" lang="en-US" sz="1800">
                <a:solidFill>
                  <a:srgbClr val="C00000"/>
                </a:solidFill>
                <a:latin typeface="Helvetica Neue"/>
                <a:ea typeface="Helvetica Neue"/>
                <a:cs typeface="Helvetica Neue"/>
                <a:sym typeface="Helvetica Neue"/>
              </a:rPr>
              <a:t>- </a:t>
            </a:r>
            <a:fld id="{00000000-1234-1234-1234-123412341234}" type="slidenum">
              <a:rPr b="1" lang="en-US" sz="1800">
                <a:solidFill>
                  <a:srgbClr val="C00000"/>
                </a:solidFill>
                <a:latin typeface="Helvetica Neue"/>
                <a:ea typeface="Helvetica Neue"/>
                <a:cs typeface="Helvetica Neue"/>
                <a:sym typeface="Helvetica Neue"/>
              </a:rPr>
              <a:t>‹#›</a:t>
            </a:fld>
            <a:r>
              <a:rPr b="1" lang="en-US" sz="1800">
                <a:solidFill>
                  <a:srgbClr val="C00000"/>
                </a:solidFill>
                <a:latin typeface="Helvetica Neue"/>
                <a:ea typeface="Helvetica Neue"/>
                <a:cs typeface="Helvetica Neue"/>
                <a:sym typeface="Helvetica Neue"/>
              </a:rPr>
              <a:t> -</a:t>
            </a:r>
            <a:endParaRPr b="1" sz="1200">
              <a:solidFill>
                <a:srgbClr val="C00000"/>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990000"/>
              </a:buClr>
              <a:buSzPts val="2800"/>
              <a:buFont typeface="Arial Black"/>
              <a:buNone/>
              <a:defRPr b="1" i="0" sz="2800" u="none" cap="none" strike="noStrike">
                <a:solidFill>
                  <a:srgbClr val="990000"/>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12" name="Google Shape;12;p14"/>
          <p:cNvPicPr preferRelativeResize="0"/>
          <p:nvPr/>
        </p:nvPicPr>
        <p:blipFill rotWithShape="1">
          <a:blip r:embed="rId1">
            <a:alphaModFix/>
          </a:blip>
          <a:srcRect b="0" l="0" r="0" t="0"/>
          <a:stretch/>
        </p:blipFill>
        <p:spPr>
          <a:xfrm>
            <a:off x="101855" y="6165061"/>
            <a:ext cx="1188957" cy="70301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transition spd="med">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
          <p:cNvSpPr txBox="1"/>
          <p:nvPr>
            <p:ph type="ctrTitle"/>
          </p:nvPr>
        </p:nvSpPr>
        <p:spPr>
          <a:xfrm>
            <a:off x="303766" y="2422921"/>
            <a:ext cx="10900040" cy="1508125"/>
          </a:xfrm>
          <a:prstGeom prst="rect">
            <a:avLst/>
          </a:prstGeom>
          <a:noFill/>
          <a:ln>
            <a:noFill/>
          </a:ln>
        </p:spPr>
        <p:txBody>
          <a:bodyPr anchorCtr="0" anchor="ctr" bIns="45700" lIns="91425" spcFirstLastPara="1" rIns="91425" wrap="square" tIns="45700">
            <a:noAutofit/>
          </a:bodyPr>
          <a:lstStyle/>
          <a:p>
            <a:pPr indent="0" lvl="0" marL="0" rtl="0" algn="l">
              <a:lnSpc>
                <a:spcPct val="144444"/>
              </a:lnSpc>
              <a:spcBef>
                <a:spcPts val="0"/>
              </a:spcBef>
              <a:spcAft>
                <a:spcPts val="0"/>
              </a:spcAft>
              <a:buClr>
                <a:schemeClr val="dk1"/>
              </a:buClr>
              <a:buSzPts val="3600"/>
              <a:buFont typeface="Helvetica Neue"/>
              <a:buNone/>
            </a:pPr>
            <a:r>
              <a:rPr b="0" lang="en-US" sz="3600">
                <a:solidFill>
                  <a:schemeClr val="dk1"/>
                </a:solidFill>
                <a:latin typeface="Helvetica Neue"/>
                <a:ea typeface="Helvetica Neue"/>
                <a:cs typeface="Helvetica Neue"/>
                <a:sym typeface="Helvetica Neue"/>
              </a:rPr>
              <a:t>Mesh NoC</a:t>
            </a:r>
            <a:endParaRPr b="0" sz="3600">
              <a:solidFill>
                <a:schemeClr val="dk1"/>
              </a:solidFill>
              <a:latin typeface="Helvetica Neue"/>
              <a:ea typeface="Helvetica Neue"/>
              <a:cs typeface="Helvetica Neue"/>
              <a:sym typeface="Helvetica Neue"/>
            </a:endParaRPr>
          </a:p>
        </p:txBody>
      </p:sp>
      <p:sp>
        <p:nvSpPr>
          <p:cNvPr id="53" name="Google Shape;53;p1"/>
          <p:cNvSpPr txBox="1"/>
          <p:nvPr/>
        </p:nvSpPr>
        <p:spPr>
          <a:xfrm>
            <a:off x="380775" y="4515733"/>
            <a:ext cx="4047000" cy="11358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chemeClr val="dk1"/>
              </a:buClr>
              <a:buSzPts val="2400"/>
              <a:buFont typeface="Helvetica Neue"/>
              <a:buNone/>
            </a:pPr>
            <a:r>
              <a:rPr lang="en-US" sz="2400">
                <a:solidFill>
                  <a:schemeClr val="dk1"/>
                </a:solidFill>
                <a:latin typeface="Helvetica Neue"/>
                <a:ea typeface="Helvetica Neue"/>
                <a:cs typeface="Helvetica Neue"/>
                <a:sym typeface="Helvetica Neue"/>
              </a:rPr>
              <a:t>Yifu Zhou</a:t>
            </a:r>
            <a:br>
              <a:rPr lang="en-US" sz="2400">
                <a:solidFill>
                  <a:schemeClr val="dk1"/>
                </a:solidFill>
                <a:latin typeface="Helvetica Neue"/>
                <a:ea typeface="Helvetica Neue"/>
                <a:cs typeface="Helvetica Neue"/>
                <a:sym typeface="Helvetica Neue"/>
              </a:rPr>
            </a:br>
            <a:r>
              <a:rPr lang="en-US" sz="2400">
                <a:solidFill>
                  <a:schemeClr val="dk1"/>
                </a:solidFill>
                <a:latin typeface="Helvetica Neue"/>
                <a:ea typeface="Helvetica Neue"/>
                <a:cs typeface="Helvetica Neue"/>
                <a:sym typeface="Helvetica Neue"/>
              </a:rPr>
              <a:t>Peiliang Du</a:t>
            </a:r>
            <a:endParaRPr sz="2400">
              <a:solidFill>
                <a:schemeClr val="dk1"/>
              </a:solidFill>
              <a:latin typeface="Helvetica Neue"/>
              <a:ea typeface="Helvetica Neue"/>
              <a:cs typeface="Helvetica Neue"/>
              <a:sym typeface="Helvetica Neue"/>
            </a:endParaRPr>
          </a:p>
        </p:txBody>
      </p:sp>
      <p:cxnSp>
        <p:nvCxnSpPr>
          <p:cNvPr id="54" name="Google Shape;54;p1"/>
          <p:cNvCxnSpPr/>
          <p:nvPr/>
        </p:nvCxnSpPr>
        <p:spPr>
          <a:xfrm flipH="1" rot="10800000">
            <a:off x="380768" y="3931046"/>
            <a:ext cx="9790754" cy="18922"/>
          </a:xfrm>
          <a:prstGeom prst="straightConnector1">
            <a:avLst/>
          </a:prstGeom>
          <a:noFill/>
          <a:ln cap="flat" cmpd="sng" w="41275">
            <a:solidFill>
              <a:srgbClr val="990000"/>
            </a:solidFill>
            <a:prstDash val="solid"/>
            <a:miter lim="800000"/>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nvSpPr>
        <p:spPr>
          <a:xfrm>
            <a:off x="207513" y="5399"/>
            <a:ext cx="4398354" cy="495115"/>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C00000"/>
              </a:buClr>
              <a:buSzPts val="2800"/>
              <a:buFont typeface="Helvetica Neue"/>
              <a:buNone/>
            </a:pPr>
            <a:r>
              <a:rPr b="0" i="0" lang="en-US" sz="2800" u="none" cap="none" strike="noStrike">
                <a:solidFill>
                  <a:srgbClr val="C00000"/>
                </a:solidFill>
                <a:latin typeface="Helvetica Neue"/>
                <a:ea typeface="Helvetica Neue"/>
                <a:cs typeface="Helvetica Neue"/>
                <a:sym typeface="Helvetica Neue"/>
              </a:rPr>
              <a:t>Outline for Reference</a:t>
            </a:r>
            <a:endParaRPr/>
          </a:p>
        </p:txBody>
      </p:sp>
      <p:pic>
        <p:nvPicPr>
          <p:cNvPr descr="图标&#10;&#10;描述已自动生成" id="61" name="Google Shape;61;p2"/>
          <p:cNvPicPr preferRelativeResize="0"/>
          <p:nvPr/>
        </p:nvPicPr>
        <p:blipFill rotWithShape="1">
          <a:blip r:embed="rId3">
            <a:alphaModFix/>
          </a:blip>
          <a:srcRect b="0" l="0" r="0" t="0"/>
          <a:stretch/>
        </p:blipFill>
        <p:spPr>
          <a:xfrm>
            <a:off x="3429915" y="1359304"/>
            <a:ext cx="294980" cy="294980"/>
          </a:xfrm>
          <a:prstGeom prst="rect">
            <a:avLst/>
          </a:prstGeom>
          <a:noFill/>
          <a:ln>
            <a:noFill/>
          </a:ln>
        </p:spPr>
      </p:pic>
      <p:sp>
        <p:nvSpPr>
          <p:cNvPr id="62" name="Google Shape;62;p2"/>
          <p:cNvSpPr txBox="1"/>
          <p:nvPr/>
        </p:nvSpPr>
        <p:spPr>
          <a:xfrm>
            <a:off x="3931326" y="1248193"/>
            <a:ext cx="3155100" cy="603000"/>
          </a:xfrm>
          <a:prstGeom prst="rect">
            <a:avLst/>
          </a:prstGeom>
          <a:noFill/>
          <a:ln>
            <a:noFill/>
          </a:ln>
        </p:spPr>
        <p:txBody>
          <a:bodyPr anchorCtr="0" anchor="ctr" bIns="45700" lIns="91425" spcFirstLastPara="1" rIns="91425" wrap="square" tIns="45700">
            <a:noAutofit/>
          </a:bodyPr>
          <a:lstStyle/>
          <a:p>
            <a:pPr indent="0" lvl="0" marL="0" marR="0" rtl="0" algn="l">
              <a:lnSpc>
                <a:spcPct val="84615"/>
              </a:lnSpc>
              <a:spcBef>
                <a:spcPts val="0"/>
              </a:spcBef>
              <a:spcAft>
                <a:spcPts val="0"/>
              </a:spcAft>
              <a:buClr>
                <a:srgbClr val="C00000"/>
              </a:buClr>
              <a:buSzPts val="2600"/>
              <a:buFont typeface="Helvetica Neue"/>
              <a:buNone/>
            </a:pPr>
            <a:r>
              <a:rPr b="1" i="0" lang="en-US" sz="2600" u="none" cap="none" strike="noStrike">
                <a:solidFill>
                  <a:srgbClr val="C00000"/>
                </a:solidFill>
                <a:latin typeface="Helvetica Neue"/>
                <a:ea typeface="Helvetica Neue"/>
                <a:cs typeface="Helvetica Neue"/>
                <a:sym typeface="Helvetica Neue"/>
              </a:rPr>
              <a:t>NoC Architecture</a:t>
            </a:r>
            <a:endParaRPr b="1" i="0" sz="2600" u="none" cap="none" strike="noStrike">
              <a:solidFill>
                <a:schemeClr val="dk1"/>
              </a:solidFill>
              <a:latin typeface="Helvetica Neue"/>
              <a:ea typeface="Helvetica Neue"/>
              <a:cs typeface="Helvetica Neue"/>
              <a:sym typeface="Helvetica Neue"/>
            </a:endParaRPr>
          </a:p>
        </p:txBody>
      </p:sp>
      <p:pic>
        <p:nvPicPr>
          <p:cNvPr descr="图标&#10;&#10;描述已自动生成" id="63" name="Google Shape;63;p2"/>
          <p:cNvPicPr preferRelativeResize="0"/>
          <p:nvPr/>
        </p:nvPicPr>
        <p:blipFill rotWithShape="1">
          <a:blip r:embed="rId3">
            <a:alphaModFix/>
          </a:blip>
          <a:srcRect b="0" l="0" r="0" t="0"/>
          <a:stretch/>
        </p:blipFill>
        <p:spPr>
          <a:xfrm>
            <a:off x="3429915" y="2055878"/>
            <a:ext cx="294980" cy="294980"/>
          </a:xfrm>
          <a:prstGeom prst="rect">
            <a:avLst/>
          </a:prstGeom>
          <a:noFill/>
          <a:ln>
            <a:noFill/>
          </a:ln>
        </p:spPr>
      </p:pic>
      <p:sp>
        <p:nvSpPr>
          <p:cNvPr id="64" name="Google Shape;64;p2"/>
          <p:cNvSpPr txBox="1"/>
          <p:nvPr/>
        </p:nvSpPr>
        <p:spPr>
          <a:xfrm>
            <a:off x="3954151" y="1940117"/>
            <a:ext cx="4523100" cy="603000"/>
          </a:xfrm>
          <a:prstGeom prst="rect">
            <a:avLst/>
          </a:prstGeom>
          <a:noFill/>
          <a:ln>
            <a:noFill/>
          </a:ln>
        </p:spPr>
        <p:txBody>
          <a:bodyPr anchorCtr="0" anchor="ctr" bIns="45700" lIns="91425" spcFirstLastPara="1" rIns="91425" wrap="square" tIns="45700">
            <a:noAutofit/>
          </a:bodyPr>
          <a:lstStyle/>
          <a:p>
            <a:pPr indent="0" lvl="0" marL="0" marR="0" rtl="0" algn="l">
              <a:lnSpc>
                <a:spcPct val="84615"/>
              </a:lnSpc>
              <a:spcBef>
                <a:spcPts val="0"/>
              </a:spcBef>
              <a:spcAft>
                <a:spcPts val="0"/>
              </a:spcAft>
              <a:buClr>
                <a:srgbClr val="C00000"/>
              </a:buClr>
              <a:buSzPts val="2600"/>
              <a:buFont typeface="Helvetica Neue"/>
              <a:buNone/>
            </a:pPr>
            <a:r>
              <a:rPr b="1" i="0" lang="en-US" sz="2600" u="none" cap="none" strike="noStrike">
                <a:solidFill>
                  <a:srgbClr val="C00000"/>
                </a:solidFill>
                <a:latin typeface="Helvetica Neue"/>
                <a:ea typeface="Helvetica Neue"/>
                <a:cs typeface="Helvetica Neue"/>
                <a:sym typeface="Helvetica Neue"/>
              </a:rPr>
              <a:t>Processing Element</a:t>
            </a:r>
            <a:endParaRPr/>
          </a:p>
        </p:txBody>
      </p:sp>
      <p:pic>
        <p:nvPicPr>
          <p:cNvPr descr="图标&#10;&#10;描述已自动生成" id="65" name="Google Shape;65;p2"/>
          <p:cNvPicPr preferRelativeResize="0"/>
          <p:nvPr/>
        </p:nvPicPr>
        <p:blipFill rotWithShape="1">
          <a:blip r:embed="rId3">
            <a:alphaModFix/>
          </a:blip>
          <a:srcRect b="0" l="0" r="0" t="0"/>
          <a:stretch/>
        </p:blipFill>
        <p:spPr>
          <a:xfrm>
            <a:off x="3429915" y="2745170"/>
            <a:ext cx="294980" cy="294980"/>
          </a:xfrm>
          <a:prstGeom prst="rect">
            <a:avLst/>
          </a:prstGeom>
          <a:noFill/>
          <a:ln>
            <a:noFill/>
          </a:ln>
        </p:spPr>
      </p:pic>
      <p:sp>
        <p:nvSpPr>
          <p:cNvPr id="66" name="Google Shape;66;p2"/>
          <p:cNvSpPr txBox="1"/>
          <p:nvPr/>
        </p:nvSpPr>
        <p:spPr>
          <a:xfrm>
            <a:off x="3931326" y="2632047"/>
            <a:ext cx="4523100" cy="603000"/>
          </a:xfrm>
          <a:prstGeom prst="rect">
            <a:avLst/>
          </a:prstGeom>
          <a:noFill/>
          <a:ln>
            <a:noFill/>
          </a:ln>
        </p:spPr>
        <p:txBody>
          <a:bodyPr anchorCtr="0" anchor="ctr" bIns="45700" lIns="91425" spcFirstLastPara="1" rIns="91425" wrap="square" tIns="45700">
            <a:noAutofit/>
          </a:bodyPr>
          <a:lstStyle/>
          <a:p>
            <a:pPr indent="0" lvl="0" marL="0" marR="0" rtl="0" algn="l">
              <a:lnSpc>
                <a:spcPct val="84615"/>
              </a:lnSpc>
              <a:spcBef>
                <a:spcPts val="0"/>
              </a:spcBef>
              <a:spcAft>
                <a:spcPts val="0"/>
              </a:spcAft>
              <a:buClr>
                <a:srgbClr val="C00000"/>
              </a:buClr>
              <a:buSzPts val="2600"/>
              <a:buFont typeface="Helvetica Neue"/>
              <a:buNone/>
            </a:pPr>
            <a:r>
              <a:rPr b="1" lang="en-US" sz="2600">
                <a:solidFill>
                  <a:srgbClr val="C00000"/>
                </a:solidFill>
                <a:latin typeface="Helvetica Neue"/>
                <a:ea typeface="Helvetica Neue"/>
                <a:cs typeface="Helvetica Neue"/>
                <a:sym typeface="Helvetica Neue"/>
              </a:rPr>
              <a:t>Enhancement</a:t>
            </a:r>
            <a:endParaRPr/>
          </a:p>
        </p:txBody>
      </p:sp>
      <p:pic>
        <p:nvPicPr>
          <p:cNvPr descr="图标&#10;&#10;描述已自动生成" id="67" name="Google Shape;67;p2"/>
          <p:cNvPicPr preferRelativeResize="0"/>
          <p:nvPr/>
        </p:nvPicPr>
        <p:blipFill rotWithShape="1">
          <a:blip r:embed="rId3">
            <a:alphaModFix/>
          </a:blip>
          <a:srcRect b="0" l="0" r="0" t="0"/>
          <a:stretch/>
        </p:blipFill>
        <p:spPr>
          <a:xfrm>
            <a:off x="3429915" y="4124367"/>
            <a:ext cx="294980" cy="294980"/>
          </a:xfrm>
          <a:prstGeom prst="rect">
            <a:avLst/>
          </a:prstGeom>
          <a:noFill/>
          <a:ln>
            <a:noFill/>
          </a:ln>
        </p:spPr>
      </p:pic>
      <p:sp>
        <p:nvSpPr>
          <p:cNvPr id="68" name="Google Shape;68;p2"/>
          <p:cNvSpPr txBox="1"/>
          <p:nvPr/>
        </p:nvSpPr>
        <p:spPr>
          <a:xfrm>
            <a:off x="3931326" y="4011231"/>
            <a:ext cx="5480700" cy="603000"/>
          </a:xfrm>
          <a:prstGeom prst="rect">
            <a:avLst/>
          </a:prstGeom>
          <a:noFill/>
          <a:ln>
            <a:noFill/>
          </a:ln>
        </p:spPr>
        <p:txBody>
          <a:bodyPr anchorCtr="0" anchor="ctr" bIns="45700" lIns="91425" spcFirstLastPara="1" rIns="91425" wrap="square" tIns="45700">
            <a:noAutofit/>
          </a:bodyPr>
          <a:lstStyle/>
          <a:p>
            <a:pPr indent="0" lvl="0" marL="0" rtl="0" algn="l">
              <a:lnSpc>
                <a:spcPct val="84615"/>
              </a:lnSpc>
              <a:spcBef>
                <a:spcPts val="0"/>
              </a:spcBef>
              <a:spcAft>
                <a:spcPts val="0"/>
              </a:spcAft>
              <a:buClr>
                <a:srgbClr val="C00000"/>
              </a:buClr>
              <a:buSzPts val="2600"/>
              <a:buFont typeface="Helvetica Neue"/>
              <a:buNone/>
            </a:pPr>
            <a:r>
              <a:rPr b="1" lang="en-US" sz="2600">
                <a:solidFill>
                  <a:srgbClr val="C00000"/>
                </a:solidFill>
                <a:latin typeface="Helvetica Neue"/>
                <a:ea typeface="Helvetica Neue"/>
                <a:cs typeface="Helvetica Neue"/>
                <a:sym typeface="Helvetica Neue"/>
              </a:rPr>
              <a:t>Issues &amp; Design Modifications</a:t>
            </a:r>
            <a:endParaRPr b="1" sz="2700">
              <a:solidFill>
                <a:srgbClr val="C00000"/>
              </a:solidFill>
              <a:latin typeface="Helvetica Neue"/>
              <a:ea typeface="Helvetica Neue"/>
              <a:cs typeface="Helvetica Neue"/>
              <a:sym typeface="Helvetica Neue"/>
            </a:endParaRPr>
          </a:p>
        </p:txBody>
      </p:sp>
      <p:pic>
        <p:nvPicPr>
          <p:cNvPr descr="图标&#10;&#10;描述已自动生成" id="69" name="Google Shape;69;p2"/>
          <p:cNvPicPr preferRelativeResize="0"/>
          <p:nvPr/>
        </p:nvPicPr>
        <p:blipFill rotWithShape="1">
          <a:blip r:embed="rId3">
            <a:alphaModFix/>
          </a:blip>
          <a:srcRect b="0" l="0" r="0" t="0"/>
          <a:stretch/>
        </p:blipFill>
        <p:spPr>
          <a:xfrm>
            <a:off x="3429915" y="4805560"/>
            <a:ext cx="294980" cy="294980"/>
          </a:xfrm>
          <a:prstGeom prst="rect">
            <a:avLst/>
          </a:prstGeom>
          <a:noFill/>
          <a:ln>
            <a:noFill/>
          </a:ln>
        </p:spPr>
      </p:pic>
      <p:sp>
        <p:nvSpPr>
          <p:cNvPr id="70" name="Google Shape;70;p2"/>
          <p:cNvSpPr txBox="1"/>
          <p:nvPr/>
        </p:nvSpPr>
        <p:spPr>
          <a:xfrm>
            <a:off x="3931325" y="4692413"/>
            <a:ext cx="6375600" cy="603000"/>
          </a:xfrm>
          <a:prstGeom prst="rect">
            <a:avLst/>
          </a:prstGeom>
          <a:noFill/>
          <a:ln>
            <a:noFill/>
          </a:ln>
        </p:spPr>
        <p:txBody>
          <a:bodyPr anchorCtr="0" anchor="ctr" bIns="45700" lIns="91425" spcFirstLastPara="1" rIns="91425" wrap="square" tIns="45700">
            <a:noAutofit/>
          </a:bodyPr>
          <a:lstStyle/>
          <a:p>
            <a:pPr indent="0" lvl="0" marL="0" rtl="0" algn="l">
              <a:lnSpc>
                <a:spcPct val="84615"/>
              </a:lnSpc>
              <a:spcBef>
                <a:spcPts val="0"/>
              </a:spcBef>
              <a:spcAft>
                <a:spcPts val="0"/>
              </a:spcAft>
              <a:buClr>
                <a:srgbClr val="C00000"/>
              </a:buClr>
              <a:buSzPts val="2600"/>
              <a:buFont typeface="Helvetica Neue"/>
              <a:buNone/>
            </a:pPr>
            <a:r>
              <a:rPr b="1" lang="en-US" sz="2600">
                <a:solidFill>
                  <a:srgbClr val="C00000"/>
                </a:solidFill>
                <a:latin typeface="Helvetica Neue"/>
                <a:ea typeface="Helvetica Neue"/>
                <a:cs typeface="Helvetica Neue"/>
                <a:sym typeface="Helvetica Neue"/>
              </a:rPr>
              <a:t>Verification</a:t>
            </a:r>
            <a:endParaRPr b="1" sz="2600">
              <a:solidFill>
                <a:srgbClr val="C00000"/>
              </a:solidFill>
              <a:latin typeface="Helvetica Neue"/>
              <a:ea typeface="Helvetica Neue"/>
              <a:cs typeface="Helvetica Neue"/>
              <a:sym typeface="Helvetica Neue"/>
            </a:endParaRPr>
          </a:p>
        </p:txBody>
      </p:sp>
      <p:pic>
        <p:nvPicPr>
          <p:cNvPr descr="图标&#10;&#10;描述已自动生成" id="71" name="Google Shape;71;p2"/>
          <p:cNvPicPr preferRelativeResize="0"/>
          <p:nvPr/>
        </p:nvPicPr>
        <p:blipFill rotWithShape="1">
          <a:blip r:embed="rId3">
            <a:alphaModFix/>
          </a:blip>
          <a:srcRect b="0" l="0" r="0" t="0"/>
          <a:stretch/>
        </p:blipFill>
        <p:spPr>
          <a:xfrm>
            <a:off x="3429928" y="3437079"/>
            <a:ext cx="294980" cy="294980"/>
          </a:xfrm>
          <a:prstGeom prst="rect">
            <a:avLst/>
          </a:prstGeom>
          <a:noFill/>
          <a:ln>
            <a:noFill/>
          </a:ln>
        </p:spPr>
      </p:pic>
      <p:sp>
        <p:nvSpPr>
          <p:cNvPr id="72" name="Google Shape;72;p2"/>
          <p:cNvSpPr txBox="1"/>
          <p:nvPr/>
        </p:nvSpPr>
        <p:spPr>
          <a:xfrm>
            <a:off x="3931326" y="3323938"/>
            <a:ext cx="5875500" cy="603000"/>
          </a:xfrm>
          <a:prstGeom prst="rect">
            <a:avLst/>
          </a:prstGeom>
          <a:noFill/>
          <a:ln>
            <a:noFill/>
          </a:ln>
        </p:spPr>
        <p:txBody>
          <a:bodyPr anchorCtr="0" anchor="ctr" bIns="45700" lIns="91425" spcFirstLastPara="1" rIns="91425" wrap="square" tIns="45700">
            <a:noAutofit/>
          </a:bodyPr>
          <a:lstStyle/>
          <a:p>
            <a:pPr indent="0" lvl="0" marL="0" marR="0" rtl="0" algn="l">
              <a:lnSpc>
                <a:spcPct val="81481"/>
              </a:lnSpc>
              <a:spcBef>
                <a:spcPts val="0"/>
              </a:spcBef>
              <a:spcAft>
                <a:spcPts val="0"/>
              </a:spcAft>
              <a:buClr>
                <a:srgbClr val="C00000"/>
              </a:buClr>
              <a:buSzPts val="2700"/>
              <a:buFont typeface="Helvetica Neue"/>
              <a:buNone/>
            </a:pPr>
            <a:r>
              <a:rPr b="1" lang="en-US" sz="2700">
                <a:solidFill>
                  <a:srgbClr val="C00000"/>
                </a:solidFill>
                <a:latin typeface="Helvetica Neue"/>
                <a:ea typeface="Helvetica Neue"/>
                <a:cs typeface="Helvetica Neue"/>
                <a:sym typeface="Helvetica Neue"/>
              </a:rPr>
              <a:t>PE Data Flow Example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nvSpPr>
        <p:spPr>
          <a:xfrm>
            <a:off x="207513" y="0"/>
            <a:ext cx="4248983" cy="495115"/>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C00000"/>
              </a:buClr>
              <a:buSzPts val="2800"/>
              <a:buFont typeface="Helvetica Neue"/>
              <a:buNone/>
            </a:pPr>
            <a:r>
              <a:rPr b="0" i="0" lang="en-US" sz="2800" u="none" cap="none" strike="noStrike">
                <a:solidFill>
                  <a:srgbClr val="C00000"/>
                </a:solidFill>
                <a:latin typeface="Helvetica Neue"/>
                <a:ea typeface="Helvetica Neue"/>
                <a:cs typeface="Helvetica Neue"/>
                <a:sym typeface="Helvetica Neue"/>
              </a:rPr>
              <a:t>NoC Architecture</a:t>
            </a:r>
            <a:endParaRPr/>
          </a:p>
        </p:txBody>
      </p:sp>
      <p:pic>
        <p:nvPicPr>
          <p:cNvPr id="79" name="Google Shape;79;p3"/>
          <p:cNvPicPr preferRelativeResize="0"/>
          <p:nvPr/>
        </p:nvPicPr>
        <p:blipFill>
          <a:blip r:embed="rId3">
            <a:alphaModFix/>
          </a:blip>
          <a:stretch>
            <a:fillRect/>
          </a:stretch>
        </p:blipFill>
        <p:spPr>
          <a:xfrm>
            <a:off x="207525" y="1291326"/>
            <a:ext cx="6323899" cy="3536875"/>
          </a:xfrm>
          <a:prstGeom prst="rect">
            <a:avLst/>
          </a:prstGeom>
          <a:noFill/>
          <a:ln>
            <a:noFill/>
          </a:ln>
        </p:spPr>
      </p:pic>
      <p:sp>
        <p:nvSpPr>
          <p:cNvPr id="80" name="Google Shape;80;p3"/>
          <p:cNvSpPr txBox="1"/>
          <p:nvPr/>
        </p:nvSpPr>
        <p:spPr>
          <a:xfrm>
            <a:off x="1375200" y="5167200"/>
            <a:ext cx="2945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3*5 Mesh	X-Y Routing</a:t>
            </a:r>
            <a:endParaRPr sz="1800"/>
          </a:p>
        </p:txBody>
      </p:sp>
      <p:sp>
        <p:nvSpPr>
          <p:cNvPr id="81" name="Google Shape;81;p3"/>
          <p:cNvSpPr txBox="1"/>
          <p:nvPr/>
        </p:nvSpPr>
        <p:spPr>
          <a:xfrm>
            <a:off x="6621900" y="5167200"/>
            <a:ext cx="5143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Sends 5 filter data or 25 input feature per packet</a:t>
            </a:r>
            <a:endParaRPr sz="1800"/>
          </a:p>
        </p:txBody>
      </p:sp>
      <p:pic>
        <p:nvPicPr>
          <p:cNvPr id="82" name="Google Shape;82;p3"/>
          <p:cNvPicPr preferRelativeResize="0"/>
          <p:nvPr/>
        </p:nvPicPr>
        <p:blipFill>
          <a:blip r:embed="rId4">
            <a:alphaModFix/>
          </a:blip>
          <a:stretch>
            <a:fillRect/>
          </a:stretch>
        </p:blipFill>
        <p:spPr>
          <a:xfrm>
            <a:off x="6773712" y="1092088"/>
            <a:ext cx="4839875" cy="39353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nvSpPr>
        <p:spPr>
          <a:xfrm>
            <a:off x="207513" y="0"/>
            <a:ext cx="3671467" cy="495115"/>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C00000"/>
              </a:buClr>
              <a:buSzPts val="2800"/>
              <a:buFont typeface="Helvetica Neue"/>
              <a:buNone/>
            </a:pPr>
            <a:r>
              <a:rPr b="0" i="0" lang="en-US" sz="2800" u="none" cap="none" strike="noStrike">
                <a:solidFill>
                  <a:srgbClr val="C00000"/>
                </a:solidFill>
                <a:latin typeface="Helvetica Neue"/>
                <a:ea typeface="Helvetica Neue"/>
                <a:cs typeface="Helvetica Neue"/>
                <a:sym typeface="Helvetica Neue"/>
              </a:rPr>
              <a:t>Processing Element</a:t>
            </a:r>
            <a:endParaRPr/>
          </a:p>
        </p:txBody>
      </p:sp>
      <p:pic>
        <p:nvPicPr>
          <p:cNvPr id="89" name="Google Shape;89;p4"/>
          <p:cNvPicPr preferRelativeResize="0"/>
          <p:nvPr/>
        </p:nvPicPr>
        <p:blipFill rotWithShape="1">
          <a:blip r:embed="rId3">
            <a:alphaModFix/>
          </a:blip>
          <a:srcRect b="0" l="0" r="0" t="0"/>
          <a:stretch/>
        </p:blipFill>
        <p:spPr>
          <a:xfrm>
            <a:off x="207525" y="787350"/>
            <a:ext cx="5060375" cy="5283301"/>
          </a:xfrm>
          <a:prstGeom prst="rect">
            <a:avLst/>
          </a:prstGeom>
          <a:noFill/>
          <a:ln>
            <a:noFill/>
          </a:ln>
        </p:spPr>
      </p:pic>
      <p:sp>
        <p:nvSpPr>
          <p:cNvPr id="90" name="Google Shape;90;p4"/>
          <p:cNvSpPr txBox="1"/>
          <p:nvPr>
            <p:ph idx="3" type="body"/>
          </p:nvPr>
        </p:nvSpPr>
        <p:spPr>
          <a:xfrm>
            <a:off x="5698075" y="4252725"/>
            <a:ext cx="5943600" cy="1962600"/>
          </a:xfrm>
          <a:prstGeom prst="rect">
            <a:avLst/>
          </a:prstGeom>
        </p:spPr>
        <p:txBody>
          <a:bodyPr anchorCtr="0" anchor="t" bIns="45700" lIns="91425" spcFirstLastPara="1" rIns="91425" wrap="square" tIns="45700">
            <a:normAutofit/>
          </a:bodyPr>
          <a:lstStyle/>
          <a:p>
            <a:pPr indent="0" lvl="0" marL="0" rtl="0" algn="just">
              <a:lnSpc>
                <a:spcPct val="115000"/>
              </a:lnSpc>
              <a:spcBef>
                <a:spcPts val="1000"/>
              </a:spcBef>
              <a:spcAft>
                <a:spcPts val="0"/>
              </a:spcAft>
              <a:buNone/>
            </a:pPr>
            <a:r>
              <a:rPr lang="en-US" sz="2000"/>
              <a:t>Summing PE:</a:t>
            </a:r>
            <a:endParaRPr sz="2000"/>
          </a:p>
          <a:p>
            <a:pPr indent="-342900" lvl="0" marL="457200" rtl="0" algn="just">
              <a:lnSpc>
                <a:spcPct val="115000"/>
              </a:lnSpc>
              <a:spcBef>
                <a:spcPts val="1000"/>
              </a:spcBef>
              <a:spcAft>
                <a:spcPts val="0"/>
              </a:spcAft>
              <a:buSzPts val="1800"/>
              <a:buChar char="●"/>
            </a:pPr>
            <a:r>
              <a:rPr lang="en-US"/>
              <a:t>Receives partial sums from 5 PEs</a:t>
            </a:r>
            <a:endParaRPr/>
          </a:p>
          <a:p>
            <a:pPr indent="-342900" lvl="0" marL="457200" rtl="0" algn="just">
              <a:lnSpc>
                <a:spcPct val="115000"/>
              </a:lnSpc>
              <a:spcBef>
                <a:spcPts val="0"/>
              </a:spcBef>
              <a:spcAft>
                <a:spcPts val="0"/>
              </a:spcAft>
              <a:buSzPts val="1800"/>
              <a:buChar char="●"/>
            </a:pPr>
            <a:r>
              <a:rPr lang="en-US"/>
              <a:t>Adds 5 partial sums each time</a:t>
            </a:r>
            <a:endParaRPr/>
          </a:p>
          <a:p>
            <a:pPr indent="-342900" lvl="0" marL="457200" rtl="0" algn="l">
              <a:lnSpc>
                <a:spcPct val="115000"/>
              </a:lnSpc>
              <a:spcBef>
                <a:spcPts val="0"/>
              </a:spcBef>
              <a:spcAft>
                <a:spcPts val="0"/>
              </a:spcAft>
              <a:buSzPts val="1800"/>
              <a:buChar char="●"/>
            </a:pPr>
            <a:r>
              <a:rPr lang="en-US"/>
              <a:t>Sends conv outputs to output memory with corresponding addresses</a:t>
            </a:r>
            <a:endParaRPr/>
          </a:p>
        </p:txBody>
      </p:sp>
      <p:sp>
        <p:nvSpPr>
          <p:cNvPr id="91" name="Google Shape;91;p4"/>
          <p:cNvSpPr txBox="1"/>
          <p:nvPr>
            <p:ph idx="3" type="body"/>
          </p:nvPr>
        </p:nvSpPr>
        <p:spPr>
          <a:xfrm>
            <a:off x="5698075" y="2377425"/>
            <a:ext cx="5943600" cy="1875300"/>
          </a:xfrm>
          <a:prstGeom prst="rect">
            <a:avLst/>
          </a:prstGeom>
        </p:spPr>
        <p:txBody>
          <a:bodyPr anchorCtr="0" anchor="t" bIns="45700" lIns="91425" spcFirstLastPara="1" rIns="91425" wrap="square" tIns="45700">
            <a:normAutofit/>
          </a:bodyPr>
          <a:lstStyle/>
          <a:p>
            <a:pPr indent="0" lvl="0" marL="0" rtl="0" algn="just">
              <a:lnSpc>
                <a:spcPct val="115000"/>
              </a:lnSpc>
              <a:spcBef>
                <a:spcPts val="1000"/>
              </a:spcBef>
              <a:spcAft>
                <a:spcPts val="0"/>
              </a:spcAft>
              <a:buNone/>
            </a:pPr>
            <a:r>
              <a:rPr lang="en-US" sz="2000"/>
              <a:t>Convolution PE:</a:t>
            </a:r>
            <a:endParaRPr sz="2000"/>
          </a:p>
          <a:p>
            <a:pPr indent="-342900" lvl="0" marL="457200" rtl="0" algn="just">
              <a:lnSpc>
                <a:spcPct val="115000"/>
              </a:lnSpc>
              <a:spcBef>
                <a:spcPts val="1000"/>
              </a:spcBef>
              <a:spcAft>
                <a:spcPts val="0"/>
              </a:spcAft>
              <a:buSzPts val="1800"/>
              <a:buChar char="●"/>
            </a:pPr>
            <a:r>
              <a:rPr lang="en-US"/>
              <a:t>Receives 5 filter values</a:t>
            </a:r>
            <a:endParaRPr/>
          </a:p>
          <a:p>
            <a:pPr indent="-342900" lvl="0" marL="457200" rtl="0" algn="just">
              <a:lnSpc>
                <a:spcPct val="115000"/>
              </a:lnSpc>
              <a:spcBef>
                <a:spcPts val="0"/>
              </a:spcBef>
              <a:spcAft>
                <a:spcPts val="0"/>
              </a:spcAft>
              <a:buSzPts val="1800"/>
              <a:buChar char="●"/>
            </a:pPr>
            <a:r>
              <a:rPr lang="en-US"/>
              <a:t>Receives 25 ifmap bits</a:t>
            </a:r>
            <a:endParaRPr/>
          </a:p>
          <a:p>
            <a:pPr indent="-342900" lvl="0" marL="457200" rtl="0" algn="just">
              <a:lnSpc>
                <a:spcPct val="115000"/>
              </a:lnSpc>
              <a:spcBef>
                <a:spcPts val="0"/>
              </a:spcBef>
              <a:spcAft>
                <a:spcPts val="0"/>
              </a:spcAft>
              <a:buSzPts val="1800"/>
              <a:buChar char="●"/>
            </a:pPr>
            <a:r>
              <a:rPr lang="en-US"/>
              <a:t>Outputs 21 partial sums</a:t>
            </a:r>
            <a:endParaRPr/>
          </a:p>
          <a:p>
            <a:pPr indent="-342900" lvl="0" marL="457200" rtl="0" algn="just">
              <a:lnSpc>
                <a:spcPct val="115000"/>
              </a:lnSpc>
              <a:spcBef>
                <a:spcPts val="0"/>
              </a:spcBef>
              <a:spcAft>
                <a:spcPts val="0"/>
              </a:spcAft>
              <a:buSzPts val="1800"/>
              <a:buChar char="●"/>
            </a:pPr>
            <a:r>
              <a:rPr lang="en-US"/>
              <a:t>Enhanced forwarding</a:t>
            </a:r>
            <a:endParaRPr/>
          </a:p>
        </p:txBody>
      </p:sp>
      <p:sp>
        <p:nvSpPr>
          <p:cNvPr id="92" name="Google Shape;92;p4"/>
          <p:cNvSpPr txBox="1"/>
          <p:nvPr>
            <p:ph idx="3" type="body"/>
          </p:nvPr>
        </p:nvSpPr>
        <p:spPr>
          <a:xfrm>
            <a:off x="5698075" y="1076175"/>
            <a:ext cx="5943600" cy="1156500"/>
          </a:xfrm>
          <a:prstGeom prst="rect">
            <a:avLst/>
          </a:prstGeom>
        </p:spPr>
        <p:txBody>
          <a:bodyPr anchorCtr="0" anchor="t" bIns="45700" lIns="91425" spcFirstLastPara="1" rIns="91425" wrap="square" tIns="45700">
            <a:normAutofit/>
          </a:bodyPr>
          <a:lstStyle/>
          <a:p>
            <a:pPr indent="0" lvl="0" marL="0" rtl="0" algn="just">
              <a:lnSpc>
                <a:spcPct val="115000"/>
              </a:lnSpc>
              <a:spcBef>
                <a:spcPts val="1000"/>
              </a:spcBef>
              <a:spcAft>
                <a:spcPts val="0"/>
              </a:spcAft>
              <a:buNone/>
            </a:pPr>
            <a:r>
              <a:rPr lang="en-US"/>
              <a:t>Two types of PE</a:t>
            </a:r>
            <a:endParaRPr/>
          </a:p>
          <a:p>
            <a:pPr indent="-342900" lvl="0" marL="457200" rtl="0" algn="just">
              <a:lnSpc>
                <a:spcPct val="115000"/>
              </a:lnSpc>
              <a:spcBef>
                <a:spcPts val="1000"/>
              </a:spcBef>
              <a:spcAft>
                <a:spcPts val="0"/>
              </a:spcAft>
              <a:buSzPts val="1800"/>
              <a:buChar char="●"/>
            </a:pPr>
            <a:r>
              <a:rPr lang="en-US"/>
              <a:t>Convolution PE</a:t>
            </a:r>
            <a:endParaRPr/>
          </a:p>
          <a:p>
            <a:pPr indent="-342900" lvl="0" marL="457200" rtl="0" algn="just">
              <a:lnSpc>
                <a:spcPct val="115000"/>
              </a:lnSpc>
              <a:spcBef>
                <a:spcPts val="0"/>
              </a:spcBef>
              <a:spcAft>
                <a:spcPts val="0"/>
              </a:spcAft>
              <a:buSzPts val="1800"/>
              <a:buChar char="●"/>
            </a:pPr>
            <a:r>
              <a:rPr lang="en-US"/>
              <a:t>Summing PE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
          <p:cNvSpPr txBox="1"/>
          <p:nvPr/>
        </p:nvSpPr>
        <p:spPr>
          <a:xfrm>
            <a:off x="207525" y="0"/>
            <a:ext cx="3253200" cy="4950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C00000"/>
              </a:buClr>
              <a:buSzPts val="2800"/>
              <a:buFont typeface="Helvetica Neue"/>
              <a:buNone/>
            </a:pPr>
            <a:r>
              <a:rPr lang="en-US" sz="2800">
                <a:solidFill>
                  <a:srgbClr val="C00000"/>
                </a:solidFill>
                <a:latin typeface="Helvetica Neue"/>
                <a:ea typeface="Helvetica Neue"/>
                <a:cs typeface="Helvetica Neue"/>
                <a:sym typeface="Helvetica Neue"/>
              </a:rPr>
              <a:t>Enhancement</a:t>
            </a:r>
            <a:endParaRPr/>
          </a:p>
        </p:txBody>
      </p:sp>
      <p:sp>
        <p:nvSpPr>
          <p:cNvPr id="99" name="Google Shape;99;p5"/>
          <p:cNvSpPr txBox="1"/>
          <p:nvPr>
            <p:ph idx="3" type="body"/>
          </p:nvPr>
        </p:nvSpPr>
        <p:spPr>
          <a:xfrm>
            <a:off x="5614250" y="858000"/>
            <a:ext cx="5823900" cy="1647900"/>
          </a:xfrm>
          <a:prstGeom prst="rect">
            <a:avLst/>
          </a:prstGeom>
        </p:spPr>
        <p:txBody>
          <a:bodyPr anchorCtr="0" anchor="t" bIns="45700" lIns="91425" spcFirstLastPara="1" rIns="91425" wrap="square" tIns="45700">
            <a:normAutofit/>
          </a:bodyPr>
          <a:lstStyle/>
          <a:p>
            <a:pPr indent="0" lvl="0" marL="0" rtl="0" algn="l">
              <a:lnSpc>
                <a:spcPct val="115000"/>
              </a:lnSpc>
              <a:spcBef>
                <a:spcPts val="1000"/>
              </a:spcBef>
              <a:spcAft>
                <a:spcPts val="0"/>
              </a:spcAft>
              <a:buNone/>
            </a:pPr>
            <a:r>
              <a:rPr lang="en-US" sz="2000"/>
              <a:t>Basic specs</a:t>
            </a:r>
            <a:endParaRPr sz="2000"/>
          </a:p>
          <a:p>
            <a:pPr indent="-342900" lvl="0" marL="457200" rtl="0" algn="l">
              <a:lnSpc>
                <a:spcPct val="115000"/>
              </a:lnSpc>
              <a:spcBef>
                <a:spcPts val="1000"/>
              </a:spcBef>
              <a:spcAft>
                <a:spcPts val="0"/>
              </a:spcAft>
              <a:buSzPts val="1800"/>
              <a:buChar char="●"/>
            </a:pPr>
            <a:r>
              <a:rPr lang="en-US"/>
              <a:t>Each PE receives one row of filter</a:t>
            </a:r>
            <a:endParaRPr/>
          </a:p>
          <a:p>
            <a:pPr indent="-342900" lvl="0" marL="457200" rtl="0" algn="l">
              <a:lnSpc>
                <a:spcPct val="115000"/>
              </a:lnSpc>
              <a:spcBef>
                <a:spcPts val="0"/>
              </a:spcBef>
              <a:spcAft>
                <a:spcPts val="0"/>
              </a:spcAft>
              <a:buSzPts val="1800"/>
              <a:buChar char="●"/>
            </a:pPr>
            <a:r>
              <a:rPr lang="en-US"/>
              <a:t>PE 1-5 for ts 1, PE 6-10 for ts 2</a:t>
            </a:r>
            <a:endParaRPr/>
          </a:p>
          <a:p>
            <a:pPr indent="0" lvl="0" marL="0" rtl="0" algn="l">
              <a:lnSpc>
                <a:spcPct val="115000"/>
              </a:lnSpc>
              <a:spcBef>
                <a:spcPts val="1000"/>
              </a:spcBef>
              <a:spcAft>
                <a:spcPts val="0"/>
              </a:spcAft>
              <a:buNone/>
            </a:pPr>
            <a:r>
              <a:t/>
            </a:r>
            <a:endParaRPr/>
          </a:p>
        </p:txBody>
      </p:sp>
      <p:pic>
        <p:nvPicPr>
          <p:cNvPr id="100" name="Google Shape;100;p5"/>
          <p:cNvPicPr preferRelativeResize="0"/>
          <p:nvPr/>
        </p:nvPicPr>
        <p:blipFill>
          <a:blip r:embed="rId3">
            <a:alphaModFix/>
          </a:blip>
          <a:stretch>
            <a:fillRect/>
          </a:stretch>
        </p:blipFill>
        <p:spPr>
          <a:xfrm>
            <a:off x="1646275" y="858000"/>
            <a:ext cx="3053625" cy="2786800"/>
          </a:xfrm>
          <a:prstGeom prst="rect">
            <a:avLst/>
          </a:prstGeom>
          <a:noFill/>
          <a:ln>
            <a:noFill/>
          </a:ln>
        </p:spPr>
      </p:pic>
      <p:sp>
        <p:nvSpPr>
          <p:cNvPr id="101" name="Google Shape;101;p5"/>
          <p:cNvSpPr/>
          <p:nvPr/>
        </p:nvSpPr>
        <p:spPr>
          <a:xfrm>
            <a:off x="1891465" y="3072768"/>
            <a:ext cx="2211600" cy="3747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1875379" y="1295547"/>
            <a:ext cx="2268000" cy="1825200"/>
          </a:xfrm>
          <a:prstGeom prst="rect">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1875379" y="1583700"/>
            <a:ext cx="2268000" cy="1825200"/>
          </a:xfrm>
          <a:prstGeom prst="rect">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txBox="1"/>
          <p:nvPr>
            <p:ph idx="3" type="body"/>
          </p:nvPr>
        </p:nvSpPr>
        <p:spPr>
          <a:xfrm>
            <a:off x="5614250" y="2505900"/>
            <a:ext cx="5823900" cy="3657600"/>
          </a:xfrm>
          <a:prstGeom prst="rect">
            <a:avLst/>
          </a:prstGeom>
        </p:spPr>
        <p:txBody>
          <a:bodyPr anchorCtr="0" anchor="t" bIns="45700" lIns="91425" spcFirstLastPara="1" rIns="91425" wrap="square" tIns="45700">
            <a:normAutofit/>
          </a:bodyPr>
          <a:lstStyle/>
          <a:p>
            <a:pPr indent="0" lvl="0" marL="0" rtl="0" algn="l">
              <a:lnSpc>
                <a:spcPct val="115000"/>
              </a:lnSpc>
              <a:spcBef>
                <a:spcPts val="1000"/>
              </a:spcBef>
              <a:spcAft>
                <a:spcPts val="0"/>
              </a:spcAft>
              <a:buNone/>
            </a:pPr>
            <a:r>
              <a:rPr lang="en-US" sz="2000"/>
              <a:t>Filter and ifmap sharing</a:t>
            </a:r>
            <a:endParaRPr/>
          </a:p>
          <a:p>
            <a:pPr indent="-342900" lvl="0" marL="457200" rtl="0" algn="l">
              <a:lnSpc>
                <a:spcPct val="115000"/>
              </a:lnSpc>
              <a:spcBef>
                <a:spcPts val="1000"/>
              </a:spcBef>
              <a:spcAft>
                <a:spcPts val="0"/>
              </a:spcAft>
              <a:buSzPts val="1800"/>
              <a:buChar char="●"/>
            </a:pPr>
            <a:r>
              <a:rPr lang="en-US"/>
              <a:t>Only PE 5 and 10 need to receive a new row of ifmap</a:t>
            </a:r>
            <a:endParaRPr/>
          </a:p>
          <a:p>
            <a:pPr indent="-342900" lvl="0" marL="457200" rtl="0" algn="l">
              <a:lnSpc>
                <a:spcPct val="115000"/>
              </a:lnSpc>
              <a:spcBef>
                <a:spcPts val="1000"/>
              </a:spcBef>
              <a:spcAft>
                <a:spcPts val="0"/>
              </a:spcAft>
              <a:buSzPts val="1800"/>
              <a:buChar char="●"/>
            </a:pPr>
            <a:r>
              <a:rPr lang="en-US"/>
              <a:t>PE forwards ifmap and filter data</a:t>
            </a:r>
            <a:endParaRPr/>
          </a:p>
          <a:p>
            <a:pPr indent="-342900" lvl="0" marL="457200" rtl="0" algn="l">
              <a:lnSpc>
                <a:spcPct val="115000"/>
              </a:lnSpc>
              <a:spcBef>
                <a:spcPts val="0"/>
              </a:spcBef>
              <a:spcAft>
                <a:spcPts val="0"/>
              </a:spcAft>
              <a:buSzPts val="1800"/>
              <a:buChar char="●"/>
            </a:pPr>
            <a:r>
              <a:rPr lang="en-US"/>
              <a:t>Each PE has a state machine to handle forwarding</a:t>
            </a:r>
            <a:endParaRPr/>
          </a:p>
          <a:p>
            <a:pPr indent="0" lvl="0" marL="0" rtl="0" algn="l">
              <a:lnSpc>
                <a:spcPct val="115000"/>
              </a:lnSpc>
              <a:spcBef>
                <a:spcPts val="1000"/>
              </a:spcBef>
              <a:spcAft>
                <a:spcPts val="0"/>
              </a:spcAft>
              <a:buNone/>
            </a:pPr>
            <a:r>
              <a:rPr lang="en-US"/>
              <a:t>PE mem overwrite protection</a:t>
            </a:r>
            <a:endParaRPr/>
          </a:p>
          <a:p>
            <a:pPr indent="-342900" lvl="0" marL="457200" rtl="0" algn="l">
              <a:lnSpc>
                <a:spcPct val="115000"/>
              </a:lnSpc>
              <a:spcBef>
                <a:spcPts val="1000"/>
              </a:spcBef>
              <a:spcAft>
                <a:spcPts val="0"/>
              </a:spcAft>
              <a:buSzPts val="1800"/>
              <a:buChar char="●"/>
            </a:pPr>
            <a:r>
              <a:rPr lang="en-US"/>
              <a:t>Only receives new row of ifmap when it outputs all 21 partial sums</a:t>
            </a:r>
            <a:endParaRPr/>
          </a:p>
          <a:p>
            <a:pPr indent="0" lvl="0" marL="0" rtl="0" algn="l">
              <a:lnSpc>
                <a:spcPct val="115000"/>
              </a:lnSpc>
              <a:spcBef>
                <a:spcPts val="1000"/>
              </a:spcBef>
              <a:spcAft>
                <a:spcPts val="0"/>
              </a:spcAft>
              <a:buNone/>
            </a:pPr>
            <a:r>
              <a:t/>
            </a:r>
            <a:endParaRPr/>
          </a:p>
        </p:txBody>
      </p:sp>
      <p:pic>
        <p:nvPicPr>
          <p:cNvPr id="105" name="Google Shape;105;p5"/>
          <p:cNvPicPr preferRelativeResize="0"/>
          <p:nvPr/>
        </p:nvPicPr>
        <p:blipFill>
          <a:blip r:embed="rId4">
            <a:alphaModFix/>
          </a:blip>
          <a:stretch>
            <a:fillRect/>
          </a:stretch>
        </p:blipFill>
        <p:spPr>
          <a:xfrm>
            <a:off x="597163" y="3644800"/>
            <a:ext cx="4824401" cy="2649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0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g1e1801acdc5_2_36"/>
          <p:cNvPicPr preferRelativeResize="0"/>
          <p:nvPr/>
        </p:nvPicPr>
        <p:blipFill>
          <a:blip r:embed="rId3">
            <a:alphaModFix/>
          </a:blip>
          <a:stretch>
            <a:fillRect/>
          </a:stretch>
        </p:blipFill>
        <p:spPr>
          <a:xfrm>
            <a:off x="0" y="1564175"/>
            <a:ext cx="6702551" cy="3728675"/>
          </a:xfrm>
          <a:prstGeom prst="rect">
            <a:avLst/>
          </a:prstGeom>
          <a:noFill/>
          <a:ln>
            <a:noFill/>
          </a:ln>
        </p:spPr>
      </p:pic>
      <p:sp>
        <p:nvSpPr>
          <p:cNvPr id="112" name="Google Shape;112;g1e1801acdc5_2_36"/>
          <p:cNvSpPr/>
          <p:nvPr/>
        </p:nvSpPr>
        <p:spPr>
          <a:xfrm>
            <a:off x="1527275" y="2306575"/>
            <a:ext cx="197400" cy="5847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1e1801acdc5_2_36"/>
          <p:cNvSpPr/>
          <p:nvPr/>
        </p:nvSpPr>
        <p:spPr>
          <a:xfrm>
            <a:off x="460800" y="2306575"/>
            <a:ext cx="197400" cy="5847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1e1801acdc5_2_36"/>
          <p:cNvSpPr txBox="1"/>
          <p:nvPr/>
        </p:nvSpPr>
        <p:spPr>
          <a:xfrm>
            <a:off x="207525" y="0"/>
            <a:ext cx="4440300" cy="4950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C00000"/>
              </a:buClr>
              <a:buSzPts val="2800"/>
              <a:buFont typeface="Helvetica Neue"/>
              <a:buNone/>
            </a:pPr>
            <a:r>
              <a:rPr lang="en-US" sz="2800">
                <a:solidFill>
                  <a:srgbClr val="C00000"/>
                </a:solidFill>
                <a:latin typeface="Helvetica Neue"/>
                <a:ea typeface="Helvetica Neue"/>
                <a:cs typeface="Helvetica Neue"/>
                <a:sym typeface="Helvetica Neue"/>
              </a:rPr>
              <a:t>PE Data Flow Example</a:t>
            </a:r>
            <a:endParaRPr/>
          </a:p>
        </p:txBody>
      </p:sp>
      <p:sp>
        <p:nvSpPr>
          <p:cNvPr id="115" name="Google Shape;115;g1e1801acdc5_2_36"/>
          <p:cNvSpPr/>
          <p:nvPr/>
        </p:nvSpPr>
        <p:spPr>
          <a:xfrm>
            <a:off x="3733625" y="2306575"/>
            <a:ext cx="197400" cy="5847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1e1801acdc5_2_36"/>
          <p:cNvSpPr/>
          <p:nvPr/>
        </p:nvSpPr>
        <p:spPr>
          <a:xfrm>
            <a:off x="2630450" y="2306575"/>
            <a:ext cx="197400" cy="5847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1e1801acdc5_2_36"/>
          <p:cNvSpPr/>
          <p:nvPr/>
        </p:nvSpPr>
        <p:spPr>
          <a:xfrm>
            <a:off x="4836800" y="2306575"/>
            <a:ext cx="197400" cy="5847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1e1801acdc5_2_36"/>
          <p:cNvSpPr/>
          <p:nvPr/>
        </p:nvSpPr>
        <p:spPr>
          <a:xfrm>
            <a:off x="1508925" y="3406950"/>
            <a:ext cx="197400" cy="5847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1e1801acdc5_2_36"/>
          <p:cNvSpPr/>
          <p:nvPr/>
        </p:nvSpPr>
        <p:spPr>
          <a:xfrm>
            <a:off x="442450" y="3406950"/>
            <a:ext cx="197400" cy="5847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1e1801acdc5_2_36"/>
          <p:cNvSpPr/>
          <p:nvPr/>
        </p:nvSpPr>
        <p:spPr>
          <a:xfrm>
            <a:off x="3715275" y="3406950"/>
            <a:ext cx="197400" cy="5847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1e1801acdc5_2_36"/>
          <p:cNvSpPr/>
          <p:nvPr/>
        </p:nvSpPr>
        <p:spPr>
          <a:xfrm>
            <a:off x="2612100" y="3406950"/>
            <a:ext cx="197400" cy="5847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1e1801acdc5_2_36"/>
          <p:cNvSpPr/>
          <p:nvPr/>
        </p:nvSpPr>
        <p:spPr>
          <a:xfrm>
            <a:off x="4818450" y="3406950"/>
            <a:ext cx="197400" cy="5847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1e1801acdc5_2_36"/>
          <p:cNvSpPr txBox="1"/>
          <p:nvPr>
            <p:ph idx="3" type="body"/>
          </p:nvPr>
        </p:nvSpPr>
        <p:spPr>
          <a:xfrm>
            <a:off x="6612600" y="1126925"/>
            <a:ext cx="5579400" cy="437400"/>
          </a:xfrm>
          <a:prstGeom prst="rect">
            <a:avLst/>
          </a:prstGeom>
        </p:spPr>
        <p:txBody>
          <a:bodyPr anchorCtr="0" anchor="t" bIns="45700" lIns="91425" spcFirstLastPara="1" rIns="91425" wrap="square" tIns="45700">
            <a:normAutofit/>
          </a:bodyPr>
          <a:lstStyle/>
          <a:p>
            <a:pPr indent="0" lvl="0" marL="0" rtl="0" algn="ctr">
              <a:lnSpc>
                <a:spcPct val="115000"/>
              </a:lnSpc>
              <a:spcBef>
                <a:spcPts val="1000"/>
              </a:spcBef>
              <a:spcAft>
                <a:spcPts val="0"/>
              </a:spcAft>
              <a:buNone/>
            </a:pPr>
            <a:r>
              <a:rPr lang="en-US"/>
              <a:t>PE 1-5 receive filters</a:t>
            </a:r>
            <a:endParaRPr b="1"/>
          </a:p>
        </p:txBody>
      </p:sp>
      <p:sp>
        <p:nvSpPr>
          <p:cNvPr id="124" name="Google Shape;124;g1e1801acdc5_2_36"/>
          <p:cNvSpPr txBox="1"/>
          <p:nvPr>
            <p:ph idx="3" type="body"/>
          </p:nvPr>
        </p:nvSpPr>
        <p:spPr>
          <a:xfrm>
            <a:off x="6612600" y="1869175"/>
            <a:ext cx="5579400" cy="437400"/>
          </a:xfrm>
          <a:prstGeom prst="rect">
            <a:avLst/>
          </a:prstGeom>
        </p:spPr>
        <p:txBody>
          <a:bodyPr anchorCtr="0" anchor="t" bIns="45700" lIns="91425" spcFirstLastPara="1" rIns="91425" wrap="square" tIns="45700">
            <a:normAutofit/>
          </a:bodyPr>
          <a:lstStyle/>
          <a:p>
            <a:pPr indent="0" lvl="0" marL="0" rtl="0" algn="ctr">
              <a:lnSpc>
                <a:spcPct val="115000"/>
              </a:lnSpc>
              <a:spcBef>
                <a:spcPts val="1000"/>
              </a:spcBef>
              <a:spcAft>
                <a:spcPts val="0"/>
              </a:spcAft>
              <a:buNone/>
            </a:pPr>
            <a:r>
              <a:rPr lang="en-US"/>
              <a:t>PE 1-5 forward filters to PE 6-10</a:t>
            </a:r>
            <a:endParaRPr/>
          </a:p>
        </p:txBody>
      </p:sp>
      <p:sp>
        <p:nvSpPr>
          <p:cNvPr id="125" name="Google Shape;125;g1e1801acdc5_2_36"/>
          <p:cNvSpPr txBox="1"/>
          <p:nvPr>
            <p:ph idx="3" type="body"/>
          </p:nvPr>
        </p:nvSpPr>
        <p:spPr>
          <a:xfrm>
            <a:off x="6612600" y="2611425"/>
            <a:ext cx="5579400" cy="437400"/>
          </a:xfrm>
          <a:prstGeom prst="rect">
            <a:avLst/>
          </a:prstGeom>
        </p:spPr>
        <p:txBody>
          <a:bodyPr anchorCtr="0" anchor="t" bIns="45700" lIns="91425" spcFirstLastPara="1" rIns="91425" wrap="square" tIns="45700">
            <a:normAutofit/>
          </a:bodyPr>
          <a:lstStyle/>
          <a:p>
            <a:pPr indent="0" lvl="0" marL="0" rtl="0" algn="ctr">
              <a:lnSpc>
                <a:spcPct val="115000"/>
              </a:lnSpc>
              <a:spcBef>
                <a:spcPts val="1000"/>
              </a:spcBef>
              <a:spcAft>
                <a:spcPts val="0"/>
              </a:spcAft>
              <a:buNone/>
            </a:pPr>
            <a:r>
              <a:rPr lang="en-US"/>
              <a:t>PE 1-5 send psums to sum PE 1-5 vv.</a:t>
            </a:r>
            <a:endParaRPr/>
          </a:p>
        </p:txBody>
      </p:sp>
      <p:sp>
        <p:nvSpPr>
          <p:cNvPr id="126" name="Google Shape;126;g1e1801acdc5_2_36"/>
          <p:cNvSpPr txBox="1"/>
          <p:nvPr>
            <p:ph idx="3" type="body"/>
          </p:nvPr>
        </p:nvSpPr>
        <p:spPr>
          <a:xfrm>
            <a:off x="6612600" y="4095925"/>
            <a:ext cx="5579400" cy="495000"/>
          </a:xfrm>
          <a:prstGeom prst="rect">
            <a:avLst/>
          </a:prstGeom>
        </p:spPr>
        <p:txBody>
          <a:bodyPr anchorCtr="0" anchor="t" bIns="45700" lIns="91425" spcFirstLastPara="1" rIns="91425" wrap="square" tIns="45700">
            <a:normAutofit/>
          </a:bodyPr>
          <a:lstStyle/>
          <a:p>
            <a:pPr indent="0" lvl="0" marL="0" rtl="0" algn="ctr">
              <a:lnSpc>
                <a:spcPct val="115000"/>
              </a:lnSpc>
              <a:spcBef>
                <a:spcPts val="1000"/>
              </a:spcBef>
              <a:spcAft>
                <a:spcPts val="0"/>
              </a:spcAft>
              <a:buNone/>
            </a:pPr>
            <a:r>
              <a:rPr lang="en-US"/>
              <a:t>PE 2-5 and 7-10 forward ifmap rows to the left node</a:t>
            </a:r>
            <a:endParaRPr/>
          </a:p>
        </p:txBody>
      </p:sp>
      <p:sp>
        <p:nvSpPr>
          <p:cNvPr id="127" name="Google Shape;127;g1e1801acdc5_2_36"/>
          <p:cNvSpPr txBox="1"/>
          <p:nvPr>
            <p:ph idx="3" type="body"/>
          </p:nvPr>
        </p:nvSpPr>
        <p:spPr>
          <a:xfrm>
            <a:off x="6612600" y="3353675"/>
            <a:ext cx="5579400" cy="437400"/>
          </a:xfrm>
          <a:prstGeom prst="rect">
            <a:avLst/>
          </a:prstGeom>
        </p:spPr>
        <p:txBody>
          <a:bodyPr anchorCtr="0" anchor="t" bIns="45700" lIns="91425" spcFirstLastPara="1" rIns="91425" wrap="square" tIns="45700">
            <a:noAutofit/>
          </a:bodyPr>
          <a:lstStyle/>
          <a:p>
            <a:pPr indent="0" lvl="0" marL="0" rtl="0" algn="ctr">
              <a:lnSpc>
                <a:spcPct val="115000"/>
              </a:lnSpc>
              <a:spcBef>
                <a:spcPts val="1000"/>
              </a:spcBef>
              <a:spcAft>
                <a:spcPts val="0"/>
              </a:spcAft>
              <a:buSzPts val="1018"/>
              <a:buNone/>
            </a:pPr>
            <a:r>
              <a:rPr lang="en-US" sz="1865"/>
              <a:t>Sum PE sends conv outputs with addrs to output mem</a:t>
            </a:r>
            <a:endParaRPr sz="1865"/>
          </a:p>
        </p:txBody>
      </p:sp>
      <p:sp>
        <p:nvSpPr>
          <p:cNvPr id="128" name="Google Shape;128;g1e1801acdc5_2_36"/>
          <p:cNvSpPr/>
          <p:nvPr/>
        </p:nvSpPr>
        <p:spPr>
          <a:xfrm rot="5400000">
            <a:off x="968675" y="2855175"/>
            <a:ext cx="197400" cy="5847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1e1801acdc5_2_36"/>
          <p:cNvSpPr/>
          <p:nvPr/>
        </p:nvSpPr>
        <p:spPr>
          <a:xfrm rot="5400000">
            <a:off x="2108525" y="2855175"/>
            <a:ext cx="197400" cy="5847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1e1801acdc5_2_36"/>
          <p:cNvSpPr/>
          <p:nvPr/>
        </p:nvSpPr>
        <p:spPr>
          <a:xfrm rot="5400000">
            <a:off x="3169425" y="2855175"/>
            <a:ext cx="197400" cy="5847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1e1801acdc5_2_36"/>
          <p:cNvSpPr/>
          <p:nvPr/>
        </p:nvSpPr>
        <p:spPr>
          <a:xfrm rot="5400000">
            <a:off x="4256775" y="2855175"/>
            <a:ext cx="197400" cy="5847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1e1801acdc5_2_36"/>
          <p:cNvSpPr/>
          <p:nvPr/>
        </p:nvSpPr>
        <p:spPr>
          <a:xfrm rot="5400000">
            <a:off x="968675" y="3902275"/>
            <a:ext cx="197400" cy="5847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1e1801acdc5_2_36"/>
          <p:cNvSpPr/>
          <p:nvPr/>
        </p:nvSpPr>
        <p:spPr>
          <a:xfrm rot="5400000">
            <a:off x="2108525" y="3902275"/>
            <a:ext cx="197400" cy="5847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1e1801acdc5_2_36"/>
          <p:cNvSpPr/>
          <p:nvPr/>
        </p:nvSpPr>
        <p:spPr>
          <a:xfrm rot="5400000">
            <a:off x="3145350" y="3902275"/>
            <a:ext cx="197400" cy="5847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1e1801acdc5_2_36"/>
          <p:cNvSpPr/>
          <p:nvPr/>
        </p:nvSpPr>
        <p:spPr>
          <a:xfrm rot="5400000">
            <a:off x="4285200" y="3902275"/>
            <a:ext cx="197400" cy="5847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1e1801acdc5_2_36"/>
          <p:cNvSpPr/>
          <p:nvPr/>
        </p:nvSpPr>
        <p:spPr>
          <a:xfrm>
            <a:off x="3182038" y="2414025"/>
            <a:ext cx="197400" cy="1974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1e1801acdc5_2_36"/>
          <p:cNvSpPr/>
          <p:nvPr/>
        </p:nvSpPr>
        <p:spPr>
          <a:xfrm>
            <a:off x="4285200" y="2414025"/>
            <a:ext cx="197400" cy="1974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1e1801acdc5_2_36"/>
          <p:cNvSpPr txBox="1"/>
          <p:nvPr>
            <p:ph idx="3" type="body"/>
          </p:nvPr>
        </p:nvSpPr>
        <p:spPr>
          <a:xfrm>
            <a:off x="6612600" y="4838175"/>
            <a:ext cx="5579400" cy="673500"/>
          </a:xfrm>
          <a:prstGeom prst="rect">
            <a:avLst/>
          </a:prstGeom>
        </p:spPr>
        <p:txBody>
          <a:bodyPr anchorCtr="0" anchor="t" bIns="45700" lIns="91425" spcFirstLastPara="1" rIns="91425" wrap="square" tIns="45700">
            <a:normAutofit lnSpcReduction="10000"/>
          </a:bodyPr>
          <a:lstStyle/>
          <a:p>
            <a:pPr indent="0" lvl="0" marL="0" rtl="0" algn="ctr">
              <a:lnSpc>
                <a:spcPct val="115000"/>
              </a:lnSpc>
              <a:spcBef>
                <a:spcPts val="1000"/>
              </a:spcBef>
              <a:spcAft>
                <a:spcPts val="0"/>
              </a:spcAft>
              <a:buNone/>
            </a:pPr>
            <a:r>
              <a:rPr lang="en-US"/>
              <a:t>Output mem receives both conv outs for ts 1 and 2, subtracts, outputs spikes and residues </a:t>
            </a:r>
            <a:endParaRPr/>
          </a:p>
        </p:txBody>
      </p:sp>
      <p:sp>
        <p:nvSpPr>
          <p:cNvPr id="139" name="Google Shape;139;g1e1801acdc5_2_36"/>
          <p:cNvSpPr/>
          <p:nvPr/>
        </p:nvSpPr>
        <p:spPr>
          <a:xfrm>
            <a:off x="5388400" y="2414025"/>
            <a:ext cx="197400" cy="1974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1e1801acdc5_2_36"/>
          <p:cNvSpPr/>
          <p:nvPr/>
        </p:nvSpPr>
        <p:spPr>
          <a:xfrm>
            <a:off x="5327300" y="2500225"/>
            <a:ext cx="197400" cy="1974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1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1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1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1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1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1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1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2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2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2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3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3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2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2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3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3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3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3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3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3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nvSpPr>
        <p:spPr>
          <a:xfrm>
            <a:off x="207513" y="0"/>
            <a:ext cx="6421500" cy="4950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C00000"/>
              </a:buClr>
              <a:buSzPts val="2800"/>
              <a:buFont typeface="Helvetica Neue"/>
              <a:buNone/>
            </a:pPr>
            <a:r>
              <a:rPr lang="en-US" sz="2800">
                <a:solidFill>
                  <a:srgbClr val="C00000"/>
                </a:solidFill>
                <a:latin typeface="Helvetica Neue"/>
                <a:ea typeface="Helvetica Neue"/>
                <a:cs typeface="Helvetica Neue"/>
                <a:sym typeface="Helvetica Neue"/>
              </a:rPr>
              <a:t>Issues &amp; Design Modifications</a:t>
            </a:r>
            <a:endParaRPr b="0" i="0" sz="2800" u="none" cap="none" strike="noStrike">
              <a:solidFill>
                <a:srgbClr val="6600FF"/>
              </a:solidFill>
              <a:latin typeface="Helvetica Neue"/>
              <a:ea typeface="Helvetica Neue"/>
              <a:cs typeface="Helvetica Neue"/>
              <a:sym typeface="Helvetica Neue"/>
            </a:endParaRPr>
          </a:p>
        </p:txBody>
      </p:sp>
      <p:pic>
        <p:nvPicPr>
          <p:cNvPr id="147" name="Google Shape;147;p9"/>
          <p:cNvPicPr preferRelativeResize="0"/>
          <p:nvPr/>
        </p:nvPicPr>
        <p:blipFill>
          <a:blip r:embed="rId3">
            <a:alphaModFix/>
          </a:blip>
          <a:stretch>
            <a:fillRect/>
          </a:stretch>
        </p:blipFill>
        <p:spPr>
          <a:xfrm>
            <a:off x="207525" y="1062725"/>
            <a:ext cx="7225704" cy="4041250"/>
          </a:xfrm>
          <a:prstGeom prst="rect">
            <a:avLst/>
          </a:prstGeom>
          <a:noFill/>
          <a:ln>
            <a:noFill/>
          </a:ln>
        </p:spPr>
      </p:pic>
      <p:sp>
        <p:nvSpPr>
          <p:cNvPr id="148" name="Google Shape;148;p9"/>
          <p:cNvSpPr txBox="1"/>
          <p:nvPr/>
        </p:nvSpPr>
        <p:spPr>
          <a:xfrm>
            <a:off x="7433225" y="1537825"/>
            <a:ext cx="47937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Issue</a:t>
            </a:r>
            <a:endParaRPr/>
          </a:p>
          <a:p>
            <a:pPr indent="-317500" lvl="1" marL="914400" rtl="0" algn="l">
              <a:spcBef>
                <a:spcPts val="0"/>
              </a:spcBef>
              <a:spcAft>
                <a:spcPts val="0"/>
              </a:spcAft>
              <a:buSzPts val="1400"/>
              <a:buChar char="❏"/>
            </a:pPr>
            <a:r>
              <a:rPr lang="en-US"/>
              <a:t>sum packet arrives at Partial Sum out of order</a:t>
            </a:r>
            <a:endParaRPr/>
          </a:p>
          <a:p>
            <a:pPr indent="-317500" lvl="1" marL="914400" rtl="0" algn="l">
              <a:spcBef>
                <a:spcPts val="0"/>
              </a:spcBef>
              <a:spcAft>
                <a:spcPts val="0"/>
              </a:spcAft>
              <a:buSzPts val="1400"/>
              <a:buChar char="❏"/>
            </a:pPr>
            <a:r>
              <a:rPr lang="en-US"/>
              <a:t>deadlock </a:t>
            </a:r>
            <a:endParaRPr/>
          </a:p>
        </p:txBody>
      </p:sp>
      <p:sp>
        <p:nvSpPr>
          <p:cNvPr id="149" name="Google Shape;149;p9"/>
          <p:cNvSpPr txBox="1"/>
          <p:nvPr/>
        </p:nvSpPr>
        <p:spPr>
          <a:xfrm>
            <a:off x="7438475" y="3068875"/>
            <a:ext cx="47937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Temporary</a:t>
            </a:r>
            <a:r>
              <a:rPr lang="en-US"/>
              <a:t> Solution:</a:t>
            </a:r>
            <a:endParaRPr/>
          </a:p>
          <a:p>
            <a:pPr indent="-317500" lvl="1" marL="914400" rtl="0" algn="l">
              <a:spcBef>
                <a:spcPts val="0"/>
              </a:spcBef>
              <a:spcAft>
                <a:spcPts val="0"/>
              </a:spcAft>
              <a:buSzPts val="1400"/>
              <a:buChar char="❏"/>
            </a:pPr>
            <a:r>
              <a:rPr lang="en-US"/>
              <a:t>Remove Partial Sum and Output Mem from NoC </a:t>
            </a:r>
            <a:endParaRPr/>
          </a:p>
          <a:p>
            <a:pPr indent="-317500" lvl="1" marL="914400" rtl="0" algn="l">
              <a:spcBef>
                <a:spcPts val="0"/>
              </a:spcBef>
              <a:spcAft>
                <a:spcPts val="0"/>
              </a:spcAft>
              <a:buSzPts val="1400"/>
              <a:buChar char="❏"/>
            </a:pPr>
            <a:r>
              <a:rPr lang="en-US"/>
              <a:t>Add direct channels: </a:t>
            </a:r>
            <a:endParaRPr/>
          </a:p>
          <a:p>
            <a:pPr indent="-317500" lvl="2" marL="1371600" rtl="0" algn="l">
              <a:spcBef>
                <a:spcPts val="0"/>
              </a:spcBef>
              <a:spcAft>
                <a:spcPts val="0"/>
              </a:spcAft>
              <a:buSzPts val="1400"/>
              <a:buChar char="❏"/>
            </a:pPr>
            <a:r>
              <a:rPr lang="en-US"/>
              <a:t>Convolution PEs to Partial Sum</a:t>
            </a:r>
            <a:endParaRPr/>
          </a:p>
          <a:p>
            <a:pPr indent="-317500" lvl="2" marL="1371600" rtl="0" algn="l">
              <a:spcBef>
                <a:spcPts val="0"/>
              </a:spcBef>
              <a:spcAft>
                <a:spcPts val="0"/>
              </a:spcAft>
              <a:buSzPts val="1400"/>
              <a:buChar char="❏"/>
            </a:pPr>
            <a:r>
              <a:rPr lang="en-US"/>
              <a:t>Partial Sum to output memory</a:t>
            </a:r>
            <a:endParaRPr/>
          </a:p>
        </p:txBody>
      </p:sp>
      <p:cxnSp>
        <p:nvCxnSpPr>
          <p:cNvPr id="150" name="Google Shape;150;p9"/>
          <p:cNvCxnSpPr/>
          <p:nvPr/>
        </p:nvCxnSpPr>
        <p:spPr>
          <a:xfrm>
            <a:off x="2225550" y="1384800"/>
            <a:ext cx="1104600" cy="0"/>
          </a:xfrm>
          <a:prstGeom prst="straightConnector1">
            <a:avLst/>
          </a:prstGeom>
          <a:noFill/>
          <a:ln cap="flat" cmpd="sng" w="9525">
            <a:solidFill>
              <a:srgbClr val="0064EE"/>
            </a:solidFill>
            <a:prstDash val="solid"/>
            <a:round/>
            <a:headEnd len="med" w="med" type="none"/>
            <a:tailEnd len="med" w="med" type="triangle"/>
          </a:ln>
        </p:spPr>
      </p:cxnSp>
      <p:cxnSp>
        <p:nvCxnSpPr>
          <p:cNvPr id="151" name="Google Shape;151;p9"/>
          <p:cNvCxnSpPr/>
          <p:nvPr/>
        </p:nvCxnSpPr>
        <p:spPr>
          <a:xfrm>
            <a:off x="3387850" y="1384800"/>
            <a:ext cx="1104600" cy="0"/>
          </a:xfrm>
          <a:prstGeom prst="straightConnector1">
            <a:avLst/>
          </a:prstGeom>
          <a:noFill/>
          <a:ln cap="flat" cmpd="sng" w="9525">
            <a:solidFill>
              <a:srgbClr val="0064EE"/>
            </a:solidFill>
            <a:prstDash val="solid"/>
            <a:round/>
            <a:headEnd len="med" w="med" type="none"/>
            <a:tailEnd len="med" w="med" type="triangle"/>
          </a:ln>
        </p:spPr>
      </p:cxnSp>
      <p:cxnSp>
        <p:nvCxnSpPr>
          <p:cNvPr id="152" name="Google Shape;152;p9"/>
          <p:cNvCxnSpPr/>
          <p:nvPr/>
        </p:nvCxnSpPr>
        <p:spPr>
          <a:xfrm>
            <a:off x="4550150" y="1384800"/>
            <a:ext cx="1104600" cy="0"/>
          </a:xfrm>
          <a:prstGeom prst="straightConnector1">
            <a:avLst/>
          </a:prstGeom>
          <a:noFill/>
          <a:ln cap="flat" cmpd="sng" w="9525">
            <a:solidFill>
              <a:srgbClr val="0064EE"/>
            </a:solidFill>
            <a:prstDash val="solid"/>
            <a:round/>
            <a:headEnd len="med" w="med" type="none"/>
            <a:tailEnd len="med" w="med" type="triangle"/>
          </a:ln>
        </p:spPr>
      </p:cxnSp>
      <p:sp>
        <p:nvSpPr>
          <p:cNvPr id="153" name="Google Shape;153;p9"/>
          <p:cNvSpPr/>
          <p:nvPr/>
        </p:nvSpPr>
        <p:spPr>
          <a:xfrm>
            <a:off x="402975" y="679950"/>
            <a:ext cx="329700" cy="132000"/>
          </a:xfrm>
          <a:prstGeom prst="rect">
            <a:avLst/>
          </a:prstGeom>
          <a:solidFill>
            <a:srgbClr val="0064E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txBox="1"/>
          <p:nvPr/>
        </p:nvSpPr>
        <p:spPr>
          <a:xfrm>
            <a:off x="727925" y="556475"/>
            <a:ext cx="205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ifmap packet</a:t>
            </a:r>
            <a:endParaRPr/>
          </a:p>
        </p:txBody>
      </p:sp>
      <p:cxnSp>
        <p:nvCxnSpPr>
          <p:cNvPr id="155" name="Google Shape;155;p9"/>
          <p:cNvCxnSpPr/>
          <p:nvPr/>
        </p:nvCxnSpPr>
        <p:spPr>
          <a:xfrm>
            <a:off x="5885350" y="1488225"/>
            <a:ext cx="1500" cy="1221300"/>
          </a:xfrm>
          <a:prstGeom prst="straightConnector1">
            <a:avLst/>
          </a:prstGeom>
          <a:noFill/>
          <a:ln cap="flat" cmpd="sng" w="9525">
            <a:solidFill>
              <a:srgbClr val="0064EE"/>
            </a:solidFill>
            <a:prstDash val="solid"/>
            <a:round/>
            <a:headEnd len="med" w="med" type="none"/>
            <a:tailEnd len="med" w="med" type="triangle"/>
          </a:ln>
        </p:spPr>
      </p:cxnSp>
      <p:sp>
        <p:nvSpPr>
          <p:cNvPr id="156" name="Google Shape;156;p9"/>
          <p:cNvSpPr/>
          <p:nvPr/>
        </p:nvSpPr>
        <p:spPr>
          <a:xfrm>
            <a:off x="2005300" y="702238"/>
            <a:ext cx="329700" cy="1320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txBox="1"/>
          <p:nvPr/>
        </p:nvSpPr>
        <p:spPr>
          <a:xfrm>
            <a:off x="2330250" y="578763"/>
            <a:ext cx="205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residue packet</a:t>
            </a:r>
            <a:endParaRPr/>
          </a:p>
        </p:txBody>
      </p:sp>
      <p:sp>
        <p:nvSpPr>
          <p:cNvPr id="158" name="Google Shape;158;p9"/>
          <p:cNvSpPr/>
          <p:nvPr/>
        </p:nvSpPr>
        <p:spPr>
          <a:xfrm>
            <a:off x="4166350" y="1530125"/>
            <a:ext cx="635400" cy="400200"/>
          </a:xfrm>
          <a:prstGeom prst="rect">
            <a:avLst/>
          </a:prstGeom>
          <a:noFill/>
          <a:ln cap="flat" cmpd="sng" w="952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3041850" y="1530125"/>
            <a:ext cx="635400" cy="400200"/>
          </a:xfrm>
          <a:prstGeom prst="rect">
            <a:avLst/>
          </a:prstGeom>
          <a:noFill/>
          <a:ln cap="flat" cmpd="sng" w="952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3708625" y="702238"/>
            <a:ext cx="329700" cy="1320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txBox="1"/>
          <p:nvPr/>
        </p:nvSpPr>
        <p:spPr>
          <a:xfrm>
            <a:off x="4033575" y="578763"/>
            <a:ext cx="205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partial sum packet</a:t>
            </a:r>
            <a:endParaRPr/>
          </a:p>
        </p:txBody>
      </p:sp>
      <p:cxnSp>
        <p:nvCxnSpPr>
          <p:cNvPr id="162" name="Google Shape;162;p9"/>
          <p:cNvCxnSpPr/>
          <p:nvPr/>
        </p:nvCxnSpPr>
        <p:spPr>
          <a:xfrm rot="10800000">
            <a:off x="4669925" y="2170025"/>
            <a:ext cx="0" cy="437700"/>
          </a:xfrm>
          <a:prstGeom prst="straightConnector1">
            <a:avLst/>
          </a:prstGeom>
          <a:noFill/>
          <a:ln cap="flat" cmpd="sng" w="9525">
            <a:solidFill>
              <a:srgbClr val="FF00FF"/>
            </a:solidFill>
            <a:prstDash val="solid"/>
            <a:round/>
            <a:headEnd len="med" w="med" type="none"/>
            <a:tailEnd len="med" w="med" type="triangle"/>
          </a:ln>
        </p:spPr>
      </p:cxnSp>
      <p:cxnSp>
        <p:nvCxnSpPr>
          <p:cNvPr id="163" name="Google Shape;163;p9"/>
          <p:cNvCxnSpPr/>
          <p:nvPr/>
        </p:nvCxnSpPr>
        <p:spPr>
          <a:xfrm rot="10800000">
            <a:off x="3454500" y="2170025"/>
            <a:ext cx="0" cy="437700"/>
          </a:xfrm>
          <a:prstGeom prst="straightConnector1">
            <a:avLst/>
          </a:prstGeom>
          <a:noFill/>
          <a:ln cap="flat" cmpd="sng" w="9525">
            <a:solidFill>
              <a:srgbClr val="FF00FF"/>
            </a:solidFill>
            <a:prstDash val="solid"/>
            <a:round/>
            <a:headEnd len="med" w="med" type="none"/>
            <a:tailEnd len="med" w="med" type="triangle"/>
          </a:ln>
        </p:spPr>
      </p:cxnSp>
      <p:cxnSp>
        <p:nvCxnSpPr>
          <p:cNvPr id="164" name="Google Shape;164;p9"/>
          <p:cNvCxnSpPr/>
          <p:nvPr/>
        </p:nvCxnSpPr>
        <p:spPr>
          <a:xfrm rot="10800000">
            <a:off x="4669925" y="3353525"/>
            <a:ext cx="0" cy="437700"/>
          </a:xfrm>
          <a:prstGeom prst="straightConnector1">
            <a:avLst/>
          </a:prstGeom>
          <a:noFill/>
          <a:ln cap="flat" cmpd="sng" w="9525">
            <a:solidFill>
              <a:srgbClr val="FF00FF"/>
            </a:solidFill>
            <a:prstDash val="solid"/>
            <a:round/>
            <a:headEnd len="med" w="med" type="none"/>
            <a:tailEnd len="med" w="med" type="triangle"/>
          </a:ln>
        </p:spPr>
      </p:cxnSp>
      <p:cxnSp>
        <p:nvCxnSpPr>
          <p:cNvPr id="165" name="Google Shape;165;p9"/>
          <p:cNvCxnSpPr/>
          <p:nvPr/>
        </p:nvCxnSpPr>
        <p:spPr>
          <a:xfrm>
            <a:off x="5885350" y="2818350"/>
            <a:ext cx="1500" cy="1221300"/>
          </a:xfrm>
          <a:prstGeom prst="straightConnector1">
            <a:avLst/>
          </a:prstGeom>
          <a:noFill/>
          <a:ln cap="flat" cmpd="sng" w="9525">
            <a:solidFill>
              <a:srgbClr val="0064EE"/>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7"/>
          <p:cNvSpPr txBox="1"/>
          <p:nvPr/>
        </p:nvSpPr>
        <p:spPr>
          <a:xfrm>
            <a:off x="207513" y="0"/>
            <a:ext cx="3565589" cy="606391"/>
          </a:xfrm>
          <a:prstGeom prst="rect">
            <a:avLst/>
          </a:prstGeom>
          <a:noFill/>
          <a:ln>
            <a:noFill/>
          </a:ln>
        </p:spPr>
        <p:txBody>
          <a:bodyPr anchorCtr="0" anchor="ctr" bIns="45700" lIns="91425" spcFirstLastPara="1" rIns="91425" wrap="square" tIns="45700">
            <a:noAutofit/>
          </a:bodyPr>
          <a:lstStyle/>
          <a:p>
            <a:pPr indent="0" lvl="0" marL="0" marR="0" rtl="0" algn="l">
              <a:lnSpc>
                <a:spcPct val="127272"/>
              </a:lnSpc>
              <a:spcBef>
                <a:spcPts val="0"/>
              </a:spcBef>
              <a:spcAft>
                <a:spcPts val="0"/>
              </a:spcAft>
              <a:buClr>
                <a:srgbClr val="C00000"/>
              </a:buClr>
              <a:buSzPts val="2200"/>
              <a:buFont typeface="Helvetica Neue"/>
              <a:buNone/>
            </a:pPr>
            <a:r>
              <a:rPr b="0" i="0" lang="en-US" sz="2200" u="none" cap="none" strike="noStrike">
                <a:solidFill>
                  <a:srgbClr val="C00000"/>
                </a:solidFill>
                <a:latin typeface="Helvetica Neue"/>
                <a:ea typeface="Helvetica Neue"/>
                <a:cs typeface="Helvetica Neue"/>
                <a:sym typeface="Helvetica Neue"/>
              </a:rPr>
              <a:t>Verification</a:t>
            </a:r>
            <a:endParaRPr/>
          </a:p>
        </p:txBody>
      </p:sp>
      <p:sp>
        <p:nvSpPr>
          <p:cNvPr id="172" name="Google Shape;172;p7"/>
          <p:cNvSpPr txBox="1"/>
          <p:nvPr/>
        </p:nvSpPr>
        <p:spPr>
          <a:xfrm>
            <a:off x="130497" y="849600"/>
            <a:ext cx="3250500" cy="546300"/>
          </a:xfrm>
          <a:prstGeom prst="rect">
            <a:avLst/>
          </a:prstGeom>
          <a:noFill/>
          <a:ln>
            <a:noFill/>
          </a:ln>
        </p:spPr>
        <p:txBody>
          <a:bodyPr anchorCtr="0" anchor="ctr" bIns="45700" lIns="91425" spcFirstLastPara="1" rIns="91425" wrap="square" tIns="45700">
            <a:noAutofit/>
          </a:bodyPr>
          <a:lstStyle/>
          <a:p>
            <a:pPr indent="-285750" lvl="0" marL="285750" marR="0" rtl="0" algn="l">
              <a:lnSpc>
                <a:spcPct val="129411"/>
              </a:lnSpc>
              <a:spcBef>
                <a:spcPts val="0"/>
              </a:spcBef>
              <a:spcAft>
                <a:spcPts val="0"/>
              </a:spcAft>
              <a:buClr>
                <a:srgbClr val="C00000"/>
              </a:buClr>
              <a:buSzPts val="1700"/>
              <a:buFont typeface="Arial"/>
              <a:buChar char="•"/>
            </a:pPr>
            <a:r>
              <a:rPr b="1" lang="en-US" sz="1700">
                <a:solidFill>
                  <a:srgbClr val="C00000"/>
                </a:solidFill>
                <a:latin typeface="Helvetica Neue"/>
                <a:ea typeface="Helvetica Neue"/>
                <a:cs typeface="Helvetica Neue"/>
                <a:sym typeface="Helvetica Neue"/>
              </a:rPr>
              <a:t>Top Level tb transcript</a:t>
            </a:r>
            <a:endParaRPr/>
          </a:p>
        </p:txBody>
      </p:sp>
      <p:pic>
        <p:nvPicPr>
          <p:cNvPr id="173" name="Google Shape;173;p7"/>
          <p:cNvPicPr preferRelativeResize="0"/>
          <p:nvPr/>
        </p:nvPicPr>
        <p:blipFill>
          <a:blip r:embed="rId3">
            <a:alphaModFix/>
          </a:blip>
          <a:stretch>
            <a:fillRect/>
          </a:stretch>
        </p:blipFill>
        <p:spPr>
          <a:xfrm>
            <a:off x="152400" y="1548420"/>
            <a:ext cx="4348259" cy="2634872"/>
          </a:xfrm>
          <a:prstGeom prst="rect">
            <a:avLst/>
          </a:prstGeom>
          <a:noFill/>
          <a:ln>
            <a:noFill/>
          </a:ln>
        </p:spPr>
      </p:pic>
      <p:sp>
        <p:nvSpPr>
          <p:cNvPr id="174" name="Google Shape;174;p7"/>
          <p:cNvSpPr txBox="1"/>
          <p:nvPr/>
        </p:nvSpPr>
        <p:spPr>
          <a:xfrm>
            <a:off x="4761801" y="849600"/>
            <a:ext cx="4069200" cy="546300"/>
          </a:xfrm>
          <a:prstGeom prst="rect">
            <a:avLst/>
          </a:prstGeom>
          <a:noFill/>
          <a:ln>
            <a:noFill/>
          </a:ln>
        </p:spPr>
        <p:txBody>
          <a:bodyPr anchorCtr="0" anchor="ctr" bIns="45700" lIns="91425" spcFirstLastPara="1" rIns="91425" wrap="square" tIns="45700">
            <a:noAutofit/>
          </a:bodyPr>
          <a:lstStyle/>
          <a:p>
            <a:pPr indent="-285750" lvl="0" marL="285750" marR="0" rtl="0" algn="l">
              <a:lnSpc>
                <a:spcPct val="129411"/>
              </a:lnSpc>
              <a:spcBef>
                <a:spcPts val="0"/>
              </a:spcBef>
              <a:spcAft>
                <a:spcPts val="0"/>
              </a:spcAft>
              <a:buClr>
                <a:srgbClr val="C00000"/>
              </a:buClr>
              <a:buSzPts val="1700"/>
              <a:buFont typeface="Arial"/>
              <a:buChar char="•"/>
            </a:pPr>
            <a:r>
              <a:rPr b="1" lang="en-US" sz="1700">
                <a:solidFill>
                  <a:srgbClr val="C00000"/>
                </a:solidFill>
                <a:latin typeface="Helvetica Neue"/>
                <a:ea typeface="Helvetica Neue"/>
                <a:cs typeface="Helvetica Neue"/>
                <a:sym typeface="Helvetica Neue"/>
              </a:rPr>
              <a:t>Convolution PE tb transcript</a:t>
            </a:r>
            <a:endParaRPr/>
          </a:p>
        </p:txBody>
      </p:sp>
      <p:pic>
        <p:nvPicPr>
          <p:cNvPr id="175" name="Google Shape;175;p7"/>
          <p:cNvPicPr preferRelativeResize="0"/>
          <p:nvPr/>
        </p:nvPicPr>
        <p:blipFill>
          <a:blip r:embed="rId4">
            <a:alphaModFix/>
          </a:blip>
          <a:stretch>
            <a:fillRect/>
          </a:stretch>
        </p:blipFill>
        <p:spPr>
          <a:xfrm>
            <a:off x="4761800" y="1616499"/>
            <a:ext cx="6115025" cy="1950425"/>
          </a:xfrm>
          <a:prstGeom prst="rect">
            <a:avLst/>
          </a:prstGeom>
          <a:noFill/>
          <a:ln>
            <a:noFill/>
          </a:ln>
        </p:spPr>
      </p:pic>
      <p:sp>
        <p:nvSpPr>
          <p:cNvPr id="176" name="Google Shape;176;p7"/>
          <p:cNvSpPr/>
          <p:nvPr/>
        </p:nvSpPr>
        <p:spPr>
          <a:xfrm>
            <a:off x="137875" y="3788675"/>
            <a:ext cx="1924200" cy="293700"/>
          </a:xfrm>
          <a:prstGeom prst="ellipse">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
          <p:cNvSpPr/>
          <p:nvPr/>
        </p:nvSpPr>
        <p:spPr>
          <a:xfrm>
            <a:off x="3065850" y="3923100"/>
            <a:ext cx="1924200" cy="293700"/>
          </a:xfrm>
          <a:prstGeom prst="ellipse">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8" name="Google Shape;178;p7"/>
          <p:cNvCxnSpPr/>
          <p:nvPr/>
        </p:nvCxnSpPr>
        <p:spPr>
          <a:xfrm rot="10800000">
            <a:off x="3980500" y="4183300"/>
            <a:ext cx="0" cy="6534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7"/>
          <p:cNvCxnSpPr/>
          <p:nvPr/>
        </p:nvCxnSpPr>
        <p:spPr>
          <a:xfrm rot="10800000">
            <a:off x="1099975" y="4216800"/>
            <a:ext cx="0" cy="653400"/>
          </a:xfrm>
          <a:prstGeom prst="straightConnector1">
            <a:avLst/>
          </a:prstGeom>
          <a:noFill/>
          <a:ln cap="flat" cmpd="sng" w="9525">
            <a:solidFill>
              <a:schemeClr val="dk2"/>
            </a:solidFill>
            <a:prstDash val="solid"/>
            <a:round/>
            <a:headEnd len="med" w="med" type="none"/>
            <a:tailEnd len="med" w="med" type="triangle"/>
          </a:ln>
        </p:spPr>
      </p:cxnSp>
      <p:sp>
        <p:nvSpPr>
          <p:cNvPr id="180" name="Google Shape;180;p7"/>
          <p:cNvSpPr txBox="1"/>
          <p:nvPr/>
        </p:nvSpPr>
        <p:spPr>
          <a:xfrm>
            <a:off x="371675" y="4903700"/>
            <a:ext cx="175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top level tb passed. 0 error.</a:t>
            </a:r>
            <a:endParaRPr/>
          </a:p>
        </p:txBody>
      </p:sp>
      <p:sp>
        <p:nvSpPr>
          <p:cNvPr id="181" name="Google Shape;181;p7"/>
          <p:cNvSpPr txBox="1"/>
          <p:nvPr/>
        </p:nvSpPr>
        <p:spPr>
          <a:xfrm>
            <a:off x="3005300" y="4870200"/>
            <a:ext cx="175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Total run time 28 μs</a:t>
            </a:r>
            <a:endParaRPr/>
          </a:p>
        </p:txBody>
      </p:sp>
      <p:sp>
        <p:nvSpPr>
          <p:cNvPr id="182" name="Google Shape;182;p7"/>
          <p:cNvSpPr/>
          <p:nvPr/>
        </p:nvSpPr>
        <p:spPr>
          <a:xfrm>
            <a:off x="7552475" y="3362125"/>
            <a:ext cx="1924200" cy="293700"/>
          </a:xfrm>
          <a:prstGeom prst="ellipse">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3" name="Google Shape;183;p7"/>
          <p:cNvCxnSpPr/>
          <p:nvPr/>
        </p:nvCxnSpPr>
        <p:spPr>
          <a:xfrm rot="10800000">
            <a:off x="8514575" y="3712250"/>
            <a:ext cx="0" cy="653400"/>
          </a:xfrm>
          <a:prstGeom prst="straightConnector1">
            <a:avLst/>
          </a:prstGeom>
          <a:noFill/>
          <a:ln cap="flat" cmpd="sng" w="9525">
            <a:solidFill>
              <a:schemeClr val="dk2"/>
            </a:solidFill>
            <a:prstDash val="solid"/>
            <a:round/>
            <a:headEnd len="med" w="med" type="none"/>
            <a:tailEnd len="med" w="med" type="triangle"/>
          </a:ln>
        </p:spPr>
      </p:cxnSp>
      <p:sp>
        <p:nvSpPr>
          <p:cNvPr id="184" name="Google Shape;184;p7"/>
          <p:cNvSpPr txBox="1"/>
          <p:nvPr/>
        </p:nvSpPr>
        <p:spPr>
          <a:xfrm>
            <a:off x="7636325" y="4470000"/>
            <a:ext cx="272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PE run time (one row) = 1.2 </a:t>
            </a:r>
            <a:r>
              <a:rPr lang="en-US">
                <a:solidFill>
                  <a:schemeClr val="dk1"/>
                </a:solidFill>
              </a:rPr>
              <a:t>μs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3"/>
          <p:cNvSpPr txBox="1"/>
          <p:nvPr/>
        </p:nvSpPr>
        <p:spPr>
          <a:xfrm>
            <a:off x="2671581" y="2634674"/>
            <a:ext cx="7345428" cy="150812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990000"/>
              </a:buClr>
              <a:buSzPts val="3600"/>
              <a:buFont typeface="Helvetica Neue"/>
              <a:buNone/>
            </a:pPr>
            <a:r>
              <a:rPr b="1" i="0" lang="en-US" sz="3600">
                <a:solidFill>
                  <a:srgbClr val="990000"/>
                </a:solidFill>
                <a:latin typeface="Helvetica Neue"/>
                <a:ea typeface="Helvetica Neue"/>
                <a:cs typeface="Helvetica Neue"/>
                <a:sym typeface="Helvetica Neue"/>
              </a:rPr>
              <a:t>Thank You for Your Listening</a:t>
            </a:r>
            <a:endParaRPr b="1" i="0" sz="3600">
              <a:solidFill>
                <a:srgbClr val="990000"/>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SC Powerpoint Template - Whit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2018-10-30T17:25:48Z</dcterms:created>
  <dc:creator>Diana Molleda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0x010100042558A683C7764BA5D24BA166D4FC7A</vt:lpwstr>
  </property>
</Properties>
</file>