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343" r:id="rId3"/>
    <p:sldId id="345" r:id="rId4"/>
    <p:sldId id="347" r:id="rId5"/>
    <p:sldId id="348" r:id="rId6"/>
    <p:sldId id="349" r:id="rId7"/>
    <p:sldId id="364" r:id="rId8"/>
    <p:sldId id="365" r:id="rId9"/>
    <p:sldId id="366" r:id="rId10"/>
    <p:sldId id="367" r:id="rId11"/>
    <p:sldId id="368" r:id="rId12"/>
    <p:sldId id="344" r:id="rId13"/>
    <p:sldId id="350" r:id="rId14"/>
    <p:sldId id="339" r:id="rId15"/>
    <p:sldId id="341" r:id="rId16"/>
    <p:sldId id="342" r:id="rId17"/>
    <p:sldId id="355" r:id="rId18"/>
    <p:sldId id="351" r:id="rId19"/>
    <p:sldId id="353" r:id="rId20"/>
    <p:sldId id="359" r:id="rId21"/>
    <p:sldId id="357" r:id="rId22"/>
    <p:sldId id="358" r:id="rId23"/>
    <p:sldId id="360" r:id="rId24"/>
    <p:sldId id="361" r:id="rId25"/>
    <p:sldId id="362" r:id="rId26"/>
    <p:sldId id="354" r:id="rId27"/>
    <p:sldId id="363" r:id="rId28"/>
    <p:sldId id="340" r:id="rId29"/>
    <p:sldId id="356" r:id="rId30"/>
  </p:sldIdLst>
  <p:sldSz cx="12192000" cy="6858000"/>
  <p:notesSz cx="6858000" cy="9144000"/>
  <p:embeddedFontLst>
    <p:embeddedFont>
      <p:font typeface="Arial Black" panose="020B0A04020102020204" pitchFamily="3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A3WXyJARSwA8jdmQ9o4BDELPv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66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1" autoAdjust="0"/>
    <p:restoredTop sz="86387" autoAdjust="0"/>
  </p:normalViewPr>
  <p:slideViewPr>
    <p:cSldViewPr snapToGrid="0">
      <p:cViewPr varScale="1">
        <p:scale>
          <a:sx n="57" d="100"/>
          <a:sy n="57" d="100"/>
        </p:scale>
        <p:origin x="986" y="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6:43:19.3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6:43:19.3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6:43:19.3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6:43:19.3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6:43:19.3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6:43:19.3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6:43:19.3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51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93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27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71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ctrTitle"/>
          </p:nvPr>
        </p:nvSpPr>
        <p:spPr>
          <a:xfrm>
            <a:off x="612648" y="3293316"/>
            <a:ext cx="5509071" cy="150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600"/>
              <a:buFont typeface="Arial Black"/>
              <a:buNone/>
              <a:defRPr sz="3600">
                <a:solidFill>
                  <a:srgbClr val="FFC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subTitle" idx="1"/>
          </p:nvPr>
        </p:nvSpPr>
        <p:spPr>
          <a:xfrm>
            <a:off x="612648" y="4864061"/>
            <a:ext cx="5509071" cy="1000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2" name="Google Shape;1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7074" y="6176963"/>
            <a:ext cx="983152" cy="614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393" y="196972"/>
            <a:ext cx="3461238" cy="1009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>
            <a:spLocks noGrp="1"/>
          </p:cNvSpPr>
          <p:nvPr>
            <p:ph type="title"/>
          </p:nvPr>
        </p:nvSpPr>
        <p:spPr>
          <a:xfrm>
            <a:off x="612647" y="365760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 Black"/>
              <a:buNone/>
              <a:defRPr sz="2800">
                <a:solidFill>
                  <a:srgbClr val="FFC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body" idx="1"/>
          </p:nvPr>
        </p:nvSpPr>
        <p:spPr>
          <a:xfrm>
            <a:off x="612647" y="1810512"/>
            <a:ext cx="10972800" cy="436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7074" y="6176963"/>
            <a:ext cx="983152" cy="614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2"/>
          <p:cNvPicPr preferRelativeResize="0"/>
          <p:nvPr/>
        </p:nvPicPr>
        <p:blipFill rotWithShape="1">
          <a:blip r:embed="rId4">
            <a:alphaModFix amt="35000"/>
          </a:blip>
          <a:srcRect/>
          <a:stretch/>
        </p:blipFill>
        <p:spPr>
          <a:xfrm>
            <a:off x="4870613" y="-623226"/>
            <a:ext cx="8104451" cy="81044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2"/>
          <p:cNvSpPr txBox="1">
            <a:spLocks noGrp="1"/>
          </p:cNvSpPr>
          <p:nvPr>
            <p:ph type="title"/>
          </p:nvPr>
        </p:nvSpPr>
        <p:spPr>
          <a:xfrm>
            <a:off x="612648" y="365125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 Black"/>
              <a:buNone/>
              <a:defRPr sz="2800" b="0" i="0" u="none" strike="noStrike" cap="none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body" idx="1"/>
          </p:nvPr>
        </p:nvSpPr>
        <p:spPr>
          <a:xfrm>
            <a:off x="612648" y="1825625"/>
            <a:ext cx="10972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nnmatt@us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arxiv.org/pdf/1805.02566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arxiv.org/pdf/1805.02566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656250" y="2674950"/>
            <a:ext cx="10879500" cy="15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600"/>
              <a:buFont typeface="Arial Black"/>
              <a:buNone/>
            </a:pPr>
            <a:r>
              <a:rPr lang="en-US" dirty="0"/>
              <a:t>EE552 – Asynchronous VLSI</a:t>
            </a:r>
            <a:endParaRPr dirty="0"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706123" y="4770636"/>
            <a:ext cx="6333180" cy="1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dirty="0"/>
              <a:t>TA: Matt Conn, (</a:t>
            </a:r>
            <a:r>
              <a:rPr lang="en-US" i="1" dirty="0"/>
              <a:t>he/him/his)</a:t>
            </a:r>
            <a:r>
              <a:rPr lang="en-US" dirty="0"/>
              <a:t>, </a:t>
            </a:r>
            <a:r>
              <a:rPr lang="en-US" dirty="0">
                <a:solidFill>
                  <a:srgbClr val="0099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connmatt@usc.edu</a:t>
            </a:r>
            <a:r>
              <a:rPr lang="en-US" dirty="0">
                <a:solidFill>
                  <a:srgbClr val="0099FF"/>
                </a:solidFill>
              </a:rPr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dirty="0"/>
              <a:t>March 24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464835-F86E-43E0-AFDE-E2D08EACF7B5}"/>
              </a:ext>
            </a:extLst>
          </p:cNvPr>
          <p:cNvSpPr/>
          <p:nvPr/>
        </p:nvSpPr>
        <p:spPr>
          <a:xfrm>
            <a:off x="1560148" y="1919492"/>
            <a:ext cx="90717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6"/>
                  </a:solidFill>
                  <a:prstDash val="solid"/>
                </a:ln>
                <a:solidFill>
                  <a:schemeClr val="accent2"/>
                </a:solidFill>
                <a:effectLst/>
              </a:rPr>
              <a:t>Dataflow Options for 3 PEs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5637-AA38-49A6-84B2-52570DF4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Recall: kernel strides across </a:t>
            </a:r>
            <a:r>
              <a:rPr lang="en-US" sz="4000" dirty="0" err="1"/>
              <a:t>ifmap</a:t>
            </a:r>
            <a:endParaRPr lang="en-US" sz="4000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9AC2379F-E1EF-48D4-B2BC-7A9D8C32A92D}"/>
              </a:ext>
            </a:extLst>
          </p:cNvPr>
          <p:cNvGraphicFramePr>
            <a:graphicFrameLocks noGrp="1"/>
          </p:cNvGraphicFramePr>
          <p:nvPr/>
        </p:nvGraphicFramePr>
        <p:xfrm>
          <a:off x="1974221" y="2897840"/>
          <a:ext cx="1701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347328935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72296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28285432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08259828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82410721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686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4718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23742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01026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529303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994156"/>
                  </a:ext>
                </a:extLst>
              </a:tr>
            </a:tbl>
          </a:graphicData>
        </a:graphic>
      </p:graphicFrame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8BD72C67-C5CD-48A2-A25F-E0D1894E90D3}"/>
              </a:ext>
            </a:extLst>
          </p:cNvPr>
          <p:cNvGraphicFramePr>
            <a:graphicFrameLocks noGrp="1"/>
          </p:cNvGraphicFramePr>
          <p:nvPr/>
        </p:nvGraphicFramePr>
        <p:xfrm>
          <a:off x="4710022" y="2897840"/>
          <a:ext cx="14930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B1115D7-D7F1-4C42-9249-ABCE6F263A57}"/>
              </a:ext>
            </a:extLst>
          </p:cNvPr>
          <p:cNvSpPr txBox="1"/>
          <p:nvPr/>
        </p:nvSpPr>
        <p:spPr>
          <a:xfrm>
            <a:off x="770237" y="1537434"/>
            <a:ext cx="1032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Each element of the output is formed with a “matrix-wise” dot product of the kernel, and a same-sized submatrix from the </a:t>
            </a:r>
            <a:r>
              <a:rPr lang="en-US" sz="1800" dirty="0" err="1">
                <a:solidFill>
                  <a:schemeClr val="bg1"/>
                </a:solidFill>
              </a:rPr>
              <a:t>ifmap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19EE061-4133-4B52-A3CB-73809E6A2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848761"/>
              </p:ext>
            </p:extLst>
          </p:nvPr>
        </p:nvGraphicFramePr>
        <p:xfrm>
          <a:off x="7237663" y="2696862"/>
          <a:ext cx="1888182" cy="1464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394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629394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629394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36606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t=1</a:t>
                      </a:r>
                      <a:r>
                        <a:rPr lang="en-US" baseline="30000" dirty="0"/>
                        <a:t>-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45D5EAE-23B9-48ED-A451-80C5B4A0B134}"/>
              </a:ext>
            </a:extLst>
          </p:cNvPr>
          <p:cNvSpPr txBox="1"/>
          <p:nvPr/>
        </p:nvSpPr>
        <p:spPr>
          <a:xfrm>
            <a:off x="7237663" y="4248723"/>
            <a:ext cx="4179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These are the membrane potentials from the end of the previous time step – we “resume” by starting each output of this time step at the corresponding value (of course it is 0 everywhere when we “turn on” the machine)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506B5C-1644-4ABE-B370-3852877D1263}"/>
              </a:ext>
            </a:extLst>
          </p:cNvPr>
          <p:cNvSpPr txBox="1"/>
          <p:nvPr/>
        </p:nvSpPr>
        <p:spPr>
          <a:xfrm>
            <a:off x="4710022" y="4258962"/>
            <a:ext cx="1493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Fixed values for all timesteps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102964-1E6A-40A9-BB69-E3A96DFA39F3}"/>
              </a:ext>
            </a:extLst>
          </p:cNvPr>
          <p:cNvSpPr txBox="1"/>
          <p:nvPr/>
        </p:nvSpPr>
        <p:spPr>
          <a:xfrm>
            <a:off x="1953132" y="4757586"/>
            <a:ext cx="1493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values at each timestep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FDDF70-A155-4DD2-AB5E-2152664302B3}"/>
              </a:ext>
            </a:extLst>
          </p:cNvPr>
          <p:cNvSpPr/>
          <p:nvPr/>
        </p:nvSpPr>
        <p:spPr>
          <a:xfrm>
            <a:off x="2325017" y="3812240"/>
            <a:ext cx="999638" cy="912521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BA14FA-D0FC-4C72-9A5B-5FCA705AAD7A}"/>
              </a:ext>
            </a:extLst>
          </p:cNvPr>
          <p:cNvSpPr/>
          <p:nvPr/>
        </p:nvSpPr>
        <p:spPr>
          <a:xfrm>
            <a:off x="7854227" y="3777571"/>
            <a:ext cx="655053" cy="377821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769128-A760-482A-8B2A-E08C6FC99873}"/>
              </a:ext>
            </a:extLst>
          </p:cNvPr>
          <p:cNvSpPr/>
          <p:nvPr/>
        </p:nvSpPr>
        <p:spPr>
          <a:xfrm>
            <a:off x="4710022" y="3204519"/>
            <a:ext cx="1493070" cy="912521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DA4E50-DAA2-4D69-B3C4-E03E509A9A8B}"/>
              </a:ext>
            </a:extLst>
          </p:cNvPr>
          <p:cNvSpPr txBox="1"/>
          <p:nvPr/>
        </p:nvSpPr>
        <p:spPr>
          <a:xfrm>
            <a:off x="2212909" y="2436723"/>
            <a:ext cx="6487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T=1</a:t>
            </a:r>
          </a:p>
        </p:txBody>
      </p:sp>
    </p:spTree>
    <p:extLst>
      <p:ext uri="{BB962C8B-B14F-4D97-AF65-F5344CB8AC3E}">
        <p14:creationId xmlns:p14="http://schemas.microsoft.com/office/powerpoint/2010/main" val="3620132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5637-AA38-49A6-84B2-52570DF4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Recall: kernel strides across </a:t>
            </a:r>
            <a:r>
              <a:rPr lang="en-US" sz="4000" dirty="0" err="1"/>
              <a:t>ifmap</a:t>
            </a:r>
            <a:endParaRPr lang="en-US" sz="4000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9AC2379F-E1EF-48D4-B2BC-7A9D8C32A92D}"/>
              </a:ext>
            </a:extLst>
          </p:cNvPr>
          <p:cNvGraphicFramePr>
            <a:graphicFrameLocks noGrp="1"/>
          </p:cNvGraphicFramePr>
          <p:nvPr/>
        </p:nvGraphicFramePr>
        <p:xfrm>
          <a:off x="1974221" y="2897840"/>
          <a:ext cx="1701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347328935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72296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28285432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08259828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82410721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686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4718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23742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01026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529303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994156"/>
                  </a:ext>
                </a:extLst>
              </a:tr>
            </a:tbl>
          </a:graphicData>
        </a:graphic>
      </p:graphicFrame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8BD72C67-C5CD-48A2-A25F-E0D1894E90D3}"/>
              </a:ext>
            </a:extLst>
          </p:cNvPr>
          <p:cNvGraphicFramePr>
            <a:graphicFrameLocks noGrp="1"/>
          </p:cNvGraphicFramePr>
          <p:nvPr/>
        </p:nvGraphicFramePr>
        <p:xfrm>
          <a:off x="4710022" y="2897840"/>
          <a:ext cx="14930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B1115D7-D7F1-4C42-9249-ABCE6F263A57}"/>
              </a:ext>
            </a:extLst>
          </p:cNvPr>
          <p:cNvSpPr txBox="1"/>
          <p:nvPr/>
        </p:nvSpPr>
        <p:spPr>
          <a:xfrm>
            <a:off x="770237" y="1537434"/>
            <a:ext cx="1032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Each element of the output is formed with a “matrix-wise” dot product of the kernel, and a same-sized submatrix from the </a:t>
            </a:r>
            <a:r>
              <a:rPr lang="en-US" sz="1800" dirty="0" err="1">
                <a:solidFill>
                  <a:schemeClr val="bg1"/>
                </a:solidFill>
              </a:rPr>
              <a:t>ifmap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19EE061-4133-4B52-A3CB-73809E6A2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360437"/>
              </p:ext>
            </p:extLst>
          </p:nvPr>
        </p:nvGraphicFramePr>
        <p:xfrm>
          <a:off x="7237663" y="2696862"/>
          <a:ext cx="1888182" cy="1464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394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629394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629394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36606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t=1</a:t>
                      </a:r>
                      <a:r>
                        <a:rPr lang="en-US" baseline="30000" dirty="0"/>
                        <a:t>-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45D5EAE-23B9-48ED-A451-80C5B4A0B134}"/>
              </a:ext>
            </a:extLst>
          </p:cNvPr>
          <p:cNvSpPr txBox="1"/>
          <p:nvPr/>
        </p:nvSpPr>
        <p:spPr>
          <a:xfrm>
            <a:off x="7237663" y="4248723"/>
            <a:ext cx="4179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These are the membrane potentials from the end of the previous time step – we “resume” by starting each output of this time step at the corresponding value (of course it is 0 everywhere when we “turn on” the machine)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506B5C-1644-4ABE-B370-3852877D1263}"/>
              </a:ext>
            </a:extLst>
          </p:cNvPr>
          <p:cNvSpPr txBox="1"/>
          <p:nvPr/>
        </p:nvSpPr>
        <p:spPr>
          <a:xfrm>
            <a:off x="4710022" y="4258962"/>
            <a:ext cx="1493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Fixed values for all timesteps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102964-1E6A-40A9-BB69-E3A96DFA39F3}"/>
              </a:ext>
            </a:extLst>
          </p:cNvPr>
          <p:cNvSpPr txBox="1"/>
          <p:nvPr/>
        </p:nvSpPr>
        <p:spPr>
          <a:xfrm>
            <a:off x="1953132" y="4757586"/>
            <a:ext cx="1493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values at each timestep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FDDF70-A155-4DD2-AB5E-2152664302B3}"/>
              </a:ext>
            </a:extLst>
          </p:cNvPr>
          <p:cNvSpPr/>
          <p:nvPr/>
        </p:nvSpPr>
        <p:spPr>
          <a:xfrm>
            <a:off x="2675813" y="3814119"/>
            <a:ext cx="999638" cy="912521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BA14FA-D0FC-4C72-9A5B-5FCA705AAD7A}"/>
              </a:ext>
            </a:extLst>
          </p:cNvPr>
          <p:cNvSpPr/>
          <p:nvPr/>
        </p:nvSpPr>
        <p:spPr>
          <a:xfrm>
            <a:off x="8470792" y="3783317"/>
            <a:ext cx="655053" cy="377821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769128-A760-482A-8B2A-E08C6FC99873}"/>
              </a:ext>
            </a:extLst>
          </p:cNvPr>
          <p:cNvSpPr/>
          <p:nvPr/>
        </p:nvSpPr>
        <p:spPr>
          <a:xfrm>
            <a:off x="4710022" y="3204519"/>
            <a:ext cx="1493070" cy="912521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DA4E50-DAA2-4D69-B3C4-E03E509A9A8B}"/>
              </a:ext>
            </a:extLst>
          </p:cNvPr>
          <p:cNvSpPr txBox="1"/>
          <p:nvPr/>
        </p:nvSpPr>
        <p:spPr>
          <a:xfrm>
            <a:off x="2212909" y="2436723"/>
            <a:ext cx="6487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T=1</a:t>
            </a:r>
          </a:p>
        </p:txBody>
      </p:sp>
    </p:spTree>
    <p:extLst>
      <p:ext uri="{BB962C8B-B14F-4D97-AF65-F5344CB8AC3E}">
        <p14:creationId xmlns:p14="http://schemas.microsoft.com/office/powerpoint/2010/main" val="2988653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5637-AA38-49A6-84B2-52570DF4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Recall: kernel strides across </a:t>
            </a:r>
            <a:r>
              <a:rPr lang="en-US" sz="4000" dirty="0" err="1"/>
              <a:t>ifmap</a:t>
            </a:r>
            <a:endParaRPr lang="en-US" sz="4000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9AC2379F-E1EF-48D4-B2BC-7A9D8C32A92D}"/>
              </a:ext>
            </a:extLst>
          </p:cNvPr>
          <p:cNvGraphicFramePr>
            <a:graphicFrameLocks noGrp="1"/>
          </p:cNvGraphicFramePr>
          <p:nvPr/>
        </p:nvGraphicFramePr>
        <p:xfrm>
          <a:off x="1974221" y="2897840"/>
          <a:ext cx="1701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347328935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72296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28285432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08259828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82410721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686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4718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23742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01026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529303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994156"/>
                  </a:ext>
                </a:extLst>
              </a:tr>
            </a:tbl>
          </a:graphicData>
        </a:graphic>
      </p:graphicFrame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8BD72C67-C5CD-48A2-A25F-E0D1894E90D3}"/>
              </a:ext>
            </a:extLst>
          </p:cNvPr>
          <p:cNvGraphicFramePr>
            <a:graphicFrameLocks noGrp="1"/>
          </p:cNvGraphicFramePr>
          <p:nvPr/>
        </p:nvGraphicFramePr>
        <p:xfrm>
          <a:off x="4710022" y="2897840"/>
          <a:ext cx="14930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B1115D7-D7F1-4C42-9249-ABCE6F263A57}"/>
              </a:ext>
            </a:extLst>
          </p:cNvPr>
          <p:cNvSpPr txBox="1"/>
          <p:nvPr/>
        </p:nvSpPr>
        <p:spPr>
          <a:xfrm>
            <a:off x="770237" y="1537434"/>
            <a:ext cx="10322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Repeating over the entire timestep, and finish by subtracting V</a:t>
            </a:r>
            <a:r>
              <a:rPr lang="en-US" baseline="-25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=64, if necessary, and outputting spikes of 1 or 0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5A48CB0-8346-440C-AF37-ACECFDFE1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550724"/>
              </p:ext>
            </p:extLst>
          </p:nvPr>
        </p:nvGraphicFramePr>
        <p:xfrm>
          <a:off x="6896958" y="2862997"/>
          <a:ext cx="1888182" cy="1464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394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629394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629394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36606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t=1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DB0550-98D0-4693-AB0B-1B390AE5D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522022"/>
              </p:ext>
            </p:extLst>
          </p:nvPr>
        </p:nvGraphicFramePr>
        <p:xfrm>
          <a:off x="9273688" y="2862997"/>
          <a:ext cx="1888182" cy="1464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394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629394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629394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36606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t=1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9630283-5936-4806-ADFA-E60A5EDC7A8B}"/>
              </a:ext>
            </a:extLst>
          </p:cNvPr>
          <p:cNvSpPr txBox="1"/>
          <p:nvPr/>
        </p:nvSpPr>
        <p:spPr>
          <a:xfrm>
            <a:off x="2131541" y="2436175"/>
            <a:ext cx="6487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T=1</a:t>
            </a:r>
          </a:p>
        </p:txBody>
      </p:sp>
    </p:spTree>
    <p:extLst>
      <p:ext uri="{BB962C8B-B14F-4D97-AF65-F5344CB8AC3E}">
        <p14:creationId xmlns:p14="http://schemas.microsoft.com/office/powerpoint/2010/main" val="2441945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5637-AA38-49A6-84B2-52570DF4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Recall: kernel strides across </a:t>
            </a:r>
            <a:r>
              <a:rPr lang="en-US" sz="4000" dirty="0" err="1"/>
              <a:t>ifmap</a:t>
            </a:r>
            <a:endParaRPr lang="en-US" sz="4000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9AC2379F-E1EF-48D4-B2BC-7A9D8C32A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880949"/>
              </p:ext>
            </p:extLst>
          </p:nvPr>
        </p:nvGraphicFramePr>
        <p:xfrm>
          <a:off x="1083727" y="3016885"/>
          <a:ext cx="1701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347328935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72296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28285432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08259828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82410721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686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4718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23742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01026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529303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994156"/>
                  </a:ext>
                </a:extLst>
              </a:tr>
            </a:tbl>
          </a:graphicData>
        </a:graphic>
      </p:graphicFrame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8BD72C67-C5CD-48A2-A25F-E0D1894E9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404305"/>
              </p:ext>
            </p:extLst>
          </p:nvPr>
        </p:nvGraphicFramePr>
        <p:xfrm>
          <a:off x="3297417" y="3369228"/>
          <a:ext cx="14930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B1115D7-D7F1-4C42-9249-ABCE6F263A57}"/>
              </a:ext>
            </a:extLst>
          </p:cNvPr>
          <p:cNvSpPr txBox="1"/>
          <p:nvPr/>
        </p:nvSpPr>
        <p:spPr>
          <a:xfrm>
            <a:off x="770237" y="1537434"/>
            <a:ext cx="10322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Repeating over the entire timestep, and finish by subtracting V</a:t>
            </a:r>
            <a:r>
              <a:rPr lang="en-US" baseline="-25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=64, if necessary, and outputting spikes of 1 or 0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5A48CB0-8346-440C-AF37-ACECFDFE1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98280"/>
              </p:ext>
            </p:extLst>
          </p:nvPr>
        </p:nvGraphicFramePr>
        <p:xfrm>
          <a:off x="6628368" y="1497433"/>
          <a:ext cx="1792011" cy="1365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337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597337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597337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34139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341391"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341391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341391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DB0550-98D0-4693-AB0B-1B390AE5D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129907"/>
              </p:ext>
            </p:extLst>
          </p:nvPr>
        </p:nvGraphicFramePr>
        <p:xfrm>
          <a:off x="9246518" y="3029009"/>
          <a:ext cx="1888182" cy="1464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394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629394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629394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36606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t=2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9630283-5936-4806-ADFA-E60A5EDC7A8B}"/>
              </a:ext>
            </a:extLst>
          </p:cNvPr>
          <p:cNvSpPr txBox="1"/>
          <p:nvPr/>
        </p:nvSpPr>
        <p:spPr>
          <a:xfrm>
            <a:off x="2131541" y="2436175"/>
            <a:ext cx="6487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T=2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631E553-1C87-4A46-9404-2D0C4B133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968443"/>
              </p:ext>
            </p:extLst>
          </p:nvPr>
        </p:nvGraphicFramePr>
        <p:xfrm>
          <a:off x="6628369" y="4588428"/>
          <a:ext cx="1792011" cy="1414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337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597337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597337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353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t=2</a:t>
                      </a:r>
                      <a:r>
                        <a:rPr lang="en-US" baseline="30000" dirty="0"/>
                        <a:t>-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353581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353581"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353581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E205D79-5217-431B-B2C6-D44A332D0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79313"/>
              </p:ext>
            </p:extLst>
          </p:nvPr>
        </p:nvGraphicFramePr>
        <p:xfrm>
          <a:off x="6628369" y="3006905"/>
          <a:ext cx="1792011" cy="1365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337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597337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597337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34139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341391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 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341391"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341391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7446123-8952-455A-A83B-8DF3059D3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139351"/>
              </p:ext>
            </p:extLst>
          </p:nvPr>
        </p:nvGraphicFramePr>
        <p:xfrm>
          <a:off x="9204066" y="4766809"/>
          <a:ext cx="1888182" cy="1464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394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629394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629394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36606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t=2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61DAA5-CBBB-4DF2-A34E-7C9FBD1745BB}"/>
              </a:ext>
            </a:extLst>
          </p:cNvPr>
          <p:cNvCxnSpPr/>
          <p:nvPr/>
        </p:nvCxnSpPr>
        <p:spPr>
          <a:xfrm>
            <a:off x="5669973" y="4493285"/>
            <a:ext cx="307570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lus Sign 5">
            <a:extLst>
              <a:ext uri="{FF2B5EF4-FFF2-40B4-BE49-F238E27FC236}">
                <a16:creationId xmlns:a16="http://schemas.microsoft.com/office/drawing/2014/main" id="{F90896AB-D897-4081-9B1E-B71B92C760BE}"/>
              </a:ext>
            </a:extLst>
          </p:cNvPr>
          <p:cNvSpPr/>
          <p:nvPr/>
        </p:nvSpPr>
        <p:spPr>
          <a:xfrm>
            <a:off x="5844988" y="3931285"/>
            <a:ext cx="454212" cy="441179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4B5E1E1-8D92-44C1-8D2D-545755296102}"/>
              </a:ext>
            </a:extLst>
          </p:cNvPr>
          <p:cNvSpPr/>
          <p:nvPr/>
        </p:nvSpPr>
        <p:spPr>
          <a:xfrm>
            <a:off x="8489259" y="5320566"/>
            <a:ext cx="645927" cy="2554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645E6A-8C45-4E57-BD75-778F36AB5110}"/>
              </a:ext>
            </a:extLst>
          </p:cNvPr>
          <p:cNvSpPr txBox="1"/>
          <p:nvPr/>
        </p:nvSpPr>
        <p:spPr>
          <a:xfrm>
            <a:off x="8349130" y="6073722"/>
            <a:ext cx="897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&gt;64? spike &amp;-64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4224F1C-97E6-4EC7-A3E0-6A7E78C6975D}"/>
              </a:ext>
            </a:extLst>
          </p:cNvPr>
          <p:cNvSpPr/>
          <p:nvPr/>
        </p:nvSpPr>
        <p:spPr>
          <a:xfrm rot="12924005">
            <a:off x="8650792" y="3996030"/>
            <a:ext cx="412590" cy="120250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78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7A319F-B6BF-4EC4-B596-B9EC456C2545}"/>
              </a:ext>
            </a:extLst>
          </p:cNvPr>
          <p:cNvSpPr/>
          <p:nvPr/>
        </p:nvSpPr>
        <p:spPr>
          <a:xfrm>
            <a:off x="1499286" y="4497859"/>
            <a:ext cx="2430163" cy="2199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Memory Wrapper</a:t>
            </a: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55637-AA38-49A6-84B2-52570DF4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1: “weight stationary”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F48C7-7CA8-465E-A5C9-651A69CC8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553" y="1489236"/>
            <a:ext cx="10972800" cy="4365625"/>
          </a:xfrm>
        </p:spPr>
        <p:txBody>
          <a:bodyPr>
            <a:normAutofit/>
          </a:bodyPr>
          <a:lstStyle/>
          <a:p>
            <a:r>
              <a:rPr lang="en-US" sz="2000" dirty="0"/>
              <a:t>Filter weights get loaded from memory </a:t>
            </a:r>
            <a:r>
              <a:rPr lang="en-US" sz="2000" u="sng" dirty="0"/>
              <a:t>only one time</a:t>
            </a:r>
          </a:p>
          <a:p>
            <a:r>
              <a:rPr lang="en-US" sz="2000" dirty="0"/>
              <a:t>	- once in the entire simulation</a:t>
            </a:r>
          </a:p>
          <a:p>
            <a:r>
              <a:rPr lang="en-US" sz="2000" dirty="0"/>
              <a:t>Input spikes are fetched from memory, shared between PEs, and re-fetched</a:t>
            </a:r>
          </a:p>
          <a:p>
            <a:r>
              <a:rPr lang="en-US" sz="2000" dirty="0"/>
              <a:t>	- multiple times per timestep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D72556-5682-4875-B1CC-047B58AD3664}"/>
              </a:ext>
            </a:extLst>
          </p:cNvPr>
          <p:cNvSpPr/>
          <p:nvPr/>
        </p:nvSpPr>
        <p:spPr>
          <a:xfrm>
            <a:off x="1713470" y="5412258"/>
            <a:ext cx="1919416" cy="1079981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BF221C-B08E-4515-906B-7A0F9DF4679F}"/>
              </a:ext>
            </a:extLst>
          </p:cNvPr>
          <p:cNvSpPr/>
          <p:nvPr/>
        </p:nvSpPr>
        <p:spPr>
          <a:xfrm>
            <a:off x="1499286" y="3373626"/>
            <a:ext cx="10247871" cy="486855"/>
          </a:xfrm>
          <a:prstGeom prst="rect">
            <a:avLst/>
          </a:prstGeom>
          <a:solidFill>
            <a:schemeClr val="tx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NoC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B70FB0-D56E-4F1F-82F1-F82229AC9121}"/>
              </a:ext>
            </a:extLst>
          </p:cNvPr>
          <p:cNvSpPr/>
          <p:nvPr/>
        </p:nvSpPr>
        <p:spPr>
          <a:xfrm>
            <a:off x="6233450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C8907-3474-45D7-9AB7-536E51E897A0}"/>
              </a:ext>
            </a:extLst>
          </p:cNvPr>
          <p:cNvSpPr/>
          <p:nvPr/>
        </p:nvSpPr>
        <p:spPr>
          <a:xfrm>
            <a:off x="4475741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CFC4A-167E-421F-8672-706A7BB92991}"/>
              </a:ext>
            </a:extLst>
          </p:cNvPr>
          <p:cNvSpPr/>
          <p:nvPr/>
        </p:nvSpPr>
        <p:spPr>
          <a:xfrm>
            <a:off x="7991159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2EECCA-4299-4911-A0A6-3B47635F47AF}"/>
              </a:ext>
            </a:extLst>
          </p:cNvPr>
          <p:cNvSpPr/>
          <p:nvPr/>
        </p:nvSpPr>
        <p:spPr>
          <a:xfrm>
            <a:off x="9976021" y="4497858"/>
            <a:ext cx="1021492" cy="78259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Adder</a:t>
            </a:r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52E9D5D5-A874-4E7B-BFC6-402C0FE2AA35}"/>
              </a:ext>
            </a:extLst>
          </p:cNvPr>
          <p:cNvSpPr/>
          <p:nvPr/>
        </p:nvSpPr>
        <p:spPr>
          <a:xfrm>
            <a:off x="2483707" y="3872425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CB1A7314-65DE-4B07-A8D5-CD4BE2EB8D4E}"/>
              </a:ext>
            </a:extLst>
          </p:cNvPr>
          <p:cNvSpPr/>
          <p:nvPr/>
        </p:nvSpPr>
        <p:spPr>
          <a:xfrm>
            <a:off x="8475518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1EEF6ED5-E801-48E7-AEAE-184A35EA4E47}"/>
              </a:ext>
            </a:extLst>
          </p:cNvPr>
          <p:cNvSpPr/>
          <p:nvPr/>
        </p:nvSpPr>
        <p:spPr>
          <a:xfrm>
            <a:off x="6743205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7160320A-6BB3-4CFD-8A6E-1ED3C9B79375}"/>
              </a:ext>
            </a:extLst>
          </p:cNvPr>
          <p:cNvSpPr/>
          <p:nvPr/>
        </p:nvSpPr>
        <p:spPr>
          <a:xfrm>
            <a:off x="5010892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7136C0CC-49B7-455A-8F33-A9F42C15A781}"/>
              </a:ext>
            </a:extLst>
          </p:cNvPr>
          <p:cNvSpPr/>
          <p:nvPr/>
        </p:nvSpPr>
        <p:spPr>
          <a:xfrm>
            <a:off x="10268005" y="3872425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3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7A319F-B6BF-4EC4-B596-B9EC456C2545}"/>
              </a:ext>
            </a:extLst>
          </p:cNvPr>
          <p:cNvSpPr/>
          <p:nvPr/>
        </p:nvSpPr>
        <p:spPr>
          <a:xfrm>
            <a:off x="97368" y="4497859"/>
            <a:ext cx="3832082" cy="2199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Memory Wrapper</a:t>
            </a: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55637-AA38-49A6-84B2-52570DF4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1: “weight stationary”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D72556-5682-4875-B1CC-047B58AD3664}"/>
              </a:ext>
            </a:extLst>
          </p:cNvPr>
          <p:cNvSpPr/>
          <p:nvPr/>
        </p:nvSpPr>
        <p:spPr>
          <a:xfrm>
            <a:off x="283633" y="4804833"/>
            <a:ext cx="3509434" cy="1794933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Memory</a:t>
            </a: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BF221C-B08E-4515-906B-7A0F9DF4679F}"/>
              </a:ext>
            </a:extLst>
          </p:cNvPr>
          <p:cNvSpPr/>
          <p:nvPr/>
        </p:nvSpPr>
        <p:spPr>
          <a:xfrm>
            <a:off x="1499286" y="3373626"/>
            <a:ext cx="10247871" cy="486855"/>
          </a:xfrm>
          <a:prstGeom prst="rect">
            <a:avLst/>
          </a:prstGeom>
          <a:solidFill>
            <a:schemeClr val="tx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NoC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B70FB0-D56E-4F1F-82F1-F82229AC9121}"/>
              </a:ext>
            </a:extLst>
          </p:cNvPr>
          <p:cNvSpPr/>
          <p:nvPr/>
        </p:nvSpPr>
        <p:spPr>
          <a:xfrm>
            <a:off x="6233450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C8907-3474-45D7-9AB7-536E51E897A0}"/>
              </a:ext>
            </a:extLst>
          </p:cNvPr>
          <p:cNvSpPr/>
          <p:nvPr/>
        </p:nvSpPr>
        <p:spPr>
          <a:xfrm>
            <a:off x="4475741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CFC4A-167E-421F-8672-706A7BB92991}"/>
              </a:ext>
            </a:extLst>
          </p:cNvPr>
          <p:cNvSpPr/>
          <p:nvPr/>
        </p:nvSpPr>
        <p:spPr>
          <a:xfrm>
            <a:off x="7991159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2EECCA-4299-4911-A0A6-3B47635F47AF}"/>
              </a:ext>
            </a:extLst>
          </p:cNvPr>
          <p:cNvSpPr/>
          <p:nvPr/>
        </p:nvSpPr>
        <p:spPr>
          <a:xfrm>
            <a:off x="9976021" y="4497858"/>
            <a:ext cx="1021492" cy="78259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Adder</a:t>
            </a:r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52E9D5D5-A874-4E7B-BFC6-402C0FE2AA35}"/>
              </a:ext>
            </a:extLst>
          </p:cNvPr>
          <p:cNvSpPr/>
          <p:nvPr/>
        </p:nvSpPr>
        <p:spPr>
          <a:xfrm>
            <a:off x="2483707" y="3872425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CB1A7314-65DE-4B07-A8D5-CD4BE2EB8D4E}"/>
              </a:ext>
            </a:extLst>
          </p:cNvPr>
          <p:cNvSpPr/>
          <p:nvPr/>
        </p:nvSpPr>
        <p:spPr>
          <a:xfrm>
            <a:off x="8475518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1EEF6ED5-E801-48E7-AEAE-184A35EA4E47}"/>
              </a:ext>
            </a:extLst>
          </p:cNvPr>
          <p:cNvSpPr/>
          <p:nvPr/>
        </p:nvSpPr>
        <p:spPr>
          <a:xfrm>
            <a:off x="6743205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7160320A-6BB3-4CFD-8A6E-1ED3C9B79375}"/>
              </a:ext>
            </a:extLst>
          </p:cNvPr>
          <p:cNvSpPr/>
          <p:nvPr/>
        </p:nvSpPr>
        <p:spPr>
          <a:xfrm>
            <a:off x="5010892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7136C0CC-49B7-455A-8F33-A9F42C15A781}"/>
              </a:ext>
            </a:extLst>
          </p:cNvPr>
          <p:cNvSpPr/>
          <p:nvPr/>
        </p:nvSpPr>
        <p:spPr>
          <a:xfrm>
            <a:off x="10268005" y="3872425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9AC2379F-E1EF-48D4-B2BC-7A9D8C32A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306262"/>
              </p:ext>
            </p:extLst>
          </p:nvPr>
        </p:nvGraphicFramePr>
        <p:xfrm>
          <a:off x="960967" y="1446951"/>
          <a:ext cx="1701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347328935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72296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28285432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08259828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82410721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686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4718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23742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01026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529303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994156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5C9FD04-DBF1-4F3D-A291-52E685EF99C3}"/>
              </a:ext>
            </a:extLst>
          </p:cNvPr>
          <p:cNvSpPr/>
          <p:nvPr/>
        </p:nvSpPr>
        <p:spPr>
          <a:xfrm>
            <a:off x="508000" y="5280454"/>
            <a:ext cx="948267" cy="1031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ifmap</a:t>
            </a:r>
            <a:endParaRPr lang="en-US" dirty="0"/>
          </a:p>
          <a:p>
            <a:pPr algn="ctr"/>
            <a:r>
              <a:rPr lang="en-US" dirty="0"/>
              <a:t>(x10)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46449F-8A37-42A2-AFD7-A07F12B37928}"/>
              </a:ext>
            </a:extLst>
          </p:cNvPr>
          <p:cNvSpPr/>
          <p:nvPr/>
        </p:nvSpPr>
        <p:spPr>
          <a:xfrm>
            <a:off x="1685553" y="5280454"/>
            <a:ext cx="948267" cy="1031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weights/ kernel</a:t>
            </a:r>
          </a:p>
          <a:p>
            <a:pPr algn="ctr"/>
            <a:r>
              <a:rPr lang="en-US" dirty="0"/>
              <a:t>(x1)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8BD72C67-C5CD-48A2-A25F-E0D1894E9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274644"/>
              </p:ext>
            </p:extLst>
          </p:nvPr>
        </p:nvGraphicFramePr>
        <p:xfrm>
          <a:off x="3154788" y="1719100"/>
          <a:ext cx="14930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430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7A319F-B6BF-4EC4-B596-B9EC456C2545}"/>
              </a:ext>
            </a:extLst>
          </p:cNvPr>
          <p:cNvSpPr/>
          <p:nvPr/>
        </p:nvSpPr>
        <p:spPr>
          <a:xfrm>
            <a:off x="97368" y="4497859"/>
            <a:ext cx="3832082" cy="2199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Memory Wrapper</a:t>
            </a: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55637-AA38-49A6-84B2-52570DF4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1: “weight stationary”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D72556-5682-4875-B1CC-047B58AD3664}"/>
              </a:ext>
            </a:extLst>
          </p:cNvPr>
          <p:cNvSpPr/>
          <p:nvPr/>
        </p:nvSpPr>
        <p:spPr>
          <a:xfrm>
            <a:off x="283633" y="4804833"/>
            <a:ext cx="3509434" cy="1794933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Memory</a:t>
            </a: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BF221C-B08E-4515-906B-7A0F9DF4679F}"/>
              </a:ext>
            </a:extLst>
          </p:cNvPr>
          <p:cNvSpPr/>
          <p:nvPr/>
        </p:nvSpPr>
        <p:spPr>
          <a:xfrm>
            <a:off x="1499286" y="3373626"/>
            <a:ext cx="10247871" cy="486855"/>
          </a:xfrm>
          <a:prstGeom prst="rect">
            <a:avLst/>
          </a:prstGeom>
          <a:solidFill>
            <a:schemeClr val="tx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NoC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B70FB0-D56E-4F1F-82F1-F82229AC9121}"/>
              </a:ext>
            </a:extLst>
          </p:cNvPr>
          <p:cNvSpPr/>
          <p:nvPr/>
        </p:nvSpPr>
        <p:spPr>
          <a:xfrm>
            <a:off x="6233450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C8907-3474-45D7-9AB7-536E51E897A0}"/>
              </a:ext>
            </a:extLst>
          </p:cNvPr>
          <p:cNvSpPr/>
          <p:nvPr/>
        </p:nvSpPr>
        <p:spPr>
          <a:xfrm>
            <a:off x="4475741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CFC4A-167E-421F-8672-706A7BB92991}"/>
              </a:ext>
            </a:extLst>
          </p:cNvPr>
          <p:cNvSpPr/>
          <p:nvPr/>
        </p:nvSpPr>
        <p:spPr>
          <a:xfrm>
            <a:off x="7991159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2EECCA-4299-4911-A0A6-3B47635F47AF}"/>
              </a:ext>
            </a:extLst>
          </p:cNvPr>
          <p:cNvSpPr/>
          <p:nvPr/>
        </p:nvSpPr>
        <p:spPr>
          <a:xfrm>
            <a:off x="9976021" y="4497858"/>
            <a:ext cx="1021492" cy="78259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Adder</a:t>
            </a:r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52E9D5D5-A874-4E7B-BFC6-402C0FE2AA35}"/>
              </a:ext>
            </a:extLst>
          </p:cNvPr>
          <p:cNvSpPr/>
          <p:nvPr/>
        </p:nvSpPr>
        <p:spPr>
          <a:xfrm>
            <a:off x="2483707" y="3872425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CB1A7314-65DE-4B07-A8D5-CD4BE2EB8D4E}"/>
              </a:ext>
            </a:extLst>
          </p:cNvPr>
          <p:cNvSpPr/>
          <p:nvPr/>
        </p:nvSpPr>
        <p:spPr>
          <a:xfrm>
            <a:off x="8475518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1EEF6ED5-E801-48E7-AEAE-184A35EA4E47}"/>
              </a:ext>
            </a:extLst>
          </p:cNvPr>
          <p:cNvSpPr/>
          <p:nvPr/>
        </p:nvSpPr>
        <p:spPr>
          <a:xfrm>
            <a:off x="6743205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7160320A-6BB3-4CFD-8A6E-1ED3C9B79375}"/>
              </a:ext>
            </a:extLst>
          </p:cNvPr>
          <p:cNvSpPr/>
          <p:nvPr/>
        </p:nvSpPr>
        <p:spPr>
          <a:xfrm>
            <a:off x="5010892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7136C0CC-49B7-455A-8F33-A9F42C15A781}"/>
              </a:ext>
            </a:extLst>
          </p:cNvPr>
          <p:cNvSpPr/>
          <p:nvPr/>
        </p:nvSpPr>
        <p:spPr>
          <a:xfrm>
            <a:off x="10268005" y="3872425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9AC2379F-E1EF-48D4-B2BC-7A9D8C32A92D}"/>
              </a:ext>
            </a:extLst>
          </p:cNvPr>
          <p:cNvGraphicFramePr>
            <a:graphicFrameLocks noGrp="1"/>
          </p:cNvGraphicFramePr>
          <p:nvPr/>
        </p:nvGraphicFramePr>
        <p:xfrm>
          <a:off x="960967" y="1446951"/>
          <a:ext cx="1701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347328935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72296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28285432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08259828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82410721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686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4718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23742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01026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529303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994156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5C9FD04-DBF1-4F3D-A291-52E685EF99C3}"/>
              </a:ext>
            </a:extLst>
          </p:cNvPr>
          <p:cNvSpPr/>
          <p:nvPr/>
        </p:nvSpPr>
        <p:spPr>
          <a:xfrm>
            <a:off x="508000" y="5280454"/>
            <a:ext cx="948267" cy="1031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ifmap</a:t>
            </a:r>
            <a:endParaRPr lang="en-US" dirty="0"/>
          </a:p>
          <a:p>
            <a:pPr algn="ctr"/>
            <a:r>
              <a:rPr lang="en-US" dirty="0"/>
              <a:t>(x10)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46449F-8A37-42A2-AFD7-A07F12B37928}"/>
              </a:ext>
            </a:extLst>
          </p:cNvPr>
          <p:cNvSpPr/>
          <p:nvPr/>
        </p:nvSpPr>
        <p:spPr>
          <a:xfrm>
            <a:off x="1685553" y="5280454"/>
            <a:ext cx="948267" cy="1031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weights/ kernel</a:t>
            </a:r>
          </a:p>
          <a:p>
            <a:pPr algn="ctr"/>
            <a:r>
              <a:rPr lang="en-US" dirty="0"/>
              <a:t>(x1)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8BD72C67-C5CD-48A2-A25F-E0D1894E9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105379"/>
              </p:ext>
            </p:extLst>
          </p:nvPr>
        </p:nvGraphicFramePr>
        <p:xfrm>
          <a:off x="3154788" y="1719100"/>
          <a:ext cx="14930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1E65B4-4D0A-47B2-9587-0D2B2C2AA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874432"/>
              </p:ext>
            </p:extLst>
          </p:nvPr>
        </p:nvGraphicFramePr>
        <p:xfrm>
          <a:off x="4489355" y="5111345"/>
          <a:ext cx="1493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099583958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66159140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05666470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77650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7A5C8B-3E61-4EB5-814F-CBC71EABF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463111"/>
              </p:ext>
            </p:extLst>
          </p:nvPr>
        </p:nvGraphicFramePr>
        <p:xfrm>
          <a:off x="6233450" y="5111345"/>
          <a:ext cx="1493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1000514747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689698219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130475643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1463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8750875-E834-4984-B1DE-686D89E40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652440"/>
              </p:ext>
            </p:extLst>
          </p:nvPr>
        </p:nvGraphicFramePr>
        <p:xfrm>
          <a:off x="8001418" y="5111345"/>
          <a:ext cx="1493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1136369309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3140185169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3310087556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86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919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7A319F-B6BF-4EC4-B596-B9EC456C2545}"/>
              </a:ext>
            </a:extLst>
          </p:cNvPr>
          <p:cNvSpPr/>
          <p:nvPr/>
        </p:nvSpPr>
        <p:spPr>
          <a:xfrm>
            <a:off x="97368" y="4497859"/>
            <a:ext cx="3832082" cy="2199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Memory Wrapper</a:t>
            </a: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55637-AA38-49A6-84B2-52570DF4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1: “weight stationary”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D72556-5682-4875-B1CC-047B58AD3664}"/>
              </a:ext>
            </a:extLst>
          </p:cNvPr>
          <p:cNvSpPr/>
          <p:nvPr/>
        </p:nvSpPr>
        <p:spPr>
          <a:xfrm>
            <a:off x="283633" y="4804833"/>
            <a:ext cx="3509434" cy="1794933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Memory</a:t>
            </a: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BF221C-B08E-4515-906B-7A0F9DF4679F}"/>
              </a:ext>
            </a:extLst>
          </p:cNvPr>
          <p:cNvSpPr/>
          <p:nvPr/>
        </p:nvSpPr>
        <p:spPr>
          <a:xfrm>
            <a:off x="1499286" y="3373626"/>
            <a:ext cx="10247871" cy="486855"/>
          </a:xfrm>
          <a:prstGeom prst="rect">
            <a:avLst/>
          </a:prstGeom>
          <a:solidFill>
            <a:schemeClr val="tx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NoC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B70FB0-D56E-4F1F-82F1-F82229AC9121}"/>
              </a:ext>
            </a:extLst>
          </p:cNvPr>
          <p:cNvSpPr/>
          <p:nvPr/>
        </p:nvSpPr>
        <p:spPr>
          <a:xfrm>
            <a:off x="6233450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C8907-3474-45D7-9AB7-536E51E897A0}"/>
              </a:ext>
            </a:extLst>
          </p:cNvPr>
          <p:cNvSpPr/>
          <p:nvPr/>
        </p:nvSpPr>
        <p:spPr>
          <a:xfrm>
            <a:off x="4475741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CFC4A-167E-421F-8672-706A7BB92991}"/>
              </a:ext>
            </a:extLst>
          </p:cNvPr>
          <p:cNvSpPr/>
          <p:nvPr/>
        </p:nvSpPr>
        <p:spPr>
          <a:xfrm>
            <a:off x="7991159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2EECCA-4299-4911-A0A6-3B47635F47AF}"/>
              </a:ext>
            </a:extLst>
          </p:cNvPr>
          <p:cNvSpPr/>
          <p:nvPr/>
        </p:nvSpPr>
        <p:spPr>
          <a:xfrm>
            <a:off x="9976021" y="4497858"/>
            <a:ext cx="1021492" cy="78259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Adder</a:t>
            </a:r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52E9D5D5-A874-4E7B-BFC6-402C0FE2AA35}"/>
              </a:ext>
            </a:extLst>
          </p:cNvPr>
          <p:cNvSpPr/>
          <p:nvPr/>
        </p:nvSpPr>
        <p:spPr>
          <a:xfrm>
            <a:off x="2483707" y="3872425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CB1A7314-65DE-4B07-A8D5-CD4BE2EB8D4E}"/>
              </a:ext>
            </a:extLst>
          </p:cNvPr>
          <p:cNvSpPr/>
          <p:nvPr/>
        </p:nvSpPr>
        <p:spPr>
          <a:xfrm>
            <a:off x="8475518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1EEF6ED5-E801-48E7-AEAE-184A35EA4E47}"/>
              </a:ext>
            </a:extLst>
          </p:cNvPr>
          <p:cNvSpPr/>
          <p:nvPr/>
        </p:nvSpPr>
        <p:spPr>
          <a:xfrm>
            <a:off x="6743205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7160320A-6BB3-4CFD-8A6E-1ED3C9B79375}"/>
              </a:ext>
            </a:extLst>
          </p:cNvPr>
          <p:cNvSpPr/>
          <p:nvPr/>
        </p:nvSpPr>
        <p:spPr>
          <a:xfrm>
            <a:off x="5010892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7136C0CC-49B7-455A-8F33-A9F42C15A781}"/>
              </a:ext>
            </a:extLst>
          </p:cNvPr>
          <p:cNvSpPr/>
          <p:nvPr/>
        </p:nvSpPr>
        <p:spPr>
          <a:xfrm>
            <a:off x="10268005" y="3872425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9AC2379F-E1EF-48D4-B2BC-7A9D8C32A92D}"/>
              </a:ext>
            </a:extLst>
          </p:cNvPr>
          <p:cNvGraphicFramePr>
            <a:graphicFrameLocks noGrp="1"/>
          </p:cNvGraphicFramePr>
          <p:nvPr/>
        </p:nvGraphicFramePr>
        <p:xfrm>
          <a:off x="960967" y="1446951"/>
          <a:ext cx="1701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347328935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72296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28285432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08259828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82410721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686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44718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23742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01026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529303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994156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5C9FD04-DBF1-4F3D-A291-52E685EF99C3}"/>
              </a:ext>
            </a:extLst>
          </p:cNvPr>
          <p:cNvSpPr/>
          <p:nvPr/>
        </p:nvSpPr>
        <p:spPr>
          <a:xfrm>
            <a:off x="508000" y="5280454"/>
            <a:ext cx="948267" cy="1031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ifmap</a:t>
            </a:r>
            <a:endParaRPr lang="en-US" dirty="0"/>
          </a:p>
          <a:p>
            <a:pPr algn="ctr"/>
            <a:r>
              <a:rPr lang="en-US" dirty="0"/>
              <a:t>(x10)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46449F-8A37-42A2-AFD7-A07F12B37928}"/>
              </a:ext>
            </a:extLst>
          </p:cNvPr>
          <p:cNvSpPr/>
          <p:nvPr/>
        </p:nvSpPr>
        <p:spPr>
          <a:xfrm>
            <a:off x="1685553" y="5280454"/>
            <a:ext cx="948267" cy="1031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weights/ kernel</a:t>
            </a:r>
          </a:p>
          <a:p>
            <a:pPr algn="ctr"/>
            <a:r>
              <a:rPr lang="en-US" dirty="0"/>
              <a:t>(x1)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8BD72C67-C5CD-48A2-A25F-E0D1894E90D3}"/>
              </a:ext>
            </a:extLst>
          </p:cNvPr>
          <p:cNvGraphicFramePr>
            <a:graphicFrameLocks noGrp="1"/>
          </p:cNvGraphicFramePr>
          <p:nvPr/>
        </p:nvGraphicFramePr>
        <p:xfrm>
          <a:off x="3154788" y="1719100"/>
          <a:ext cx="14930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1E65B4-4D0A-47B2-9587-0D2B2C2AA8F4}"/>
              </a:ext>
            </a:extLst>
          </p:cNvPr>
          <p:cNvGraphicFramePr>
            <a:graphicFrameLocks noGrp="1"/>
          </p:cNvGraphicFramePr>
          <p:nvPr/>
        </p:nvGraphicFramePr>
        <p:xfrm>
          <a:off x="4489355" y="5111345"/>
          <a:ext cx="1493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099583958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66159140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05666470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77650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7A5C8B-3E61-4EB5-814F-CBC71EABFCEF}"/>
              </a:ext>
            </a:extLst>
          </p:cNvPr>
          <p:cNvGraphicFramePr>
            <a:graphicFrameLocks noGrp="1"/>
          </p:cNvGraphicFramePr>
          <p:nvPr/>
        </p:nvGraphicFramePr>
        <p:xfrm>
          <a:off x="6233450" y="5111345"/>
          <a:ext cx="1493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1000514747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689698219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130475643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1463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8750875-E834-4984-B1DE-686D89E407A1}"/>
              </a:ext>
            </a:extLst>
          </p:cNvPr>
          <p:cNvGraphicFramePr>
            <a:graphicFrameLocks noGrp="1"/>
          </p:cNvGraphicFramePr>
          <p:nvPr/>
        </p:nvGraphicFramePr>
        <p:xfrm>
          <a:off x="8001418" y="5111345"/>
          <a:ext cx="1493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1136369309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3140185169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3310087556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8653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7F9FBD0-A796-4526-A6DF-BF077DBD656A}"/>
              </a:ext>
            </a:extLst>
          </p:cNvPr>
          <p:cNvGraphicFramePr>
            <a:graphicFrameLocks noGrp="1"/>
          </p:cNvGraphicFramePr>
          <p:nvPr/>
        </p:nvGraphicFramePr>
        <p:xfrm>
          <a:off x="4710661" y="4500033"/>
          <a:ext cx="102073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964837591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840565257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087170178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8247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5DDA92E-859A-453E-AFE4-0DE2C1A1DD45}"/>
              </a:ext>
            </a:extLst>
          </p:cNvPr>
          <p:cNvGraphicFramePr>
            <a:graphicFrameLocks noGrp="1"/>
          </p:cNvGraphicFramePr>
          <p:nvPr/>
        </p:nvGraphicFramePr>
        <p:xfrm>
          <a:off x="6460603" y="4497858"/>
          <a:ext cx="102073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1776370615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2645498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93023140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87678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39F6FA8-65C1-4A99-9995-08589C41A23D}"/>
              </a:ext>
            </a:extLst>
          </p:cNvPr>
          <p:cNvGraphicFramePr>
            <a:graphicFrameLocks noGrp="1"/>
          </p:cNvGraphicFramePr>
          <p:nvPr/>
        </p:nvGraphicFramePr>
        <p:xfrm>
          <a:off x="8237584" y="4497858"/>
          <a:ext cx="102073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971265666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4008215726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2972967843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591072"/>
                  </a:ext>
                </a:extLst>
              </a:tr>
            </a:tbl>
          </a:graphicData>
        </a:graphic>
      </p:graphicFrame>
      <p:graphicFrame>
        <p:nvGraphicFramePr>
          <p:cNvPr id="29" name="Table 18">
            <a:extLst>
              <a:ext uri="{FF2B5EF4-FFF2-40B4-BE49-F238E27FC236}">
                <a16:creationId xmlns:a16="http://schemas.microsoft.com/office/drawing/2014/main" id="{4E527DA9-DCAE-4EA4-A667-F7C4B44D9E21}"/>
              </a:ext>
            </a:extLst>
          </p:cNvPr>
          <p:cNvGraphicFramePr>
            <a:graphicFrameLocks noGrp="1"/>
          </p:cNvGraphicFramePr>
          <p:nvPr/>
        </p:nvGraphicFramePr>
        <p:xfrm>
          <a:off x="960967" y="1446951"/>
          <a:ext cx="1701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347328935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72296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28285432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08259828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82410721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686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44718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23742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01026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529303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994156"/>
                  </a:ext>
                </a:extLst>
              </a:tr>
            </a:tbl>
          </a:graphicData>
        </a:graphic>
      </p:graphicFrame>
      <p:graphicFrame>
        <p:nvGraphicFramePr>
          <p:cNvPr id="30" name="Table 21">
            <a:extLst>
              <a:ext uri="{FF2B5EF4-FFF2-40B4-BE49-F238E27FC236}">
                <a16:creationId xmlns:a16="http://schemas.microsoft.com/office/drawing/2014/main" id="{4EC0E3A7-FA3F-4DC8-AFAC-B6949DE1057F}"/>
              </a:ext>
            </a:extLst>
          </p:cNvPr>
          <p:cNvGraphicFramePr>
            <a:graphicFrameLocks noGrp="1"/>
          </p:cNvGraphicFramePr>
          <p:nvPr/>
        </p:nvGraphicFramePr>
        <p:xfrm>
          <a:off x="3154788" y="1719100"/>
          <a:ext cx="14930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5442A9AB-0527-4E56-8C05-6594BE5CA103}"/>
              </a:ext>
            </a:extLst>
          </p:cNvPr>
          <p:cNvSpPr/>
          <p:nvPr/>
        </p:nvSpPr>
        <p:spPr>
          <a:xfrm>
            <a:off x="1000125" y="1789198"/>
            <a:ext cx="962025" cy="885958"/>
          </a:xfrm>
          <a:prstGeom prst="rect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99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7A319F-B6BF-4EC4-B596-B9EC456C2545}"/>
              </a:ext>
            </a:extLst>
          </p:cNvPr>
          <p:cNvSpPr/>
          <p:nvPr/>
        </p:nvSpPr>
        <p:spPr>
          <a:xfrm>
            <a:off x="97368" y="4497859"/>
            <a:ext cx="3832082" cy="2199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Memory Wrapper</a:t>
            </a: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55637-AA38-49A6-84B2-52570DF4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1: “weight stationary”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D72556-5682-4875-B1CC-047B58AD3664}"/>
              </a:ext>
            </a:extLst>
          </p:cNvPr>
          <p:cNvSpPr/>
          <p:nvPr/>
        </p:nvSpPr>
        <p:spPr>
          <a:xfrm>
            <a:off x="283633" y="4804833"/>
            <a:ext cx="3509434" cy="1794933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Memory</a:t>
            </a: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BF221C-B08E-4515-906B-7A0F9DF4679F}"/>
              </a:ext>
            </a:extLst>
          </p:cNvPr>
          <p:cNvSpPr/>
          <p:nvPr/>
        </p:nvSpPr>
        <p:spPr>
          <a:xfrm>
            <a:off x="1499286" y="3373626"/>
            <a:ext cx="10247871" cy="486855"/>
          </a:xfrm>
          <a:prstGeom prst="rect">
            <a:avLst/>
          </a:prstGeom>
          <a:solidFill>
            <a:schemeClr val="tx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NoC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B70FB0-D56E-4F1F-82F1-F82229AC9121}"/>
              </a:ext>
            </a:extLst>
          </p:cNvPr>
          <p:cNvSpPr/>
          <p:nvPr/>
        </p:nvSpPr>
        <p:spPr>
          <a:xfrm>
            <a:off x="6233450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C8907-3474-45D7-9AB7-536E51E897A0}"/>
              </a:ext>
            </a:extLst>
          </p:cNvPr>
          <p:cNvSpPr/>
          <p:nvPr/>
        </p:nvSpPr>
        <p:spPr>
          <a:xfrm>
            <a:off x="4475741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CFC4A-167E-421F-8672-706A7BB92991}"/>
              </a:ext>
            </a:extLst>
          </p:cNvPr>
          <p:cNvSpPr/>
          <p:nvPr/>
        </p:nvSpPr>
        <p:spPr>
          <a:xfrm>
            <a:off x="7991159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2EECCA-4299-4911-A0A6-3B47635F47AF}"/>
              </a:ext>
            </a:extLst>
          </p:cNvPr>
          <p:cNvSpPr/>
          <p:nvPr/>
        </p:nvSpPr>
        <p:spPr>
          <a:xfrm>
            <a:off x="9976021" y="4497858"/>
            <a:ext cx="1021492" cy="78259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Adder</a:t>
            </a:r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52E9D5D5-A874-4E7B-BFC6-402C0FE2AA35}"/>
              </a:ext>
            </a:extLst>
          </p:cNvPr>
          <p:cNvSpPr/>
          <p:nvPr/>
        </p:nvSpPr>
        <p:spPr>
          <a:xfrm>
            <a:off x="2483707" y="3872425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CB1A7314-65DE-4B07-A8D5-CD4BE2EB8D4E}"/>
              </a:ext>
            </a:extLst>
          </p:cNvPr>
          <p:cNvSpPr/>
          <p:nvPr/>
        </p:nvSpPr>
        <p:spPr>
          <a:xfrm>
            <a:off x="8475518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1EEF6ED5-E801-48E7-AEAE-184A35EA4E47}"/>
              </a:ext>
            </a:extLst>
          </p:cNvPr>
          <p:cNvSpPr/>
          <p:nvPr/>
        </p:nvSpPr>
        <p:spPr>
          <a:xfrm>
            <a:off x="6743205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7160320A-6BB3-4CFD-8A6E-1ED3C9B79375}"/>
              </a:ext>
            </a:extLst>
          </p:cNvPr>
          <p:cNvSpPr/>
          <p:nvPr/>
        </p:nvSpPr>
        <p:spPr>
          <a:xfrm>
            <a:off x="5010892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7136C0CC-49B7-455A-8F33-A9F42C15A781}"/>
              </a:ext>
            </a:extLst>
          </p:cNvPr>
          <p:cNvSpPr/>
          <p:nvPr/>
        </p:nvSpPr>
        <p:spPr>
          <a:xfrm>
            <a:off x="10268005" y="3872425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9AC2379F-E1EF-48D4-B2BC-7A9D8C32A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539200"/>
              </p:ext>
            </p:extLst>
          </p:nvPr>
        </p:nvGraphicFramePr>
        <p:xfrm>
          <a:off x="960967" y="1446951"/>
          <a:ext cx="1701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347328935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72296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28285432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08259828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82410721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686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44718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23742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01026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529303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994156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5C9FD04-DBF1-4F3D-A291-52E685EF99C3}"/>
              </a:ext>
            </a:extLst>
          </p:cNvPr>
          <p:cNvSpPr/>
          <p:nvPr/>
        </p:nvSpPr>
        <p:spPr>
          <a:xfrm>
            <a:off x="508000" y="5280454"/>
            <a:ext cx="948267" cy="1031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ifmap</a:t>
            </a:r>
            <a:endParaRPr lang="en-US" dirty="0"/>
          </a:p>
          <a:p>
            <a:pPr algn="ctr"/>
            <a:r>
              <a:rPr lang="en-US" dirty="0"/>
              <a:t>(x10)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46449F-8A37-42A2-AFD7-A07F12B37928}"/>
              </a:ext>
            </a:extLst>
          </p:cNvPr>
          <p:cNvSpPr/>
          <p:nvPr/>
        </p:nvSpPr>
        <p:spPr>
          <a:xfrm>
            <a:off x="1685553" y="5280454"/>
            <a:ext cx="948267" cy="1031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weights/ kernel</a:t>
            </a:r>
          </a:p>
          <a:p>
            <a:pPr algn="ctr"/>
            <a:r>
              <a:rPr lang="en-US" dirty="0"/>
              <a:t>(x1)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8BD72C67-C5CD-48A2-A25F-E0D1894E90D3}"/>
              </a:ext>
            </a:extLst>
          </p:cNvPr>
          <p:cNvGraphicFramePr>
            <a:graphicFrameLocks noGrp="1"/>
          </p:cNvGraphicFramePr>
          <p:nvPr/>
        </p:nvGraphicFramePr>
        <p:xfrm>
          <a:off x="3154788" y="1719100"/>
          <a:ext cx="14930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1E65B4-4D0A-47B2-9587-0D2B2C2AA8F4}"/>
              </a:ext>
            </a:extLst>
          </p:cNvPr>
          <p:cNvGraphicFramePr>
            <a:graphicFrameLocks noGrp="1"/>
          </p:cNvGraphicFramePr>
          <p:nvPr/>
        </p:nvGraphicFramePr>
        <p:xfrm>
          <a:off x="4489355" y="5111345"/>
          <a:ext cx="1493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099583958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66159140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05666470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77650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7A5C8B-3E61-4EB5-814F-CBC71EABFCEF}"/>
              </a:ext>
            </a:extLst>
          </p:cNvPr>
          <p:cNvGraphicFramePr>
            <a:graphicFrameLocks noGrp="1"/>
          </p:cNvGraphicFramePr>
          <p:nvPr/>
        </p:nvGraphicFramePr>
        <p:xfrm>
          <a:off x="6233450" y="5111345"/>
          <a:ext cx="1493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1000514747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689698219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130475643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1463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8750875-E834-4984-B1DE-686D89E407A1}"/>
              </a:ext>
            </a:extLst>
          </p:cNvPr>
          <p:cNvGraphicFramePr>
            <a:graphicFrameLocks noGrp="1"/>
          </p:cNvGraphicFramePr>
          <p:nvPr/>
        </p:nvGraphicFramePr>
        <p:xfrm>
          <a:off x="8001418" y="5111345"/>
          <a:ext cx="1493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1136369309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3140185169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3310087556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8653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7F9FBD0-A796-4526-A6DF-BF077DBD6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325989"/>
              </p:ext>
            </p:extLst>
          </p:nvPr>
        </p:nvGraphicFramePr>
        <p:xfrm>
          <a:off x="4710661" y="4500033"/>
          <a:ext cx="102073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964837591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840565257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087170178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8247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5DDA92E-859A-453E-AFE4-0DE2C1A1D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321127"/>
              </p:ext>
            </p:extLst>
          </p:nvPr>
        </p:nvGraphicFramePr>
        <p:xfrm>
          <a:off x="6460603" y="4497858"/>
          <a:ext cx="102073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1776370615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2645498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93023140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87678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39F6FA8-65C1-4A99-9995-08589C41A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362461"/>
              </p:ext>
            </p:extLst>
          </p:nvPr>
        </p:nvGraphicFramePr>
        <p:xfrm>
          <a:off x="8237584" y="4497858"/>
          <a:ext cx="102073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971265666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4008215726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2972967843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591072"/>
                  </a:ext>
                </a:extLst>
              </a:tr>
            </a:tbl>
          </a:graphicData>
        </a:graphic>
      </p:graphicFrame>
      <p:graphicFrame>
        <p:nvGraphicFramePr>
          <p:cNvPr id="29" name="Table 18">
            <a:extLst>
              <a:ext uri="{FF2B5EF4-FFF2-40B4-BE49-F238E27FC236}">
                <a16:creationId xmlns:a16="http://schemas.microsoft.com/office/drawing/2014/main" id="{4E527DA9-DCAE-4EA4-A667-F7C4B44D9E21}"/>
              </a:ext>
            </a:extLst>
          </p:cNvPr>
          <p:cNvGraphicFramePr>
            <a:graphicFrameLocks noGrp="1"/>
          </p:cNvGraphicFramePr>
          <p:nvPr/>
        </p:nvGraphicFramePr>
        <p:xfrm>
          <a:off x="960967" y="1446951"/>
          <a:ext cx="1701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347328935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72296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28285432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08259828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82410721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686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44718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23742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01026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529303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994156"/>
                  </a:ext>
                </a:extLst>
              </a:tr>
            </a:tbl>
          </a:graphicData>
        </a:graphic>
      </p:graphicFrame>
      <p:graphicFrame>
        <p:nvGraphicFramePr>
          <p:cNvPr id="30" name="Table 21">
            <a:extLst>
              <a:ext uri="{FF2B5EF4-FFF2-40B4-BE49-F238E27FC236}">
                <a16:creationId xmlns:a16="http://schemas.microsoft.com/office/drawing/2014/main" id="{4EC0E3A7-FA3F-4DC8-AFAC-B6949DE1057F}"/>
              </a:ext>
            </a:extLst>
          </p:cNvPr>
          <p:cNvGraphicFramePr>
            <a:graphicFrameLocks noGrp="1"/>
          </p:cNvGraphicFramePr>
          <p:nvPr/>
        </p:nvGraphicFramePr>
        <p:xfrm>
          <a:off x="3154788" y="1719100"/>
          <a:ext cx="14930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5442A9AB-0527-4E56-8C05-6594BE5CA103}"/>
              </a:ext>
            </a:extLst>
          </p:cNvPr>
          <p:cNvSpPr/>
          <p:nvPr/>
        </p:nvSpPr>
        <p:spPr>
          <a:xfrm>
            <a:off x="1000125" y="1789198"/>
            <a:ext cx="962025" cy="885958"/>
          </a:xfrm>
          <a:prstGeom prst="rect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7ACA72-08AD-4F31-B566-4E2ED7EBE3A0}"/>
              </a:ext>
            </a:extLst>
          </p:cNvPr>
          <p:cNvSpPr/>
          <p:nvPr/>
        </p:nvSpPr>
        <p:spPr>
          <a:xfrm>
            <a:off x="8258207" y="4497857"/>
            <a:ext cx="962025" cy="289143"/>
          </a:xfrm>
          <a:prstGeom prst="rect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0EBA5F-4AAE-40FA-B0D3-2B0E709937DC}"/>
              </a:ext>
            </a:extLst>
          </p:cNvPr>
          <p:cNvSpPr/>
          <p:nvPr/>
        </p:nvSpPr>
        <p:spPr>
          <a:xfrm>
            <a:off x="6489959" y="4505686"/>
            <a:ext cx="962025" cy="289143"/>
          </a:xfrm>
          <a:prstGeom prst="rect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65968A-2A42-4664-9E6B-9E4457109772}"/>
              </a:ext>
            </a:extLst>
          </p:cNvPr>
          <p:cNvSpPr/>
          <p:nvPr/>
        </p:nvSpPr>
        <p:spPr>
          <a:xfrm>
            <a:off x="4736133" y="4513515"/>
            <a:ext cx="962025" cy="289143"/>
          </a:xfrm>
          <a:prstGeom prst="rect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196E6BB-3A95-4598-9615-CC33CE80405B}"/>
                  </a:ext>
                </a:extLst>
              </p14:cNvPr>
              <p14:cNvContentPartPr/>
              <p14:nvPr/>
            </p14:nvContentPartPr>
            <p14:xfrm>
              <a:off x="304657" y="1438245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196E6BB-3A95-4598-9615-CC33CE8040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657" y="142924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4331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7A319F-B6BF-4EC4-B596-B9EC456C2545}"/>
              </a:ext>
            </a:extLst>
          </p:cNvPr>
          <p:cNvSpPr/>
          <p:nvPr/>
        </p:nvSpPr>
        <p:spPr>
          <a:xfrm>
            <a:off x="97368" y="4497859"/>
            <a:ext cx="3832082" cy="2199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Memory Wrapper</a:t>
            </a: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55637-AA38-49A6-84B2-52570DF4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1: “weight stationary”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D72556-5682-4875-B1CC-047B58AD3664}"/>
              </a:ext>
            </a:extLst>
          </p:cNvPr>
          <p:cNvSpPr/>
          <p:nvPr/>
        </p:nvSpPr>
        <p:spPr>
          <a:xfrm>
            <a:off x="283633" y="4804833"/>
            <a:ext cx="3509434" cy="1794933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Memory</a:t>
            </a: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BF221C-B08E-4515-906B-7A0F9DF4679F}"/>
              </a:ext>
            </a:extLst>
          </p:cNvPr>
          <p:cNvSpPr/>
          <p:nvPr/>
        </p:nvSpPr>
        <p:spPr>
          <a:xfrm>
            <a:off x="1499286" y="3373626"/>
            <a:ext cx="10247871" cy="486855"/>
          </a:xfrm>
          <a:prstGeom prst="rect">
            <a:avLst/>
          </a:prstGeom>
          <a:solidFill>
            <a:schemeClr val="tx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NoC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B70FB0-D56E-4F1F-82F1-F82229AC9121}"/>
              </a:ext>
            </a:extLst>
          </p:cNvPr>
          <p:cNvSpPr/>
          <p:nvPr/>
        </p:nvSpPr>
        <p:spPr>
          <a:xfrm>
            <a:off x="6233450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C8907-3474-45D7-9AB7-536E51E897A0}"/>
              </a:ext>
            </a:extLst>
          </p:cNvPr>
          <p:cNvSpPr/>
          <p:nvPr/>
        </p:nvSpPr>
        <p:spPr>
          <a:xfrm>
            <a:off x="4475741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CFC4A-167E-421F-8672-706A7BB92991}"/>
              </a:ext>
            </a:extLst>
          </p:cNvPr>
          <p:cNvSpPr/>
          <p:nvPr/>
        </p:nvSpPr>
        <p:spPr>
          <a:xfrm>
            <a:off x="7991159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2EECCA-4299-4911-A0A6-3B47635F47AF}"/>
              </a:ext>
            </a:extLst>
          </p:cNvPr>
          <p:cNvSpPr/>
          <p:nvPr/>
        </p:nvSpPr>
        <p:spPr>
          <a:xfrm>
            <a:off x="9976021" y="4497858"/>
            <a:ext cx="1021492" cy="78259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Adder</a:t>
            </a:r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52E9D5D5-A874-4E7B-BFC6-402C0FE2AA35}"/>
              </a:ext>
            </a:extLst>
          </p:cNvPr>
          <p:cNvSpPr/>
          <p:nvPr/>
        </p:nvSpPr>
        <p:spPr>
          <a:xfrm>
            <a:off x="2483707" y="3872425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CB1A7314-65DE-4B07-A8D5-CD4BE2EB8D4E}"/>
              </a:ext>
            </a:extLst>
          </p:cNvPr>
          <p:cNvSpPr/>
          <p:nvPr/>
        </p:nvSpPr>
        <p:spPr>
          <a:xfrm>
            <a:off x="8475518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1EEF6ED5-E801-48E7-AEAE-184A35EA4E47}"/>
              </a:ext>
            </a:extLst>
          </p:cNvPr>
          <p:cNvSpPr/>
          <p:nvPr/>
        </p:nvSpPr>
        <p:spPr>
          <a:xfrm>
            <a:off x="6743205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7160320A-6BB3-4CFD-8A6E-1ED3C9B79375}"/>
              </a:ext>
            </a:extLst>
          </p:cNvPr>
          <p:cNvSpPr/>
          <p:nvPr/>
        </p:nvSpPr>
        <p:spPr>
          <a:xfrm>
            <a:off x="5010892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7136C0CC-49B7-455A-8F33-A9F42C15A781}"/>
              </a:ext>
            </a:extLst>
          </p:cNvPr>
          <p:cNvSpPr/>
          <p:nvPr/>
        </p:nvSpPr>
        <p:spPr>
          <a:xfrm>
            <a:off x="10268005" y="3872425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9AC2379F-E1EF-48D4-B2BC-7A9D8C32A92D}"/>
              </a:ext>
            </a:extLst>
          </p:cNvPr>
          <p:cNvGraphicFramePr>
            <a:graphicFrameLocks noGrp="1"/>
          </p:cNvGraphicFramePr>
          <p:nvPr/>
        </p:nvGraphicFramePr>
        <p:xfrm>
          <a:off x="960967" y="1446951"/>
          <a:ext cx="1701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347328935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72296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28285432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08259828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82410721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686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44718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23742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01026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529303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994156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5C9FD04-DBF1-4F3D-A291-52E685EF99C3}"/>
              </a:ext>
            </a:extLst>
          </p:cNvPr>
          <p:cNvSpPr/>
          <p:nvPr/>
        </p:nvSpPr>
        <p:spPr>
          <a:xfrm>
            <a:off x="508000" y="5280454"/>
            <a:ext cx="948267" cy="1031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ifmap</a:t>
            </a:r>
            <a:endParaRPr lang="en-US" dirty="0"/>
          </a:p>
          <a:p>
            <a:pPr algn="ctr"/>
            <a:r>
              <a:rPr lang="en-US" dirty="0"/>
              <a:t>(x10)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46449F-8A37-42A2-AFD7-A07F12B37928}"/>
              </a:ext>
            </a:extLst>
          </p:cNvPr>
          <p:cNvSpPr/>
          <p:nvPr/>
        </p:nvSpPr>
        <p:spPr>
          <a:xfrm>
            <a:off x="1685553" y="5280454"/>
            <a:ext cx="948267" cy="1031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weights/ kernel</a:t>
            </a:r>
          </a:p>
          <a:p>
            <a:pPr algn="ctr"/>
            <a:r>
              <a:rPr lang="en-US" dirty="0"/>
              <a:t>(x1)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8BD72C67-C5CD-48A2-A25F-E0D1894E90D3}"/>
              </a:ext>
            </a:extLst>
          </p:cNvPr>
          <p:cNvGraphicFramePr>
            <a:graphicFrameLocks noGrp="1"/>
          </p:cNvGraphicFramePr>
          <p:nvPr/>
        </p:nvGraphicFramePr>
        <p:xfrm>
          <a:off x="3154788" y="1719100"/>
          <a:ext cx="14930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1E65B4-4D0A-47B2-9587-0D2B2C2AA8F4}"/>
              </a:ext>
            </a:extLst>
          </p:cNvPr>
          <p:cNvGraphicFramePr>
            <a:graphicFrameLocks noGrp="1"/>
          </p:cNvGraphicFramePr>
          <p:nvPr/>
        </p:nvGraphicFramePr>
        <p:xfrm>
          <a:off x="4489355" y="5111345"/>
          <a:ext cx="1493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099583958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66159140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05666470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77650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7A5C8B-3E61-4EB5-814F-CBC71EABFCEF}"/>
              </a:ext>
            </a:extLst>
          </p:cNvPr>
          <p:cNvGraphicFramePr>
            <a:graphicFrameLocks noGrp="1"/>
          </p:cNvGraphicFramePr>
          <p:nvPr/>
        </p:nvGraphicFramePr>
        <p:xfrm>
          <a:off x="6233450" y="5111345"/>
          <a:ext cx="1493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1000514747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689698219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130475643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1463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8750875-E834-4984-B1DE-686D89E407A1}"/>
              </a:ext>
            </a:extLst>
          </p:cNvPr>
          <p:cNvGraphicFramePr>
            <a:graphicFrameLocks noGrp="1"/>
          </p:cNvGraphicFramePr>
          <p:nvPr/>
        </p:nvGraphicFramePr>
        <p:xfrm>
          <a:off x="8001418" y="5111345"/>
          <a:ext cx="1493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1136369309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3140185169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3310087556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8653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9766C6D-63D4-44ED-AD3D-10798923D04F}"/>
              </a:ext>
            </a:extLst>
          </p:cNvPr>
          <p:cNvSpPr txBox="1"/>
          <p:nvPr/>
        </p:nvSpPr>
        <p:spPr>
          <a:xfrm>
            <a:off x="5557838" y="2028825"/>
            <a:ext cx="4710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chemeClr val="bg1"/>
                </a:solidFill>
              </a:rPr>
              <a:t>Proposed</a:t>
            </a:r>
            <a:r>
              <a:rPr lang="en-US" sz="1800" dirty="0">
                <a:solidFill>
                  <a:schemeClr val="bg1"/>
                </a:solidFill>
              </a:rPr>
              <a:t> improvement – grab 2 extra bits, save a trip to memory?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BB4F774-FE67-4955-A272-7F59043EFA09}"/>
              </a:ext>
            </a:extLst>
          </p:cNvPr>
          <p:cNvGraphicFramePr>
            <a:graphicFrameLocks noGrp="1"/>
          </p:cNvGraphicFramePr>
          <p:nvPr/>
        </p:nvGraphicFramePr>
        <p:xfrm>
          <a:off x="4349747" y="4487857"/>
          <a:ext cx="170123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105006915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401434653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2137278337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425153778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2781394606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294106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FFB80C6-1474-4399-BBAD-29CA6A2CC598}"/>
              </a:ext>
            </a:extLst>
          </p:cNvPr>
          <p:cNvGraphicFramePr>
            <a:graphicFrameLocks noGrp="1"/>
          </p:cNvGraphicFramePr>
          <p:nvPr/>
        </p:nvGraphicFramePr>
        <p:xfrm>
          <a:off x="6124240" y="4473968"/>
          <a:ext cx="170123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613339837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59371304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847839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97200956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529971161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5827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3DDEB67-4E62-43F5-90CC-376D7609464B}"/>
              </a:ext>
            </a:extLst>
          </p:cNvPr>
          <p:cNvGraphicFramePr>
            <a:graphicFrameLocks noGrp="1"/>
          </p:cNvGraphicFramePr>
          <p:nvPr/>
        </p:nvGraphicFramePr>
        <p:xfrm>
          <a:off x="7897338" y="4473968"/>
          <a:ext cx="170123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214268760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9230397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2161432071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293454740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679275504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627789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C34DD212-860C-47D9-A879-E4AEE4D9FADC}"/>
              </a:ext>
            </a:extLst>
          </p:cNvPr>
          <p:cNvSpPr/>
          <p:nvPr/>
        </p:nvSpPr>
        <p:spPr>
          <a:xfrm>
            <a:off x="1000125" y="1789198"/>
            <a:ext cx="962025" cy="885958"/>
          </a:xfrm>
          <a:prstGeom prst="rect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906916-A82C-40AF-9F16-92ED3322FDB4}"/>
              </a:ext>
            </a:extLst>
          </p:cNvPr>
          <p:cNvSpPr/>
          <p:nvPr/>
        </p:nvSpPr>
        <p:spPr>
          <a:xfrm>
            <a:off x="7846508" y="4473968"/>
            <a:ext cx="962025" cy="289143"/>
          </a:xfrm>
          <a:prstGeom prst="rect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B8F8F8-63B6-4489-B512-669B63934CB4}"/>
              </a:ext>
            </a:extLst>
          </p:cNvPr>
          <p:cNvSpPr/>
          <p:nvPr/>
        </p:nvSpPr>
        <p:spPr>
          <a:xfrm>
            <a:off x="6160187" y="4490760"/>
            <a:ext cx="962025" cy="289143"/>
          </a:xfrm>
          <a:prstGeom prst="rect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21E5A3-2BF9-43D0-91A4-64CDCE34B313}"/>
              </a:ext>
            </a:extLst>
          </p:cNvPr>
          <p:cNvSpPr/>
          <p:nvPr/>
        </p:nvSpPr>
        <p:spPr>
          <a:xfrm>
            <a:off x="4329229" y="4489625"/>
            <a:ext cx="962025" cy="289143"/>
          </a:xfrm>
          <a:prstGeom prst="rect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5637-AA38-49A6-84B2-52570DF4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Recall: kernel strides across </a:t>
            </a:r>
            <a:r>
              <a:rPr lang="en-US" sz="4000" dirty="0" err="1"/>
              <a:t>ifmap</a:t>
            </a:r>
            <a:endParaRPr lang="en-US" sz="4000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9AC2379F-E1EF-48D4-B2BC-7A9D8C32A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922080"/>
              </p:ext>
            </p:extLst>
          </p:nvPr>
        </p:nvGraphicFramePr>
        <p:xfrm>
          <a:off x="1974221" y="2897840"/>
          <a:ext cx="1701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347328935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72296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28285432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08259828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82410721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686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4718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23742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01026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529303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994156"/>
                  </a:ext>
                </a:extLst>
              </a:tr>
            </a:tbl>
          </a:graphicData>
        </a:graphic>
      </p:graphicFrame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8BD72C67-C5CD-48A2-A25F-E0D1894E9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3525"/>
              </p:ext>
            </p:extLst>
          </p:nvPr>
        </p:nvGraphicFramePr>
        <p:xfrm>
          <a:off x="4710022" y="2897840"/>
          <a:ext cx="14930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B1115D7-D7F1-4C42-9249-ABCE6F263A57}"/>
              </a:ext>
            </a:extLst>
          </p:cNvPr>
          <p:cNvSpPr txBox="1"/>
          <p:nvPr/>
        </p:nvSpPr>
        <p:spPr>
          <a:xfrm>
            <a:off x="770237" y="1537434"/>
            <a:ext cx="1032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Each element of the output is formed with a “matrix-wise” dot product of the kernel, and a same-sized submatrix from the </a:t>
            </a:r>
            <a:r>
              <a:rPr lang="en-US" sz="1800" dirty="0" err="1">
                <a:solidFill>
                  <a:schemeClr val="bg1"/>
                </a:solidFill>
              </a:rPr>
              <a:t>ifmap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19EE061-4133-4B52-A3CB-73809E6A2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21652"/>
              </p:ext>
            </p:extLst>
          </p:nvPr>
        </p:nvGraphicFramePr>
        <p:xfrm>
          <a:off x="7237663" y="2696862"/>
          <a:ext cx="1888182" cy="1464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394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629394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629394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36606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t=1</a:t>
                      </a:r>
                      <a:r>
                        <a:rPr lang="en-US" baseline="30000" dirty="0"/>
                        <a:t>-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45D5EAE-23B9-48ED-A451-80C5B4A0B134}"/>
              </a:ext>
            </a:extLst>
          </p:cNvPr>
          <p:cNvSpPr txBox="1"/>
          <p:nvPr/>
        </p:nvSpPr>
        <p:spPr>
          <a:xfrm>
            <a:off x="7237663" y="4248723"/>
            <a:ext cx="4179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These are the membrane potentials from the end of the previous time step – we “resume” by starting each output of this time step at the corresponding value (of course it is 0 everywhere when we “turn on” the machine)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506B5C-1644-4ABE-B370-3852877D1263}"/>
              </a:ext>
            </a:extLst>
          </p:cNvPr>
          <p:cNvSpPr txBox="1"/>
          <p:nvPr/>
        </p:nvSpPr>
        <p:spPr>
          <a:xfrm>
            <a:off x="4710022" y="4258962"/>
            <a:ext cx="1493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Fixed values for all timesteps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102964-1E6A-40A9-BB69-E3A96DFA39F3}"/>
              </a:ext>
            </a:extLst>
          </p:cNvPr>
          <p:cNvSpPr txBox="1"/>
          <p:nvPr/>
        </p:nvSpPr>
        <p:spPr>
          <a:xfrm>
            <a:off x="1953132" y="4757586"/>
            <a:ext cx="1493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values at each timestep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0C3541-7940-40F2-9739-1A525B7EED89}"/>
              </a:ext>
            </a:extLst>
          </p:cNvPr>
          <p:cNvSpPr txBox="1"/>
          <p:nvPr/>
        </p:nvSpPr>
        <p:spPr>
          <a:xfrm>
            <a:off x="4732332" y="4831115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b="1" baseline="-25000" dirty="0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 = 64*</a:t>
            </a:r>
          </a:p>
        </p:txBody>
      </p:sp>
    </p:spTree>
    <p:extLst>
      <p:ext uri="{BB962C8B-B14F-4D97-AF65-F5344CB8AC3E}">
        <p14:creationId xmlns:p14="http://schemas.microsoft.com/office/powerpoint/2010/main" val="593307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7A319F-B6BF-4EC4-B596-B9EC456C2545}"/>
              </a:ext>
            </a:extLst>
          </p:cNvPr>
          <p:cNvSpPr/>
          <p:nvPr/>
        </p:nvSpPr>
        <p:spPr>
          <a:xfrm>
            <a:off x="97368" y="4497859"/>
            <a:ext cx="3832082" cy="2199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Memory Wrapper</a:t>
            </a: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55637-AA38-49A6-84B2-52570DF4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1: “weight stationary”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D72556-5682-4875-B1CC-047B58AD3664}"/>
              </a:ext>
            </a:extLst>
          </p:cNvPr>
          <p:cNvSpPr/>
          <p:nvPr/>
        </p:nvSpPr>
        <p:spPr>
          <a:xfrm>
            <a:off x="283633" y="4804833"/>
            <a:ext cx="3509434" cy="1794933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Memory</a:t>
            </a: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BF221C-B08E-4515-906B-7A0F9DF4679F}"/>
              </a:ext>
            </a:extLst>
          </p:cNvPr>
          <p:cNvSpPr/>
          <p:nvPr/>
        </p:nvSpPr>
        <p:spPr>
          <a:xfrm>
            <a:off x="1499286" y="3373626"/>
            <a:ext cx="10247871" cy="486855"/>
          </a:xfrm>
          <a:prstGeom prst="rect">
            <a:avLst/>
          </a:prstGeom>
          <a:solidFill>
            <a:schemeClr val="tx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NoC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B70FB0-D56E-4F1F-82F1-F82229AC9121}"/>
              </a:ext>
            </a:extLst>
          </p:cNvPr>
          <p:cNvSpPr/>
          <p:nvPr/>
        </p:nvSpPr>
        <p:spPr>
          <a:xfrm>
            <a:off x="6233450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C8907-3474-45D7-9AB7-536E51E897A0}"/>
              </a:ext>
            </a:extLst>
          </p:cNvPr>
          <p:cNvSpPr/>
          <p:nvPr/>
        </p:nvSpPr>
        <p:spPr>
          <a:xfrm>
            <a:off x="4475741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CFC4A-167E-421F-8672-706A7BB92991}"/>
              </a:ext>
            </a:extLst>
          </p:cNvPr>
          <p:cNvSpPr/>
          <p:nvPr/>
        </p:nvSpPr>
        <p:spPr>
          <a:xfrm>
            <a:off x="7991159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2EECCA-4299-4911-A0A6-3B47635F47AF}"/>
              </a:ext>
            </a:extLst>
          </p:cNvPr>
          <p:cNvSpPr/>
          <p:nvPr/>
        </p:nvSpPr>
        <p:spPr>
          <a:xfrm>
            <a:off x="9976021" y="4497858"/>
            <a:ext cx="1021492" cy="78259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Adder</a:t>
            </a:r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52E9D5D5-A874-4E7B-BFC6-402C0FE2AA35}"/>
              </a:ext>
            </a:extLst>
          </p:cNvPr>
          <p:cNvSpPr/>
          <p:nvPr/>
        </p:nvSpPr>
        <p:spPr>
          <a:xfrm>
            <a:off x="2483707" y="3872425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CB1A7314-65DE-4B07-A8D5-CD4BE2EB8D4E}"/>
              </a:ext>
            </a:extLst>
          </p:cNvPr>
          <p:cNvSpPr/>
          <p:nvPr/>
        </p:nvSpPr>
        <p:spPr>
          <a:xfrm>
            <a:off x="8475518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1EEF6ED5-E801-48E7-AEAE-184A35EA4E47}"/>
              </a:ext>
            </a:extLst>
          </p:cNvPr>
          <p:cNvSpPr/>
          <p:nvPr/>
        </p:nvSpPr>
        <p:spPr>
          <a:xfrm>
            <a:off x="6743205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7160320A-6BB3-4CFD-8A6E-1ED3C9B79375}"/>
              </a:ext>
            </a:extLst>
          </p:cNvPr>
          <p:cNvSpPr/>
          <p:nvPr/>
        </p:nvSpPr>
        <p:spPr>
          <a:xfrm>
            <a:off x="5010892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7136C0CC-49B7-455A-8F33-A9F42C15A781}"/>
              </a:ext>
            </a:extLst>
          </p:cNvPr>
          <p:cNvSpPr/>
          <p:nvPr/>
        </p:nvSpPr>
        <p:spPr>
          <a:xfrm>
            <a:off x="10268005" y="3872425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9AC2379F-E1EF-48D4-B2BC-7A9D8C32A92D}"/>
              </a:ext>
            </a:extLst>
          </p:cNvPr>
          <p:cNvGraphicFramePr>
            <a:graphicFrameLocks noGrp="1"/>
          </p:cNvGraphicFramePr>
          <p:nvPr/>
        </p:nvGraphicFramePr>
        <p:xfrm>
          <a:off x="960967" y="1446951"/>
          <a:ext cx="1701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347328935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72296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28285432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08259828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82410721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686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44718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23742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01026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529303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994156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5C9FD04-DBF1-4F3D-A291-52E685EF99C3}"/>
              </a:ext>
            </a:extLst>
          </p:cNvPr>
          <p:cNvSpPr/>
          <p:nvPr/>
        </p:nvSpPr>
        <p:spPr>
          <a:xfrm>
            <a:off x="508000" y="5280454"/>
            <a:ext cx="948267" cy="1031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ifmap</a:t>
            </a:r>
            <a:endParaRPr lang="en-US" dirty="0"/>
          </a:p>
          <a:p>
            <a:pPr algn="ctr"/>
            <a:r>
              <a:rPr lang="en-US" dirty="0"/>
              <a:t>(x10)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46449F-8A37-42A2-AFD7-A07F12B37928}"/>
              </a:ext>
            </a:extLst>
          </p:cNvPr>
          <p:cNvSpPr/>
          <p:nvPr/>
        </p:nvSpPr>
        <p:spPr>
          <a:xfrm>
            <a:off x="1685553" y="5280454"/>
            <a:ext cx="948267" cy="1031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weights/ kernel</a:t>
            </a:r>
          </a:p>
          <a:p>
            <a:pPr algn="ctr"/>
            <a:r>
              <a:rPr lang="en-US" dirty="0"/>
              <a:t>(x1)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8BD72C67-C5CD-48A2-A25F-E0D1894E90D3}"/>
              </a:ext>
            </a:extLst>
          </p:cNvPr>
          <p:cNvGraphicFramePr>
            <a:graphicFrameLocks noGrp="1"/>
          </p:cNvGraphicFramePr>
          <p:nvPr/>
        </p:nvGraphicFramePr>
        <p:xfrm>
          <a:off x="3154788" y="1719100"/>
          <a:ext cx="14930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1E65B4-4D0A-47B2-9587-0D2B2C2AA8F4}"/>
              </a:ext>
            </a:extLst>
          </p:cNvPr>
          <p:cNvGraphicFramePr>
            <a:graphicFrameLocks noGrp="1"/>
          </p:cNvGraphicFramePr>
          <p:nvPr/>
        </p:nvGraphicFramePr>
        <p:xfrm>
          <a:off x="4489355" y="5111345"/>
          <a:ext cx="1493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099583958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66159140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05666470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77650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7A5C8B-3E61-4EB5-814F-CBC71EABFCEF}"/>
              </a:ext>
            </a:extLst>
          </p:cNvPr>
          <p:cNvGraphicFramePr>
            <a:graphicFrameLocks noGrp="1"/>
          </p:cNvGraphicFramePr>
          <p:nvPr/>
        </p:nvGraphicFramePr>
        <p:xfrm>
          <a:off x="6233450" y="5111345"/>
          <a:ext cx="1493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1000514747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689698219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130475643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1463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8750875-E834-4984-B1DE-686D89E407A1}"/>
              </a:ext>
            </a:extLst>
          </p:cNvPr>
          <p:cNvGraphicFramePr>
            <a:graphicFrameLocks noGrp="1"/>
          </p:cNvGraphicFramePr>
          <p:nvPr/>
        </p:nvGraphicFramePr>
        <p:xfrm>
          <a:off x="8001418" y="5111345"/>
          <a:ext cx="1493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1136369309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3140185169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3310087556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8653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7F9FBD0-A796-4526-A6DF-BF077DBD656A}"/>
              </a:ext>
            </a:extLst>
          </p:cNvPr>
          <p:cNvGraphicFramePr>
            <a:graphicFrameLocks noGrp="1"/>
          </p:cNvGraphicFramePr>
          <p:nvPr/>
        </p:nvGraphicFramePr>
        <p:xfrm>
          <a:off x="4710661" y="4500033"/>
          <a:ext cx="102073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964837591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840565257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087170178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8247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5DDA92E-859A-453E-AFE4-0DE2C1A1DD45}"/>
              </a:ext>
            </a:extLst>
          </p:cNvPr>
          <p:cNvGraphicFramePr>
            <a:graphicFrameLocks noGrp="1"/>
          </p:cNvGraphicFramePr>
          <p:nvPr/>
        </p:nvGraphicFramePr>
        <p:xfrm>
          <a:off x="6460603" y="4497858"/>
          <a:ext cx="102073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1776370615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2645498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93023140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87678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39F6FA8-65C1-4A99-9995-08589C41A23D}"/>
              </a:ext>
            </a:extLst>
          </p:cNvPr>
          <p:cNvGraphicFramePr>
            <a:graphicFrameLocks noGrp="1"/>
          </p:cNvGraphicFramePr>
          <p:nvPr/>
        </p:nvGraphicFramePr>
        <p:xfrm>
          <a:off x="8237584" y="4497858"/>
          <a:ext cx="102073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971265666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4008215726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2972967843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591072"/>
                  </a:ext>
                </a:extLst>
              </a:tr>
            </a:tbl>
          </a:graphicData>
        </a:graphic>
      </p:graphicFrame>
      <p:graphicFrame>
        <p:nvGraphicFramePr>
          <p:cNvPr id="29" name="Table 18">
            <a:extLst>
              <a:ext uri="{FF2B5EF4-FFF2-40B4-BE49-F238E27FC236}">
                <a16:creationId xmlns:a16="http://schemas.microsoft.com/office/drawing/2014/main" id="{4E527DA9-DCAE-4EA4-A667-F7C4B44D9E21}"/>
              </a:ext>
            </a:extLst>
          </p:cNvPr>
          <p:cNvGraphicFramePr>
            <a:graphicFrameLocks noGrp="1"/>
          </p:cNvGraphicFramePr>
          <p:nvPr/>
        </p:nvGraphicFramePr>
        <p:xfrm>
          <a:off x="960967" y="1446951"/>
          <a:ext cx="1701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347328935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72296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28285432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08259828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82410721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686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44718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23742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01026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529303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994156"/>
                  </a:ext>
                </a:extLst>
              </a:tr>
            </a:tbl>
          </a:graphicData>
        </a:graphic>
      </p:graphicFrame>
      <p:graphicFrame>
        <p:nvGraphicFramePr>
          <p:cNvPr id="30" name="Table 21">
            <a:extLst>
              <a:ext uri="{FF2B5EF4-FFF2-40B4-BE49-F238E27FC236}">
                <a16:creationId xmlns:a16="http://schemas.microsoft.com/office/drawing/2014/main" id="{4EC0E3A7-FA3F-4DC8-AFAC-B6949DE1057F}"/>
              </a:ext>
            </a:extLst>
          </p:cNvPr>
          <p:cNvGraphicFramePr>
            <a:graphicFrameLocks noGrp="1"/>
          </p:cNvGraphicFramePr>
          <p:nvPr/>
        </p:nvGraphicFramePr>
        <p:xfrm>
          <a:off x="3154788" y="1719100"/>
          <a:ext cx="14930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5442A9AB-0527-4E56-8C05-6594BE5CA103}"/>
              </a:ext>
            </a:extLst>
          </p:cNvPr>
          <p:cNvSpPr/>
          <p:nvPr/>
        </p:nvSpPr>
        <p:spPr>
          <a:xfrm>
            <a:off x="1000125" y="1789198"/>
            <a:ext cx="962025" cy="885958"/>
          </a:xfrm>
          <a:prstGeom prst="rect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7ACA72-08AD-4F31-B566-4E2ED7EBE3A0}"/>
              </a:ext>
            </a:extLst>
          </p:cNvPr>
          <p:cNvSpPr/>
          <p:nvPr/>
        </p:nvSpPr>
        <p:spPr>
          <a:xfrm>
            <a:off x="8258207" y="4497857"/>
            <a:ext cx="962025" cy="289143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0EBA5F-4AAE-40FA-B0D3-2B0E709937DC}"/>
              </a:ext>
            </a:extLst>
          </p:cNvPr>
          <p:cNvSpPr/>
          <p:nvPr/>
        </p:nvSpPr>
        <p:spPr>
          <a:xfrm>
            <a:off x="6489959" y="4505686"/>
            <a:ext cx="962025" cy="289143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65968A-2A42-4664-9E6B-9E4457109772}"/>
              </a:ext>
            </a:extLst>
          </p:cNvPr>
          <p:cNvSpPr/>
          <p:nvPr/>
        </p:nvSpPr>
        <p:spPr>
          <a:xfrm>
            <a:off x="4736133" y="4513515"/>
            <a:ext cx="962025" cy="289143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196E6BB-3A95-4598-9615-CC33CE80405B}"/>
                  </a:ext>
                </a:extLst>
              </p14:cNvPr>
              <p14:cNvContentPartPr/>
              <p14:nvPr/>
            </p14:nvContentPartPr>
            <p14:xfrm>
              <a:off x="304657" y="1438245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196E6BB-3A95-4598-9615-CC33CE8040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657" y="142924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0780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7A319F-B6BF-4EC4-B596-B9EC456C2545}"/>
              </a:ext>
            </a:extLst>
          </p:cNvPr>
          <p:cNvSpPr/>
          <p:nvPr/>
        </p:nvSpPr>
        <p:spPr>
          <a:xfrm>
            <a:off x="97368" y="4497859"/>
            <a:ext cx="3832082" cy="2199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Memory Wrapper</a:t>
            </a: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55637-AA38-49A6-84B2-52570DF4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1: “weight stationary”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D72556-5682-4875-B1CC-047B58AD3664}"/>
              </a:ext>
            </a:extLst>
          </p:cNvPr>
          <p:cNvSpPr/>
          <p:nvPr/>
        </p:nvSpPr>
        <p:spPr>
          <a:xfrm>
            <a:off x="283633" y="4804833"/>
            <a:ext cx="3509434" cy="1794933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Memory</a:t>
            </a: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BF221C-B08E-4515-906B-7A0F9DF4679F}"/>
              </a:ext>
            </a:extLst>
          </p:cNvPr>
          <p:cNvSpPr/>
          <p:nvPr/>
        </p:nvSpPr>
        <p:spPr>
          <a:xfrm>
            <a:off x="1499286" y="3373626"/>
            <a:ext cx="10247871" cy="486855"/>
          </a:xfrm>
          <a:prstGeom prst="rect">
            <a:avLst/>
          </a:prstGeom>
          <a:solidFill>
            <a:schemeClr val="tx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NoC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B70FB0-D56E-4F1F-82F1-F82229AC9121}"/>
              </a:ext>
            </a:extLst>
          </p:cNvPr>
          <p:cNvSpPr/>
          <p:nvPr/>
        </p:nvSpPr>
        <p:spPr>
          <a:xfrm>
            <a:off x="6233450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C8907-3474-45D7-9AB7-536E51E897A0}"/>
              </a:ext>
            </a:extLst>
          </p:cNvPr>
          <p:cNvSpPr/>
          <p:nvPr/>
        </p:nvSpPr>
        <p:spPr>
          <a:xfrm>
            <a:off x="4475741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CFC4A-167E-421F-8672-706A7BB92991}"/>
              </a:ext>
            </a:extLst>
          </p:cNvPr>
          <p:cNvSpPr/>
          <p:nvPr/>
        </p:nvSpPr>
        <p:spPr>
          <a:xfrm>
            <a:off x="7991159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2EECCA-4299-4911-A0A6-3B47635F47AF}"/>
              </a:ext>
            </a:extLst>
          </p:cNvPr>
          <p:cNvSpPr/>
          <p:nvPr/>
        </p:nvSpPr>
        <p:spPr>
          <a:xfrm>
            <a:off x="9976021" y="4497858"/>
            <a:ext cx="1021492" cy="78259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Adder</a:t>
            </a:r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52E9D5D5-A874-4E7B-BFC6-402C0FE2AA35}"/>
              </a:ext>
            </a:extLst>
          </p:cNvPr>
          <p:cNvSpPr/>
          <p:nvPr/>
        </p:nvSpPr>
        <p:spPr>
          <a:xfrm>
            <a:off x="2483707" y="3872425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CB1A7314-65DE-4B07-A8D5-CD4BE2EB8D4E}"/>
              </a:ext>
            </a:extLst>
          </p:cNvPr>
          <p:cNvSpPr/>
          <p:nvPr/>
        </p:nvSpPr>
        <p:spPr>
          <a:xfrm>
            <a:off x="8475518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1EEF6ED5-E801-48E7-AEAE-184A35EA4E47}"/>
              </a:ext>
            </a:extLst>
          </p:cNvPr>
          <p:cNvSpPr/>
          <p:nvPr/>
        </p:nvSpPr>
        <p:spPr>
          <a:xfrm>
            <a:off x="6743205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7160320A-6BB3-4CFD-8A6E-1ED3C9B79375}"/>
              </a:ext>
            </a:extLst>
          </p:cNvPr>
          <p:cNvSpPr/>
          <p:nvPr/>
        </p:nvSpPr>
        <p:spPr>
          <a:xfrm>
            <a:off x="5010892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7136C0CC-49B7-455A-8F33-A9F42C15A781}"/>
              </a:ext>
            </a:extLst>
          </p:cNvPr>
          <p:cNvSpPr/>
          <p:nvPr/>
        </p:nvSpPr>
        <p:spPr>
          <a:xfrm>
            <a:off x="10268005" y="3872425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9AC2379F-E1EF-48D4-B2BC-7A9D8C32A92D}"/>
              </a:ext>
            </a:extLst>
          </p:cNvPr>
          <p:cNvGraphicFramePr>
            <a:graphicFrameLocks noGrp="1"/>
          </p:cNvGraphicFramePr>
          <p:nvPr/>
        </p:nvGraphicFramePr>
        <p:xfrm>
          <a:off x="960967" y="1446951"/>
          <a:ext cx="1701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347328935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72296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28285432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08259828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82410721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686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44718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23742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01026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529303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994156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5C9FD04-DBF1-4F3D-A291-52E685EF99C3}"/>
              </a:ext>
            </a:extLst>
          </p:cNvPr>
          <p:cNvSpPr/>
          <p:nvPr/>
        </p:nvSpPr>
        <p:spPr>
          <a:xfrm>
            <a:off x="508000" y="5280454"/>
            <a:ext cx="948267" cy="1031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ifmap</a:t>
            </a:r>
            <a:endParaRPr lang="en-US" dirty="0"/>
          </a:p>
          <a:p>
            <a:pPr algn="ctr"/>
            <a:r>
              <a:rPr lang="en-US" dirty="0"/>
              <a:t>(x10)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46449F-8A37-42A2-AFD7-A07F12B37928}"/>
              </a:ext>
            </a:extLst>
          </p:cNvPr>
          <p:cNvSpPr/>
          <p:nvPr/>
        </p:nvSpPr>
        <p:spPr>
          <a:xfrm>
            <a:off x="1685553" y="5280454"/>
            <a:ext cx="948267" cy="1031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weights/ kernel</a:t>
            </a:r>
          </a:p>
          <a:p>
            <a:pPr algn="ctr"/>
            <a:r>
              <a:rPr lang="en-US" dirty="0"/>
              <a:t>(x1)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8BD72C67-C5CD-48A2-A25F-E0D1894E90D3}"/>
              </a:ext>
            </a:extLst>
          </p:cNvPr>
          <p:cNvGraphicFramePr>
            <a:graphicFrameLocks noGrp="1"/>
          </p:cNvGraphicFramePr>
          <p:nvPr/>
        </p:nvGraphicFramePr>
        <p:xfrm>
          <a:off x="3154788" y="1719100"/>
          <a:ext cx="14930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1E65B4-4D0A-47B2-9587-0D2B2C2AA8F4}"/>
              </a:ext>
            </a:extLst>
          </p:cNvPr>
          <p:cNvGraphicFramePr>
            <a:graphicFrameLocks noGrp="1"/>
          </p:cNvGraphicFramePr>
          <p:nvPr/>
        </p:nvGraphicFramePr>
        <p:xfrm>
          <a:off x="4489355" y="5111345"/>
          <a:ext cx="1493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099583958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66159140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05666470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77650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7A5C8B-3E61-4EB5-814F-CBC71EABFCEF}"/>
              </a:ext>
            </a:extLst>
          </p:cNvPr>
          <p:cNvGraphicFramePr>
            <a:graphicFrameLocks noGrp="1"/>
          </p:cNvGraphicFramePr>
          <p:nvPr/>
        </p:nvGraphicFramePr>
        <p:xfrm>
          <a:off x="6233450" y="5111345"/>
          <a:ext cx="1493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1000514747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689698219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130475643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1463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8750875-E834-4984-B1DE-686D89E407A1}"/>
              </a:ext>
            </a:extLst>
          </p:cNvPr>
          <p:cNvGraphicFramePr>
            <a:graphicFrameLocks noGrp="1"/>
          </p:cNvGraphicFramePr>
          <p:nvPr/>
        </p:nvGraphicFramePr>
        <p:xfrm>
          <a:off x="8001418" y="5111345"/>
          <a:ext cx="1493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1136369309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3140185169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3310087556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8653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7F9FBD0-A796-4526-A6DF-BF077DBD6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68208"/>
              </p:ext>
            </p:extLst>
          </p:nvPr>
        </p:nvGraphicFramePr>
        <p:xfrm>
          <a:off x="4710661" y="4500033"/>
          <a:ext cx="102073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964837591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840565257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087170178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8247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5DDA92E-859A-453E-AFE4-0DE2C1A1D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99379"/>
              </p:ext>
            </p:extLst>
          </p:nvPr>
        </p:nvGraphicFramePr>
        <p:xfrm>
          <a:off x="6460603" y="4497858"/>
          <a:ext cx="102073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1776370615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2645498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93023140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87678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39F6FA8-65C1-4A99-9995-08589C41A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671708"/>
              </p:ext>
            </p:extLst>
          </p:nvPr>
        </p:nvGraphicFramePr>
        <p:xfrm>
          <a:off x="8237584" y="4497858"/>
          <a:ext cx="102073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971265666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4008215726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2972967843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591072"/>
                  </a:ext>
                </a:extLst>
              </a:tr>
            </a:tbl>
          </a:graphicData>
        </a:graphic>
      </p:graphicFrame>
      <p:graphicFrame>
        <p:nvGraphicFramePr>
          <p:cNvPr id="29" name="Table 18">
            <a:extLst>
              <a:ext uri="{FF2B5EF4-FFF2-40B4-BE49-F238E27FC236}">
                <a16:creationId xmlns:a16="http://schemas.microsoft.com/office/drawing/2014/main" id="{4E527DA9-DCAE-4EA4-A667-F7C4B44D9E21}"/>
              </a:ext>
            </a:extLst>
          </p:cNvPr>
          <p:cNvGraphicFramePr>
            <a:graphicFrameLocks noGrp="1"/>
          </p:cNvGraphicFramePr>
          <p:nvPr/>
        </p:nvGraphicFramePr>
        <p:xfrm>
          <a:off x="960967" y="1446951"/>
          <a:ext cx="1701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347328935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72296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28285432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08259828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82410721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686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44718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23742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01026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529303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994156"/>
                  </a:ext>
                </a:extLst>
              </a:tr>
            </a:tbl>
          </a:graphicData>
        </a:graphic>
      </p:graphicFrame>
      <p:graphicFrame>
        <p:nvGraphicFramePr>
          <p:cNvPr id="30" name="Table 21">
            <a:extLst>
              <a:ext uri="{FF2B5EF4-FFF2-40B4-BE49-F238E27FC236}">
                <a16:creationId xmlns:a16="http://schemas.microsoft.com/office/drawing/2014/main" id="{4EC0E3A7-FA3F-4DC8-AFAC-B6949DE1057F}"/>
              </a:ext>
            </a:extLst>
          </p:cNvPr>
          <p:cNvGraphicFramePr>
            <a:graphicFrameLocks noGrp="1"/>
          </p:cNvGraphicFramePr>
          <p:nvPr/>
        </p:nvGraphicFramePr>
        <p:xfrm>
          <a:off x="3154788" y="1719100"/>
          <a:ext cx="14930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5442A9AB-0527-4E56-8C05-6594BE5CA103}"/>
              </a:ext>
            </a:extLst>
          </p:cNvPr>
          <p:cNvSpPr/>
          <p:nvPr/>
        </p:nvSpPr>
        <p:spPr>
          <a:xfrm>
            <a:off x="1330569" y="1789198"/>
            <a:ext cx="962025" cy="885958"/>
          </a:xfrm>
          <a:prstGeom prst="rect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7ACA72-08AD-4F31-B566-4E2ED7EBE3A0}"/>
              </a:ext>
            </a:extLst>
          </p:cNvPr>
          <p:cNvSpPr/>
          <p:nvPr/>
        </p:nvSpPr>
        <p:spPr>
          <a:xfrm>
            <a:off x="8260742" y="4513079"/>
            <a:ext cx="962025" cy="289143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0EBA5F-4AAE-40FA-B0D3-2B0E709937DC}"/>
              </a:ext>
            </a:extLst>
          </p:cNvPr>
          <p:cNvSpPr/>
          <p:nvPr/>
        </p:nvSpPr>
        <p:spPr>
          <a:xfrm>
            <a:off x="6493168" y="4497857"/>
            <a:ext cx="962025" cy="289143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65968A-2A42-4664-9E6B-9E4457109772}"/>
              </a:ext>
            </a:extLst>
          </p:cNvPr>
          <p:cNvSpPr/>
          <p:nvPr/>
        </p:nvSpPr>
        <p:spPr>
          <a:xfrm>
            <a:off x="4719349" y="4524374"/>
            <a:ext cx="962025" cy="289143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196E6BB-3A95-4598-9615-CC33CE80405B}"/>
                  </a:ext>
                </a:extLst>
              </p14:cNvPr>
              <p14:cNvContentPartPr/>
              <p14:nvPr/>
            </p14:nvContentPartPr>
            <p14:xfrm>
              <a:off x="304657" y="1438245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196E6BB-3A95-4598-9615-CC33CE8040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657" y="142924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3673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7A319F-B6BF-4EC4-B596-B9EC456C2545}"/>
              </a:ext>
            </a:extLst>
          </p:cNvPr>
          <p:cNvSpPr/>
          <p:nvPr/>
        </p:nvSpPr>
        <p:spPr>
          <a:xfrm>
            <a:off x="97368" y="4497859"/>
            <a:ext cx="3832082" cy="2199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Memory Wrapper</a:t>
            </a: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55637-AA38-49A6-84B2-52570DF4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1: “weight stationary”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D72556-5682-4875-B1CC-047B58AD3664}"/>
              </a:ext>
            </a:extLst>
          </p:cNvPr>
          <p:cNvSpPr/>
          <p:nvPr/>
        </p:nvSpPr>
        <p:spPr>
          <a:xfrm>
            <a:off x="283633" y="4804833"/>
            <a:ext cx="3509434" cy="1794933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Memory</a:t>
            </a: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BF221C-B08E-4515-906B-7A0F9DF4679F}"/>
              </a:ext>
            </a:extLst>
          </p:cNvPr>
          <p:cNvSpPr/>
          <p:nvPr/>
        </p:nvSpPr>
        <p:spPr>
          <a:xfrm>
            <a:off x="1499286" y="3373626"/>
            <a:ext cx="10247871" cy="486855"/>
          </a:xfrm>
          <a:prstGeom prst="rect">
            <a:avLst/>
          </a:prstGeom>
          <a:solidFill>
            <a:schemeClr val="tx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NoC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B70FB0-D56E-4F1F-82F1-F82229AC9121}"/>
              </a:ext>
            </a:extLst>
          </p:cNvPr>
          <p:cNvSpPr/>
          <p:nvPr/>
        </p:nvSpPr>
        <p:spPr>
          <a:xfrm>
            <a:off x="6233450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C8907-3474-45D7-9AB7-536E51E897A0}"/>
              </a:ext>
            </a:extLst>
          </p:cNvPr>
          <p:cNvSpPr/>
          <p:nvPr/>
        </p:nvSpPr>
        <p:spPr>
          <a:xfrm>
            <a:off x="4475741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CFC4A-167E-421F-8672-706A7BB92991}"/>
              </a:ext>
            </a:extLst>
          </p:cNvPr>
          <p:cNvSpPr/>
          <p:nvPr/>
        </p:nvSpPr>
        <p:spPr>
          <a:xfrm>
            <a:off x="7991159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2EECCA-4299-4911-A0A6-3B47635F47AF}"/>
              </a:ext>
            </a:extLst>
          </p:cNvPr>
          <p:cNvSpPr/>
          <p:nvPr/>
        </p:nvSpPr>
        <p:spPr>
          <a:xfrm>
            <a:off x="9976021" y="4497858"/>
            <a:ext cx="1021492" cy="78259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Adder</a:t>
            </a:r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52E9D5D5-A874-4E7B-BFC6-402C0FE2AA35}"/>
              </a:ext>
            </a:extLst>
          </p:cNvPr>
          <p:cNvSpPr/>
          <p:nvPr/>
        </p:nvSpPr>
        <p:spPr>
          <a:xfrm>
            <a:off x="2483707" y="3872425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CB1A7314-65DE-4B07-A8D5-CD4BE2EB8D4E}"/>
              </a:ext>
            </a:extLst>
          </p:cNvPr>
          <p:cNvSpPr/>
          <p:nvPr/>
        </p:nvSpPr>
        <p:spPr>
          <a:xfrm>
            <a:off x="8475518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1EEF6ED5-E801-48E7-AEAE-184A35EA4E47}"/>
              </a:ext>
            </a:extLst>
          </p:cNvPr>
          <p:cNvSpPr/>
          <p:nvPr/>
        </p:nvSpPr>
        <p:spPr>
          <a:xfrm>
            <a:off x="6743205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7160320A-6BB3-4CFD-8A6E-1ED3C9B79375}"/>
              </a:ext>
            </a:extLst>
          </p:cNvPr>
          <p:cNvSpPr/>
          <p:nvPr/>
        </p:nvSpPr>
        <p:spPr>
          <a:xfrm>
            <a:off x="5010892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7136C0CC-49B7-455A-8F33-A9F42C15A781}"/>
              </a:ext>
            </a:extLst>
          </p:cNvPr>
          <p:cNvSpPr/>
          <p:nvPr/>
        </p:nvSpPr>
        <p:spPr>
          <a:xfrm>
            <a:off x="10268005" y="3872425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9AC2379F-E1EF-48D4-B2BC-7A9D8C32A92D}"/>
              </a:ext>
            </a:extLst>
          </p:cNvPr>
          <p:cNvGraphicFramePr>
            <a:graphicFrameLocks noGrp="1"/>
          </p:cNvGraphicFramePr>
          <p:nvPr/>
        </p:nvGraphicFramePr>
        <p:xfrm>
          <a:off x="960967" y="1446951"/>
          <a:ext cx="1701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347328935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72296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28285432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08259828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82410721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686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44718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23742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01026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529303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994156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5C9FD04-DBF1-4F3D-A291-52E685EF99C3}"/>
              </a:ext>
            </a:extLst>
          </p:cNvPr>
          <p:cNvSpPr/>
          <p:nvPr/>
        </p:nvSpPr>
        <p:spPr>
          <a:xfrm>
            <a:off x="508000" y="5280454"/>
            <a:ext cx="948267" cy="1031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ifmap</a:t>
            </a:r>
            <a:endParaRPr lang="en-US" dirty="0"/>
          </a:p>
          <a:p>
            <a:pPr algn="ctr"/>
            <a:r>
              <a:rPr lang="en-US" dirty="0"/>
              <a:t>(x10)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46449F-8A37-42A2-AFD7-A07F12B37928}"/>
              </a:ext>
            </a:extLst>
          </p:cNvPr>
          <p:cNvSpPr/>
          <p:nvPr/>
        </p:nvSpPr>
        <p:spPr>
          <a:xfrm>
            <a:off x="1685553" y="5280454"/>
            <a:ext cx="948267" cy="1031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weights/ kernel</a:t>
            </a:r>
          </a:p>
          <a:p>
            <a:pPr algn="ctr"/>
            <a:r>
              <a:rPr lang="en-US" dirty="0"/>
              <a:t>(x1)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8BD72C67-C5CD-48A2-A25F-E0D1894E90D3}"/>
              </a:ext>
            </a:extLst>
          </p:cNvPr>
          <p:cNvGraphicFramePr>
            <a:graphicFrameLocks noGrp="1"/>
          </p:cNvGraphicFramePr>
          <p:nvPr/>
        </p:nvGraphicFramePr>
        <p:xfrm>
          <a:off x="3154788" y="1719100"/>
          <a:ext cx="14930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1E65B4-4D0A-47B2-9587-0D2B2C2AA8F4}"/>
              </a:ext>
            </a:extLst>
          </p:cNvPr>
          <p:cNvGraphicFramePr>
            <a:graphicFrameLocks noGrp="1"/>
          </p:cNvGraphicFramePr>
          <p:nvPr/>
        </p:nvGraphicFramePr>
        <p:xfrm>
          <a:off x="4489355" y="5111345"/>
          <a:ext cx="1493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099583958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66159140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05666470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77650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7A5C8B-3E61-4EB5-814F-CBC71EABFCEF}"/>
              </a:ext>
            </a:extLst>
          </p:cNvPr>
          <p:cNvGraphicFramePr>
            <a:graphicFrameLocks noGrp="1"/>
          </p:cNvGraphicFramePr>
          <p:nvPr/>
        </p:nvGraphicFramePr>
        <p:xfrm>
          <a:off x="6233450" y="5111345"/>
          <a:ext cx="1493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1000514747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689698219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130475643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1463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8750875-E834-4984-B1DE-686D89E407A1}"/>
              </a:ext>
            </a:extLst>
          </p:cNvPr>
          <p:cNvGraphicFramePr>
            <a:graphicFrameLocks noGrp="1"/>
          </p:cNvGraphicFramePr>
          <p:nvPr/>
        </p:nvGraphicFramePr>
        <p:xfrm>
          <a:off x="8001418" y="5111345"/>
          <a:ext cx="1493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1136369309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3140185169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3310087556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8653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7F9FBD0-A796-4526-A6DF-BF077DBD6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021748"/>
              </p:ext>
            </p:extLst>
          </p:nvPr>
        </p:nvGraphicFramePr>
        <p:xfrm>
          <a:off x="4710661" y="4500033"/>
          <a:ext cx="102073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964837591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840565257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087170178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8247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5DDA92E-859A-453E-AFE4-0DE2C1A1D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83725"/>
              </p:ext>
            </p:extLst>
          </p:nvPr>
        </p:nvGraphicFramePr>
        <p:xfrm>
          <a:off x="6460603" y="4497858"/>
          <a:ext cx="102073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1776370615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2645498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93023140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87678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39F6FA8-65C1-4A99-9995-08589C41A23D}"/>
              </a:ext>
            </a:extLst>
          </p:cNvPr>
          <p:cNvGraphicFramePr>
            <a:graphicFrameLocks noGrp="1"/>
          </p:cNvGraphicFramePr>
          <p:nvPr/>
        </p:nvGraphicFramePr>
        <p:xfrm>
          <a:off x="8237584" y="4497858"/>
          <a:ext cx="102073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971265666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4008215726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2972967843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591072"/>
                  </a:ext>
                </a:extLst>
              </a:tr>
            </a:tbl>
          </a:graphicData>
        </a:graphic>
      </p:graphicFrame>
      <p:graphicFrame>
        <p:nvGraphicFramePr>
          <p:cNvPr id="29" name="Table 18">
            <a:extLst>
              <a:ext uri="{FF2B5EF4-FFF2-40B4-BE49-F238E27FC236}">
                <a16:creationId xmlns:a16="http://schemas.microsoft.com/office/drawing/2014/main" id="{4E527DA9-DCAE-4EA4-A667-F7C4B44D9E21}"/>
              </a:ext>
            </a:extLst>
          </p:cNvPr>
          <p:cNvGraphicFramePr>
            <a:graphicFrameLocks noGrp="1"/>
          </p:cNvGraphicFramePr>
          <p:nvPr/>
        </p:nvGraphicFramePr>
        <p:xfrm>
          <a:off x="960967" y="1446951"/>
          <a:ext cx="1701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347328935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72296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28285432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08259828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82410721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686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44718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23742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01026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529303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994156"/>
                  </a:ext>
                </a:extLst>
              </a:tr>
            </a:tbl>
          </a:graphicData>
        </a:graphic>
      </p:graphicFrame>
      <p:graphicFrame>
        <p:nvGraphicFramePr>
          <p:cNvPr id="30" name="Table 21">
            <a:extLst>
              <a:ext uri="{FF2B5EF4-FFF2-40B4-BE49-F238E27FC236}">
                <a16:creationId xmlns:a16="http://schemas.microsoft.com/office/drawing/2014/main" id="{4EC0E3A7-FA3F-4DC8-AFAC-B6949DE1057F}"/>
              </a:ext>
            </a:extLst>
          </p:cNvPr>
          <p:cNvGraphicFramePr>
            <a:graphicFrameLocks noGrp="1"/>
          </p:cNvGraphicFramePr>
          <p:nvPr/>
        </p:nvGraphicFramePr>
        <p:xfrm>
          <a:off x="3154788" y="1719100"/>
          <a:ext cx="14930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5442A9AB-0527-4E56-8C05-6594BE5CA103}"/>
              </a:ext>
            </a:extLst>
          </p:cNvPr>
          <p:cNvSpPr/>
          <p:nvPr/>
        </p:nvSpPr>
        <p:spPr>
          <a:xfrm>
            <a:off x="1711152" y="1765654"/>
            <a:ext cx="962025" cy="885958"/>
          </a:xfrm>
          <a:prstGeom prst="rect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7ACA72-08AD-4F31-B566-4E2ED7EBE3A0}"/>
              </a:ext>
            </a:extLst>
          </p:cNvPr>
          <p:cNvSpPr/>
          <p:nvPr/>
        </p:nvSpPr>
        <p:spPr>
          <a:xfrm>
            <a:off x="8251551" y="4523288"/>
            <a:ext cx="962025" cy="289143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0EBA5F-4AAE-40FA-B0D3-2B0E709937DC}"/>
              </a:ext>
            </a:extLst>
          </p:cNvPr>
          <p:cNvSpPr/>
          <p:nvPr/>
        </p:nvSpPr>
        <p:spPr>
          <a:xfrm>
            <a:off x="6479031" y="4500033"/>
            <a:ext cx="962025" cy="289143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65968A-2A42-4664-9E6B-9E4457109772}"/>
              </a:ext>
            </a:extLst>
          </p:cNvPr>
          <p:cNvSpPr/>
          <p:nvPr/>
        </p:nvSpPr>
        <p:spPr>
          <a:xfrm>
            <a:off x="4733347" y="4500033"/>
            <a:ext cx="962025" cy="289143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196E6BB-3A95-4598-9615-CC33CE80405B}"/>
                  </a:ext>
                </a:extLst>
              </p14:cNvPr>
              <p14:cNvContentPartPr/>
              <p14:nvPr/>
            </p14:nvContentPartPr>
            <p14:xfrm>
              <a:off x="304657" y="1438245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196E6BB-3A95-4598-9615-CC33CE8040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657" y="142924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5956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7A319F-B6BF-4EC4-B596-B9EC456C2545}"/>
              </a:ext>
            </a:extLst>
          </p:cNvPr>
          <p:cNvSpPr/>
          <p:nvPr/>
        </p:nvSpPr>
        <p:spPr>
          <a:xfrm>
            <a:off x="97368" y="4497859"/>
            <a:ext cx="3832082" cy="2199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Memory Wrapper</a:t>
            </a: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55637-AA38-49A6-84B2-52570DF4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1: “weight stationary”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D72556-5682-4875-B1CC-047B58AD3664}"/>
              </a:ext>
            </a:extLst>
          </p:cNvPr>
          <p:cNvSpPr/>
          <p:nvPr/>
        </p:nvSpPr>
        <p:spPr>
          <a:xfrm>
            <a:off x="283633" y="4804833"/>
            <a:ext cx="3509434" cy="1794933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Memory</a:t>
            </a: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BF221C-B08E-4515-906B-7A0F9DF4679F}"/>
              </a:ext>
            </a:extLst>
          </p:cNvPr>
          <p:cNvSpPr/>
          <p:nvPr/>
        </p:nvSpPr>
        <p:spPr>
          <a:xfrm>
            <a:off x="1499286" y="3373626"/>
            <a:ext cx="10247871" cy="486855"/>
          </a:xfrm>
          <a:prstGeom prst="rect">
            <a:avLst/>
          </a:prstGeom>
          <a:solidFill>
            <a:schemeClr val="tx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NoC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B70FB0-D56E-4F1F-82F1-F82229AC9121}"/>
              </a:ext>
            </a:extLst>
          </p:cNvPr>
          <p:cNvSpPr/>
          <p:nvPr/>
        </p:nvSpPr>
        <p:spPr>
          <a:xfrm>
            <a:off x="6233450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C8907-3474-45D7-9AB7-536E51E897A0}"/>
              </a:ext>
            </a:extLst>
          </p:cNvPr>
          <p:cNvSpPr/>
          <p:nvPr/>
        </p:nvSpPr>
        <p:spPr>
          <a:xfrm>
            <a:off x="4475741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CFC4A-167E-421F-8672-706A7BB92991}"/>
              </a:ext>
            </a:extLst>
          </p:cNvPr>
          <p:cNvSpPr/>
          <p:nvPr/>
        </p:nvSpPr>
        <p:spPr>
          <a:xfrm>
            <a:off x="7991159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2EECCA-4299-4911-A0A6-3B47635F47AF}"/>
              </a:ext>
            </a:extLst>
          </p:cNvPr>
          <p:cNvSpPr/>
          <p:nvPr/>
        </p:nvSpPr>
        <p:spPr>
          <a:xfrm>
            <a:off x="9976021" y="4497858"/>
            <a:ext cx="1021492" cy="78259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Adder</a:t>
            </a:r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52E9D5D5-A874-4E7B-BFC6-402C0FE2AA35}"/>
              </a:ext>
            </a:extLst>
          </p:cNvPr>
          <p:cNvSpPr/>
          <p:nvPr/>
        </p:nvSpPr>
        <p:spPr>
          <a:xfrm>
            <a:off x="2483707" y="3872425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CB1A7314-65DE-4B07-A8D5-CD4BE2EB8D4E}"/>
              </a:ext>
            </a:extLst>
          </p:cNvPr>
          <p:cNvSpPr/>
          <p:nvPr/>
        </p:nvSpPr>
        <p:spPr>
          <a:xfrm>
            <a:off x="8475518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1EEF6ED5-E801-48E7-AEAE-184A35EA4E47}"/>
              </a:ext>
            </a:extLst>
          </p:cNvPr>
          <p:cNvSpPr/>
          <p:nvPr/>
        </p:nvSpPr>
        <p:spPr>
          <a:xfrm>
            <a:off x="6743205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7160320A-6BB3-4CFD-8A6E-1ED3C9B79375}"/>
              </a:ext>
            </a:extLst>
          </p:cNvPr>
          <p:cNvSpPr/>
          <p:nvPr/>
        </p:nvSpPr>
        <p:spPr>
          <a:xfrm>
            <a:off x="5010892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7136C0CC-49B7-455A-8F33-A9F42C15A781}"/>
              </a:ext>
            </a:extLst>
          </p:cNvPr>
          <p:cNvSpPr/>
          <p:nvPr/>
        </p:nvSpPr>
        <p:spPr>
          <a:xfrm>
            <a:off x="10268005" y="3872425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9AC2379F-E1EF-48D4-B2BC-7A9D8C32A92D}"/>
              </a:ext>
            </a:extLst>
          </p:cNvPr>
          <p:cNvGraphicFramePr>
            <a:graphicFrameLocks noGrp="1"/>
          </p:cNvGraphicFramePr>
          <p:nvPr/>
        </p:nvGraphicFramePr>
        <p:xfrm>
          <a:off x="960967" y="1446951"/>
          <a:ext cx="1701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347328935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72296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28285432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08259828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82410721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686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44718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23742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01026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529303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994156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5C9FD04-DBF1-4F3D-A291-52E685EF99C3}"/>
              </a:ext>
            </a:extLst>
          </p:cNvPr>
          <p:cNvSpPr/>
          <p:nvPr/>
        </p:nvSpPr>
        <p:spPr>
          <a:xfrm>
            <a:off x="508000" y="5280454"/>
            <a:ext cx="948267" cy="1031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ifmap</a:t>
            </a:r>
            <a:endParaRPr lang="en-US" dirty="0"/>
          </a:p>
          <a:p>
            <a:pPr algn="ctr"/>
            <a:r>
              <a:rPr lang="en-US" dirty="0"/>
              <a:t>(x10)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46449F-8A37-42A2-AFD7-A07F12B37928}"/>
              </a:ext>
            </a:extLst>
          </p:cNvPr>
          <p:cNvSpPr/>
          <p:nvPr/>
        </p:nvSpPr>
        <p:spPr>
          <a:xfrm>
            <a:off x="1685553" y="5280454"/>
            <a:ext cx="948267" cy="1031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weights/ kernel</a:t>
            </a:r>
          </a:p>
          <a:p>
            <a:pPr algn="ctr"/>
            <a:r>
              <a:rPr lang="en-US" dirty="0"/>
              <a:t>(x1)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8BD72C67-C5CD-48A2-A25F-E0D1894E90D3}"/>
              </a:ext>
            </a:extLst>
          </p:cNvPr>
          <p:cNvGraphicFramePr>
            <a:graphicFrameLocks noGrp="1"/>
          </p:cNvGraphicFramePr>
          <p:nvPr/>
        </p:nvGraphicFramePr>
        <p:xfrm>
          <a:off x="3154788" y="1719100"/>
          <a:ext cx="14930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1E65B4-4D0A-47B2-9587-0D2B2C2AA8F4}"/>
              </a:ext>
            </a:extLst>
          </p:cNvPr>
          <p:cNvGraphicFramePr>
            <a:graphicFrameLocks noGrp="1"/>
          </p:cNvGraphicFramePr>
          <p:nvPr/>
        </p:nvGraphicFramePr>
        <p:xfrm>
          <a:off x="4489355" y="5111345"/>
          <a:ext cx="1493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099583958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66159140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05666470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77650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7A5C8B-3E61-4EB5-814F-CBC71EABFCEF}"/>
              </a:ext>
            </a:extLst>
          </p:cNvPr>
          <p:cNvGraphicFramePr>
            <a:graphicFrameLocks noGrp="1"/>
          </p:cNvGraphicFramePr>
          <p:nvPr/>
        </p:nvGraphicFramePr>
        <p:xfrm>
          <a:off x="6233450" y="5111345"/>
          <a:ext cx="1493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1000514747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689698219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130475643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1463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8750875-E834-4984-B1DE-686D89E407A1}"/>
              </a:ext>
            </a:extLst>
          </p:cNvPr>
          <p:cNvGraphicFramePr>
            <a:graphicFrameLocks noGrp="1"/>
          </p:cNvGraphicFramePr>
          <p:nvPr/>
        </p:nvGraphicFramePr>
        <p:xfrm>
          <a:off x="8001418" y="5111345"/>
          <a:ext cx="1493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1136369309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3140185169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3310087556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8653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7F9FBD0-A796-4526-A6DF-BF077DBD656A}"/>
              </a:ext>
            </a:extLst>
          </p:cNvPr>
          <p:cNvGraphicFramePr>
            <a:graphicFrameLocks noGrp="1"/>
          </p:cNvGraphicFramePr>
          <p:nvPr/>
        </p:nvGraphicFramePr>
        <p:xfrm>
          <a:off x="4710661" y="4500033"/>
          <a:ext cx="102073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964837591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840565257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087170178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8247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5DDA92E-859A-453E-AFE4-0DE2C1A1DD45}"/>
              </a:ext>
            </a:extLst>
          </p:cNvPr>
          <p:cNvGraphicFramePr>
            <a:graphicFrameLocks noGrp="1"/>
          </p:cNvGraphicFramePr>
          <p:nvPr/>
        </p:nvGraphicFramePr>
        <p:xfrm>
          <a:off x="6460603" y="4497858"/>
          <a:ext cx="102073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1776370615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2645498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93023140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87678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39F6FA8-65C1-4A99-9995-08589C41A23D}"/>
              </a:ext>
            </a:extLst>
          </p:cNvPr>
          <p:cNvGraphicFramePr>
            <a:graphicFrameLocks noGrp="1"/>
          </p:cNvGraphicFramePr>
          <p:nvPr/>
        </p:nvGraphicFramePr>
        <p:xfrm>
          <a:off x="8237584" y="4497858"/>
          <a:ext cx="102073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971265666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4008215726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2972967843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591072"/>
                  </a:ext>
                </a:extLst>
              </a:tr>
            </a:tbl>
          </a:graphicData>
        </a:graphic>
      </p:graphicFrame>
      <p:graphicFrame>
        <p:nvGraphicFramePr>
          <p:cNvPr id="29" name="Table 18">
            <a:extLst>
              <a:ext uri="{FF2B5EF4-FFF2-40B4-BE49-F238E27FC236}">
                <a16:creationId xmlns:a16="http://schemas.microsoft.com/office/drawing/2014/main" id="{4E527DA9-DCAE-4EA4-A667-F7C4B44D9E21}"/>
              </a:ext>
            </a:extLst>
          </p:cNvPr>
          <p:cNvGraphicFramePr>
            <a:graphicFrameLocks noGrp="1"/>
          </p:cNvGraphicFramePr>
          <p:nvPr/>
        </p:nvGraphicFramePr>
        <p:xfrm>
          <a:off x="960967" y="1446951"/>
          <a:ext cx="1701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347328935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72296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28285432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08259828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82410721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686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44718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23742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01026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529303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994156"/>
                  </a:ext>
                </a:extLst>
              </a:tr>
            </a:tbl>
          </a:graphicData>
        </a:graphic>
      </p:graphicFrame>
      <p:graphicFrame>
        <p:nvGraphicFramePr>
          <p:cNvPr id="30" name="Table 21">
            <a:extLst>
              <a:ext uri="{FF2B5EF4-FFF2-40B4-BE49-F238E27FC236}">
                <a16:creationId xmlns:a16="http://schemas.microsoft.com/office/drawing/2014/main" id="{4EC0E3A7-FA3F-4DC8-AFAC-B6949DE1057F}"/>
              </a:ext>
            </a:extLst>
          </p:cNvPr>
          <p:cNvGraphicFramePr>
            <a:graphicFrameLocks noGrp="1"/>
          </p:cNvGraphicFramePr>
          <p:nvPr/>
        </p:nvGraphicFramePr>
        <p:xfrm>
          <a:off x="3154788" y="1719100"/>
          <a:ext cx="14930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5442A9AB-0527-4E56-8C05-6594BE5CA103}"/>
              </a:ext>
            </a:extLst>
          </p:cNvPr>
          <p:cNvSpPr/>
          <p:nvPr/>
        </p:nvSpPr>
        <p:spPr>
          <a:xfrm>
            <a:off x="982133" y="2052342"/>
            <a:ext cx="962025" cy="885958"/>
          </a:xfrm>
          <a:prstGeom prst="rect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7ACA72-08AD-4F31-B566-4E2ED7EBE3A0}"/>
              </a:ext>
            </a:extLst>
          </p:cNvPr>
          <p:cNvSpPr/>
          <p:nvPr/>
        </p:nvSpPr>
        <p:spPr>
          <a:xfrm>
            <a:off x="7991159" y="4158055"/>
            <a:ext cx="962025" cy="289143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0EBA5F-4AAE-40FA-B0D3-2B0E709937DC}"/>
              </a:ext>
            </a:extLst>
          </p:cNvPr>
          <p:cNvSpPr/>
          <p:nvPr/>
        </p:nvSpPr>
        <p:spPr>
          <a:xfrm>
            <a:off x="6325708" y="4139258"/>
            <a:ext cx="962025" cy="289143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65968A-2A42-4664-9E6B-9E4457109772}"/>
              </a:ext>
            </a:extLst>
          </p:cNvPr>
          <p:cNvSpPr/>
          <p:nvPr/>
        </p:nvSpPr>
        <p:spPr>
          <a:xfrm>
            <a:off x="4647858" y="4151235"/>
            <a:ext cx="962025" cy="289143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196E6BB-3A95-4598-9615-CC33CE80405B}"/>
                  </a:ext>
                </a:extLst>
              </p14:cNvPr>
              <p14:cNvContentPartPr/>
              <p14:nvPr/>
            </p14:nvContentPartPr>
            <p14:xfrm>
              <a:off x="304657" y="1438245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196E6BB-3A95-4598-9615-CC33CE8040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657" y="142924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1173CB7-24E2-4F6F-BE0A-6494A861924B}"/>
              </a:ext>
            </a:extLst>
          </p:cNvPr>
          <p:cNvSpPr txBox="1"/>
          <p:nvPr/>
        </p:nvSpPr>
        <p:spPr>
          <a:xfrm>
            <a:off x="5557838" y="2028825"/>
            <a:ext cx="471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Before next row (of outputs)…</a:t>
            </a:r>
          </a:p>
        </p:txBody>
      </p:sp>
    </p:spTree>
    <p:extLst>
      <p:ext uri="{BB962C8B-B14F-4D97-AF65-F5344CB8AC3E}">
        <p14:creationId xmlns:p14="http://schemas.microsoft.com/office/powerpoint/2010/main" val="2213814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7A319F-B6BF-4EC4-B596-B9EC456C2545}"/>
              </a:ext>
            </a:extLst>
          </p:cNvPr>
          <p:cNvSpPr/>
          <p:nvPr/>
        </p:nvSpPr>
        <p:spPr>
          <a:xfrm>
            <a:off x="97368" y="4497859"/>
            <a:ext cx="3832082" cy="2199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Memory Wrapper</a:t>
            </a: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55637-AA38-49A6-84B2-52570DF4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1: “weight stationary”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D72556-5682-4875-B1CC-047B58AD3664}"/>
              </a:ext>
            </a:extLst>
          </p:cNvPr>
          <p:cNvSpPr/>
          <p:nvPr/>
        </p:nvSpPr>
        <p:spPr>
          <a:xfrm>
            <a:off x="283633" y="4804833"/>
            <a:ext cx="3509434" cy="1794933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Memory</a:t>
            </a: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BF221C-B08E-4515-906B-7A0F9DF4679F}"/>
              </a:ext>
            </a:extLst>
          </p:cNvPr>
          <p:cNvSpPr/>
          <p:nvPr/>
        </p:nvSpPr>
        <p:spPr>
          <a:xfrm>
            <a:off x="1499286" y="3373626"/>
            <a:ext cx="10247871" cy="486855"/>
          </a:xfrm>
          <a:prstGeom prst="rect">
            <a:avLst/>
          </a:prstGeom>
          <a:solidFill>
            <a:schemeClr val="tx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NoC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B70FB0-D56E-4F1F-82F1-F82229AC9121}"/>
              </a:ext>
            </a:extLst>
          </p:cNvPr>
          <p:cNvSpPr/>
          <p:nvPr/>
        </p:nvSpPr>
        <p:spPr>
          <a:xfrm>
            <a:off x="6233450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C8907-3474-45D7-9AB7-536E51E897A0}"/>
              </a:ext>
            </a:extLst>
          </p:cNvPr>
          <p:cNvSpPr/>
          <p:nvPr/>
        </p:nvSpPr>
        <p:spPr>
          <a:xfrm>
            <a:off x="4475741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CFC4A-167E-421F-8672-706A7BB92991}"/>
              </a:ext>
            </a:extLst>
          </p:cNvPr>
          <p:cNvSpPr/>
          <p:nvPr/>
        </p:nvSpPr>
        <p:spPr>
          <a:xfrm>
            <a:off x="7991159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2EECCA-4299-4911-A0A6-3B47635F47AF}"/>
              </a:ext>
            </a:extLst>
          </p:cNvPr>
          <p:cNvSpPr/>
          <p:nvPr/>
        </p:nvSpPr>
        <p:spPr>
          <a:xfrm>
            <a:off x="9976021" y="4497858"/>
            <a:ext cx="1021492" cy="78259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Adder</a:t>
            </a:r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52E9D5D5-A874-4E7B-BFC6-402C0FE2AA35}"/>
              </a:ext>
            </a:extLst>
          </p:cNvPr>
          <p:cNvSpPr/>
          <p:nvPr/>
        </p:nvSpPr>
        <p:spPr>
          <a:xfrm>
            <a:off x="2483707" y="3872425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CB1A7314-65DE-4B07-A8D5-CD4BE2EB8D4E}"/>
              </a:ext>
            </a:extLst>
          </p:cNvPr>
          <p:cNvSpPr/>
          <p:nvPr/>
        </p:nvSpPr>
        <p:spPr>
          <a:xfrm>
            <a:off x="8475518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1EEF6ED5-E801-48E7-AEAE-184A35EA4E47}"/>
              </a:ext>
            </a:extLst>
          </p:cNvPr>
          <p:cNvSpPr/>
          <p:nvPr/>
        </p:nvSpPr>
        <p:spPr>
          <a:xfrm>
            <a:off x="6743205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7160320A-6BB3-4CFD-8A6E-1ED3C9B79375}"/>
              </a:ext>
            </a:extLst>
          </p:cNvPr>
          <p:cNvSpPr/>
          <p:nvPr/>
        </p:nvSpPr>
        <p:spPr>
          <a:xfrm>
            <a:off x="5010892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7136C0CC-49B7-455A-8F33-A9F42C15A781}"/>
              </a:ext>
            </a:extLst>
          </p:cNvPr>
          <p:cNvSpPr/>
          <p:nvPr/>
        </p:nvSpPr>
        <p:spPr>
          <a:xfrm>
            <a:off x="10268005" y="3872425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9AC2379F-E1EF-48D4-B2BC-7A9D8C32A92D}"/>
              </a:ext>
            </a:extLst>
          </p:cNvPr>
          <p:cNvGraphicFramePr>
            <a:graphicFrameLocks noGrp="1"/>
          </p:cNvGraphicFramePr>
          <p:nvPr/>
        </p:nvGraphicFramePr>
        <p:xfrm>
          <a:off x="960967" y="1446951"/>
          <a:ext cx="1701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347328935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72296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28285432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08259828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82410721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686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44718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23742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01026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529303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994156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5C9FD04-DBF1-4F3D-A291-52E685EF99C3}"/>
              </a:ext>
            </a:extLst>
          </p:cNvPr>
          <p:cNvSpPr/>
          <p:nvPr/>
        </p:nvSpPr>
        <p:spPr>
          <a:xfrm>
            <a:off x="508000" y="5280454"/>
            <a:ext cx="948267" cy="1031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ifmap</a:t>
            </a:r>
            <a:endParaRPr lang="en-US" dirty="0"/>
          </a:p>
          <a:p>
            <a:pPr algn="ctr"/>
            <a:r>
              <a:rPr lang="en-US" dirty="0"/>
              <a:t>(x10)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46449F-8A37-42A2-AFD7-A07F12B37928}"/>
              </a:ext>
            </a:extLst>
          </p:cNvPr>
          <p:cNvSpPr/>
          <p:nvPr/>
        </p:nvSpPr>
        <p:spPr>
          <a:xfrm>
            <a:off x="1685553" y="5280454"/>
            <a:ext cx="948267" cy="1031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weights/ kernel</a:t>
            </a:r>
          </a:p>
          <a:p>
            <a:pPr algn="ctr"/>
            <a:r>
              <a:rPr lang="en-US" dirty="0"/>
              <a:t>(x1)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8BD72C67-C5CD-48A2-A25F-E0D1894E90D3}"/>
              </a:ext>
            </a:extLst>
          </p:cNvPr>
          <p:cNvGraphicFramePr>
            <a:graphicFrameLocks noGrp="1"/>
          </p:cNvGraphicFramePr>
          <p:nvPr/>
        </p:nvGraphicFramePr>
        <p:xfrm>
          <a:off x="3154788" y="1719100"/>
          <a:ext cx="14930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1E65B4-4D0A-47B2-9587-0D2B2C2AA8F4}"/>
              </a:ext>
            </a:extLst>
          </p:cNvPr>
          <p:cNvGraphicFramePr>
            <a:graphicFrameLocks noGrp="1"/>
          </p:cNvGraphicFramePr>
          <p:nvPr/>
        </p:nvGraphicFramePr>
        <p:xfrm>
          <a:off x="4489355" y="5111345"/>
          <a:ext cx="1493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099583958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66159140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05666470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77650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7A5C8B-3E61-4EB5-814F-CBC71EABFCEF}"/>
              </a:ext>
            </a:extLst>
          </p:cNvPr>
          <p:cNvGraphicFramePr>
            <a:graphicFrameLocks noGrp="1"/>
          </p:cNvGraphicFramePr>
          <p:nvPr/>
        </p:nvGraphicFramePr>
        <p:xfrm>
          <a:off x="6233450" y="5111345"/>
          <a:ext cx="1493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1000514747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689698219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130475643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1463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8750875-E834-4984-B1DE-686D89E407A1}"/>
              </a:ext>
            </a:extLst>
          </p:cNvPr>
          <p:cNvGraphicFramePr>
            <a:graphicFrameLocks noGrp="1"/>
          </p:cNvGraphicFramePr>
          <p:nvPr/>
        </p:nvGraphicFramePr>
        <p:xfrm>
          <a:off x="8001418" y="5111345"/>
          <a:ext cx="1493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1136369309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3140185169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3310087556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8653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5DDA92E-859A-453E-AFE4-0DE2C1A1D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097278"/>
              </p:ext>
            </p:extLst>
          </p:nvPr>
        </p:nvGraphicFramePr>
        <p:xfrm>
          <a:off x="4725521" y="4531150"/>
          <a:ext cx="102073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1776370615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2645498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93023140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87678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39F6FA8-65C1-4A99-9995-08589C41A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58400"/>
              </p:ext>
            </p:extLst>
          </p:nvPr>
        </p:nvGraphicFramePr>
        <p:xfrm>
          <a:off x="6504843" y="4531150"/>
          <a:ext cx="102073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971265666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4008215726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2972967843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591072"/>
                  </a:ext>
                </a:extLst>
              </a:tr>
            </a:tbl>
          </a:graphicData>
        </a:graphic>
      </p:graphicFrame>
      <p:graphicFrame>
        <p:nvGraphicFramePr>
          <p:cNvPr id="29" name="Table 18">
            <a:extLst>
              <a:ext uri="{FF2B5EF4-FFF2-40B4-BE49-F238E27FC236}">
                <a16:creationId xmlns:a16="http://schemas.microsoft.com/office/drawing/2014/main" id="{4E527DA9-DCAE-4EA4-A667-F7C4B44D9E21}"/>
              </a:ext>
            </a:extLst>
          </p:cNvPr>
          <p:cNvGraphicFramePr>
            <a:graphicFrameLocks noGrp="1"/>
          </p:cNvGraphicFramePr>
          <p:nvPr/>
        </p:nvGraphicFramePr>
        <p:xfrm>
          <a:off x="960967" y="1446951"/>
          <a:ext cx="1701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347328935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72296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28285432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08259828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82410721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686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44718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23742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01026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529303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994156"/>
                  </a:ext>
                </a:extLst>
              </a:tr>
            </a:tbl>
          </a:graphicData>
        </a:graphic>
      </p:graphicFrame>
      <p:graphicFrame>
        <p:nvGraphicFramePr>
          <p:cNvPr id="30" name="Table 21">
            <a:extLst>
              <a:ext uri="{FF2B5EF4-FFF2-40B4-BE49-F238E27FC236}">
                <a16:creationId xmlns:a16="http://schemas.microsoft.com/office/drawing/2014/main" id="{4EC0E3A7-FA3F-4DC8-AFAC-B6949DE1057F}"/>
              </a:ext>
            </a:extLst>
          </p:cNvPr>
          <p:cNvGraphicFramePr>
            <a:graphicFrameLocks noGrp="1"/>
          </p:cNvGraphicFramePr>
          <p:nvPr/>
        </p:nvGraphicFramePr>
        <p:xfrm>
          <a:off x="3154788" y="1719100"/>
          <a:ext cx="14930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5442A9AB-0527-4E56-8C05-6594BE5CA103}"/>
              </a:ext>
            </a:extLst>
          </p:cNvPr>
          <p:cNvSpPr/>
          <p:nvPr/>
        </p:nvSpPr>
        <p:spPr>
          <a:xfrm>
            <a:off x="982133" y="2052342"/>
            <a:ext cx="962025" cy="885958"/>
          </a:xfrm>
          <a:prstGeom prst="rect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7ACA72-08AD-4F31-B566-4E2ED7EBE3A0}"/>
              </a:ext>
            </a:extLst>
          </p:cNvPr>
          <p:cNvSpPr/>
          <p:nvPr/>
        </p:nvSpPr>
        <p:spPr>
          <a:xfrm>
            <a:off x="7991159" y="4158055"/>
            <a:ext cx="962025" cy="289143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0EBA5F-4AAE-40FA-B0D3-2B0E709937DC}"/>
              </a:ext>
            </a:extLst>
          </p:cNvPr>
          <p:cNvSpPr/>
          <p:nvPr/>
        </p:nvSpPr>
        <p:spPr>
          <a:xfrm>
            <a:off x="6325708" y="4139258"/>
            <a:ext cx="962025" cy="289143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65968A-2A42-4664-9E6B-9E4457109772}"/>
              </a:ext>
            </a:extLst>
          </p:cNvPr>
          <p:cNvSpPr/>
          <p:nvPr/>
        </p:nvSpPr>
        <p:spPr>
          <a:xfrm>
            <a:off x="4647858" y="4151235"/>
            <a:ext cx="962025" cy="289143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196E6BB-3A95-4598-9615-CC33CE80405B}"/>
                  </a:ext>
                </a:extLst>
              </p14:cNvPr>
              <p14:cNvContentPartPr/>
              <p14:nvPr/>
            </p14:nvContentPartPr>
            <p14:xfrm>
              <a:off x="304657" y="1438245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196E6BB-3A95-4598-9615-CC33CE8040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657" y="142924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1173CB7-24E2-4F6F-BE0A-6494A861924B}"/>
              </a:ext>
            </a:extLst>
          </p:cNvPr>
          <p:cNvSpPr txBox="1"/>
          <p:nvPr/>
        </p:nvSpPr>
        <p:spPr>
          <a:xfrm>
            <a:off x="5557838" y="2028825"/>
            <a:ext cx="471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Now: next row (of outputs)…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3E6C26D-5494-4196-A8A5-C8A240E24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558710"/>
              </p:ext>
            </p:extLst>
          </p:nvPr>
        </p:nvGraphicFramePr>
        <p:xfrm>
          <a:off x="8218312" y="4497858"/>
          <a:ext cx="102073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3310918510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98191484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2168102897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329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480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7A319F-B6BF-4EC4-B596-B9EC456C2545}"/>
              </a:ext>
            </a:extLst>
          </p:cNvPr>
          <p:cNvSpPr/>
          <p:nvPr/>
        </p:nvSpPr>
        <p:spPr>
          <a:xfrm>
            <a:off x="97368" y="4497859"/>
            <a:ext cx="3832082" cy="2199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Memory Wrapper</a:t>
            </a: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55637-AA38-49A6-84B2-52570DF4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1: “weight stationary”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D72556-5682-4875-B1CC-047B58AD3664}"/>
              </a:ext>
            </a:extLst>
          </p:cNvPr>
          <p:cNvSpPr/>
          <p:nvPr/>
        </p:nvSpPr>
        <p:spPr>
          <a:xfrm>
            <a:off x="283633" y="4804833"/>
            <a:ext cx="3509434" cy="1794933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Memory</a:t>
            </a: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BF221C-B08E-4515-906B-7A0F9DF4679F}"/>
              </a:ext>
            </a:extLst>
          </p:cNvPr>
          <p:cNvSpPr/>
          <p:nvPr/>
        </p:nvSpPr>
        <p:spPr>
          <a:xfrm>
            <a:off x="1499286" y="3373626"/>
            <a:ext cx="10247871" cy="486855"/>
          </a:xfrm>
          <a:prstGeom prst="rect">
            <a:avLst/>
          </a:prstGeom>
          <a:solidFill>
            <a:schemeClr val="tx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NoC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B70FB0-D56E-4F1F-82F1-F82229AC9121}"/>
              </a:ext>
            </a:extLst>
          </p:cNvPr>
          <p:cNvSpPr/>
          <p:nvPr/>
        </p:nvSpPr>
        <p:spPr>
          <a:xfrm>
            <a:off x="6233450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C8907-3474-45D7-9AB7-536E51E897A0}"/>
              </a:ext>
            </a:extLst>
          </p:cNvPr>
          <p:cNvSpPr/>
          <p:nvPr/>
        </p:nvSpPr>
        <p:spPr>
          <a:xfrm>
            <a:off x="4475741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CFC4A-167E-421F-8672-706A7BB92991}"/>
              </a:ext>
            </a:extLst>
          </p:cNvPr>
          <p:cNvSpPr/>
          <p:nvPr/>
        </p:nvSpPr>
        <p:spPr>
          <a:xfrm>
            <a:off x="7991159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2EECCA-4299-4911-A0A6-3B47635F47AF}"/>
              </a:ext>
            </a:extLst>
          </p:cNvPr>
          <p:cNvSpPr/>
          <p:nvPr/>
        </p:nvSpPr>
        <p:spPr>
          <a:xfrm>
            <a:off x="9976021" y="4497858"/>
            <a:ext cx="1021492" cy="78259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Adder</a:t>
            </a:r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52E9D5D5-A874-4E7B-BFC6-402C0FE2AA35}"/>
              </a:ext>
            </a:extLst>
          </p:cNvPr>
          <p:cNvSpPr/>
          <p:nvPr/>
        </p:nvSpPr>
        <p:spPr>
          <a:xfrm>
            <a:off x="2483707" y="3872425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CB1A7314-65DE-4B07-A8D5-CD4BE2EB8D4E}"/>
              </a:ext>
            </a:extLst>
          </p:cNvPr>
          <p:cNvSpPr/>
          <p:nvPr/>
        </p:nvSpPr>
        <p:spPr>
          <a:xfrm>
            <a:off x="8475518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1EEF6ED5-E801-48E7-AEAE-184A35EA4E47}"/>
              </a:ext>
            </a:extLst>
          </p:cNvPr>
          <p:cNvSpPr/>
          <p:nvPr/>
        </p:nvSpPr>
        <p:spPr>
          <a:xfrm>
            <a:off x="6743205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7160320A-6BB3-4CFD-8A6E-1ED3C9B79375}"/>
              </a:ext>
            </a:extLst>
          </p:cNvPr>
          <p:cNvSpPr/>
          <p:nvPr/>
        </p:nvSpPr>
        <p:spPr>
          <a:xfrm>
            <a:off x="5010892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7136C0CC-49B7-455A-8F33-A9F42C15A781}"/>
              </a:ext>
            </a:extLst>
          </p:cNvPr>
          <p:cNvSpPr/>
          <p:nvPr/>
        </p:nvSpPr>
        <p:spPr>
          <a:xfrm>
            <a:off x="10268005" y="3872425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9AC2379F-E1EF-48D4-B2BC-7A9D8C32A92D}"/>
              </a:ext>
            </a:extLst>
          </p:cNvPr>
          <p:cNvGraphicFramePr>
            <a:graphicFrameLocks noGrp="1"/>
          </p:cNvGraphicFramePr>
          <p:nvPr/>
        </p:nvGraphicFramePr>
        <p:xfrm>
          <a:off x="960967" y="1446951"/>
          <a:ext cx="1701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347328935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72296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28285432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08259828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82410721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686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44718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23742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01026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529303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994156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5C9FD04-DBF1-4F3D-A291-52E685EF99C3}"/>
              </a:ext>
            </a:extLst>
          </p:cNvPr>
          <p:cNvSpPr/>
          <p:nvPr/>
        </p:nvSpPr>
        <p:spPr>
          <a:xfrm>
            <a:off x="508000" y="5280454"/>
            <a:ext cx="948267" cy="1031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ifmap</a:t>
            </a:r>
            <a:endParaRPr lang="en-US" dirty="0"/>
          </a:p>
          <a:p>
            <a:pPr algn="ctr"/>
            <a:r>
              <a:rPr lang="en-US" dirty="0"/>
              <a:t>(x10)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46449F-8A37-42A2-AFD7-A07F12B37928}"/>
              </a:ext>
            </a:extLst>
          </p:cNvPr>
          <p:cNvSpPr/>
          <p:nvPr/>
        </p:nvSpPr>
        <p:spPr>
          <a:xfrm>
            <a:off x="1685553" y="5280454"/>
            <a:ext cx="948267" cy="1031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weights/ kernel</a:t>
            </a:r>
          </a:p>
          <a:p>
            <a:pPr algn="ctr"/>
            <a:r>
              <a:rPr lang="en-US" dirty="0"/>
              <a:t>(x1)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8BD72C67-C5CD-48A2-A25F-E0D1894E90D3}"/>
              </a:ext>
            </a:extLst>
          </p:cNvPr>
          <p:cNvGraphicFramePr>
            <a:graphicFrameLocks noGrp="1"/>
          </p:cNvGraphicFramePr>
          <p:nvPr/>
        </p:nvGraphicFramePr>
        <p:xfrm>
          <a:off x="3154788" y="1719100"/>
          <a:ext cx="14930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1E65B4-4D0A-47B2-9587-0D2B2C2AA8F4}"/>
              </a:ext>
            </a:extLst>
          </p:cNvPr>
          <p:cNvGraphicFramePr>
            <a:graphicFrameLocks noGrp="1"/>
          </p:cNvGraphicFramePr>
          <p:nvPr/>
        </p:nvGraphicFramePr>
        <p:xfrm>
          <a:off x="4489355" y="5111345"/>
          <a:ext cx="1493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099583958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66159140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05666470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77650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7A5C8B-3E61-4EB5-814F-CBC71EABFCEF}"/>
              </a:ext>
            </a:extLst>
          </p:cNvPr>
          <p:cNvGraphicFramePr>
            <a:graphicFrameLocks noGrp="1"/>
          </p:cNvGraphicFramePr>
          <p:nvPr/>
        </p:nvGraphicFramePr>
        <p:xfrm>
          <a:off x="6233450" y="5111345"/>
          <a:ext cx="1493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1000514747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689698219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130475643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1463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8750875-E834-4984-B1DE-686D89E407A1}"/>
              </a:ext>
            </a:extLst>
          </p:cNvPr>
          <p:cNvGraphicFramePr>
            <a:graphicFrameLocks noGrp="1"/>
          </p:cNvGraphicFramePr>
          <p:nvPr/>
        </p:nvGraphicFramePr>
        <p:xfrm>
          <a:off x="8001418" y="5111345"/>
          <a:ext cx="1493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1136369309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3140185169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3310087556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8653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39F6FA8-65C1-4A99-9995-08589C41A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366379"/>
              </p:ext>
            </p:extLst>
          </p:nvPr>
        </p:nvGraphicFramePr>
        <p:xfrm>
          <a:off x="4698629" y="4499870"/>
          <a:ext cx="102073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971265666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4008215726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2972967843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591072"/>
                  </a:ext>
                </a:extLst>
              </a:tr>
            </a:tbl>
          </a:graphicData>
        </a:graphic>
      </p:graphicFrame>
      <p:graphicFrame>
        <p:nvGraphicFramePr>
          <p:cNvPr id="29" name="Table 18">
            <a:extLst>
              <a:ext uri="{FF2B5EF4-FFF2-40B4-BE49-F238E27FC236}">
                <a16:creationId xmlns:a16="http://schemas.microsoft.com/office/drawing/2014/main" id="{4E527DA9-DCAE-4EA4-A667-F7C4B44D9E21}"/>
              </a:ext>
            </a:extLst>
          </p:cNvPr>
          <p:cNvGraphicFramePr>
            <a:graphicFrameLocks noGrp="1"/>
          </p:cNvGraphicFramePr>
          <p:nvPr/>
        </p:nvGraphicFramePr>
        <p:xfrm>
          <a:off x="960967" y="1446951"/>
          <a:ext cx="1701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347328935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72296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28285432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08259828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82410721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686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44718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23742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01026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529303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994156"/>
                  </a:ext>
                </a:extLst>
              </a:tr>
            </a:tbl>
          </a:graphicData>
        </a:graphic>
      </p:graphicFrame>
      <p:graphicFrame>
        <p:nvGraphicFramePr>
          <p:cNvPr id="30" name="Table 21">
            <a:extLst>
              <a:ext uri="{FF2B5EF4-FFF2-40B4-BE49-F238E27FC236}">
                <a16:creationId xmlns:a16="http://schemas.microsoft.com/office/drawing/2014/main" id="{4EC0E3A7-FA3F-4DC8-AFAC-B6949DE1057F}"/>
              </a:ext>
            </a:extLst>
          </p:cNvPr>
          <p:cNvGraphicFramePr>
            <a:graphicFrameLocks noGrp="1"/>
          </p:cNvGraphicFramePr>
          <p:nvPr/>
        </p:nvGraphicFramePr>
        <p:xfrm>
          <a:off x="3154788" y="1719100"/>
          <a:ext cx="14930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5442A9AB-0527-4E56-8C05-6594BE5CA103}"/>
              </a:ext>
            </a:extLst>
          </p:cNvPr>
          <p:cNvSpPr/>
          <p:nvPr/>
        </p:nvSpPr>
        <p:spPr>
          <a:xfrm>
            <a:off x="982133" y="2389793"/>
            <a:ext cx="962025" cy="885958"/>
          </a:xfrm>
          <a:prstGeom prst="rect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7ACA72-08AD-4F31-B566-4E2ED7EBE3A0}"/>
              </a:ext>
            </a:extLst>
          </p:cNvPr>
          <p:cNvSpPr/>
          <p:nvPr/>
        </p:nvSpPr>
        <p:spPr>
          <a:xfrm>
            <a:off x="7991159" y="4158055"/>
            <a:ext cx="962025" cy="289143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0EBA5F-4AAE-40FA-B0D3-2B0E709937DC}"/>
              </a:ext>
            </a:extLst>
          </p:cNvPr>
          <p:cNvSpPr/>
          <p:nvPr/>
        </p:nvSpPr>
        <p:spPr>
          <a:xfrm>
            <a:off x="6325708" y="4139258"/>
            <a:ext cx="962025" cy="289143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65968A-2A42-4664-9E6B-9E4457109772}"/>
              </a:ext>
            </a:extLst>
          </p:cNvPr>
          <p:cNvSpPr/>
          <p:nvPr/>
        </p:nvSpPr>
        <p:spPr>
          <a:xfrm>
            <a:off x="4647858" y="4151235"/>
            <a:ext cx="962025" cy="289143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196E6BB-3A95-4598-9615-CC33CE80405B}"/>
                  </a:ext>
                </a:extLst>
              </p14:cNvPr>
              <p14:cNvContentPartPr/>
              <p14:nvPr/>
            </p14:nvContentPartPr>
            <p14:xfrm>
              <a:off x="304657" y="1438245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196E6BB-3A95-4598-9615-CC33CE8040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657" y="142924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1173CB7-24E2-4F6F-BE0A-6494A861924B}"/>
              </a:ext>
            </a:extLst>
          </p:cNvPr>
          <p:cNvSpPr txBox="1"/>
          <p:nvPr/>
        </p:nvSpPr>
        <p:spPr>
          <a:xfrm>
            <a:off x="5557838" y="2028825"/>
            <a:ext cx="471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Final row (of outputs)…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3E6C26D-5494-4196-A8A5-C8A240E24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698710"/>
              </p:ext>
            </p:extLst>
          </p:nvPr>
        </p:nvGraphicFramePr>
        <p:xfrm>
          <a:off x="6440626" y="4497858"/>
          <a:ext cx="102073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3310918510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98191484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2168102897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32945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257FC3C-75AC-486B-928C-23B5043AA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561495"/>
              </p:ext>
            </p:extLst>
          </p:nvPr>
        </p:nvGraphicFramePr>
        <p:xfrm>
          <a:off x="8193889" y="4531150"/>
          <a:ext cx="102073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1247579956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91674371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2064841429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58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465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7A319F-B6BF-4EC4-B596-B9EC456C2545}"/>
              </a:ext>
            </a:extLst>
          </p:cNvPr>
          <p:cNvSpPr/>
          <p:nvPr/>
        </p:nvSpPr>
        <p:spPr>
          <a:xfrm>
            <a:off x="97368" y="4497859"/>
            <a:ext cx="3832082" cy="2199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Memory Wrapper</a:t>
            </a: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55637-AA38-49A6-84B2-52570DF4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1: “weight stationary”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D72556-5682-4875-B1CC-047B58AD3664}"/>
              </a:ext>
            </a:extLst>
          </p:cNvPr>
          <p:cNvSpPr/>
          <p:nvPr/>
        </p:nvSpPr>
        <p:spPr>
          <a:xfrm>
            <a:off x="283633" y="4804833"/>
            <a:ext cx="3509434" cy="1794933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Memory</a:t>
            </a: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BF221C-B08E-4515-906B-7A0F9DF4679F}"/>
              </a:ext>
            </a:extLst>
          </p:cNvPr>
          <p:cNvSpPr/>
          <p:nvPr/>
        </p:nvSpPr>
        <p:spPr>
          <a:xfrm>
            <a:off x="1499286" y="3373626"/>
            <a:ext cx="10247871" cy="486855"/>
          </a:xfrm>
          <a:prstGeom prst="rect">
            <a:avLst/>
          </a:prstGeom>
          <a:solidFill>
            <a:schemeClr val="tx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NoC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B70FB0-D56E-4F1F-82F1-F82229AC9121}"/>
              </a:ext>
            </a:extLst>
          </p:cNvPr>
          <p:cNvSpPr/>
          <p:nvPr/>
        </p:nvSpPr>
        <p:spPr>
          <a:xfrm>
            <a:off x="6233450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C8907-3474-45D7-9AB7-536E51E897A0}"/>
              </a:ext>
            </a:extLst>
          </p:cNvPr>
          <p:cNvSpPr/>
          <p:nvPr/>
        </p:nvSpPr>
        <p:spPr>
          <a:xfrm>
            <a:off x="4475741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CFC4A-167E-421F-8672-706A7BB92991}"/>
              </a:ext>
            </a:extLst>
          </p:cNvPr>
          <p:cNvSpPr/>
          <p:nvPr/>
        </p:nvSpPr>
        <p:spPr>
          <a:xfrm>
            <a:off x="7991159" y="4497858"/>
            <a:ext cx="1482811" cy="93783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PE3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2EECCA-4299-4911-A0A6-3B47635F47AF}"/>
              </a:ext>
            </a:extLst>
          </p:cNvPr>
          <p:cNvSpPr/>
          <p:nvPr/>
        </p:nvSpPr>
        <p:spPr>
          <a:xfrm>
            <a:off x="9976021" y="4497858"/>
            <a:ext cx="1021492" cy="78259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Adder</a:t>
            </a:r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52E9D5D5-A874-4E7B-BFC6-402C0FE2AA35}"/>
              </a:ext>
            </a:extLst>
          </p:cNvPr>
          <p:cNvSpPr/>
          <p:nvPr/>
        </p:nvSpPr>
        <p:spPr>
          <a:xfrm>
            <a:off x="2483707" y="3872425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CB1A7314-65DE-4B07-A8D5-CD4BE2EB8D4E}"/>
              </a:ext>
            </a:extLst>
          </p:cNvPr>
          <p:cNvSpPr/>
          <p:nvPr/>
        </p:nvSpPr>
        <p:spPr>
          <a:xfrm>
            <a:off x="8475518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1EEF6ED5-E801-48E7-AEAE-184A35EA4E47}"/>
              </a:ext>
            </a:extLst>
          </p:cNvPr>
          <p:cNvSpPr/>
          <p:nvPr/>
        </p:nvSpPr>
        <p:spPr>
          <a:xfrm>
            <a:off x="6743205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7160320A-6BB3-4CFD-8A6E-1ED3C9B79375}"/>
              </a:ext>
            </a:extLst>
          </p:cNvPr>
          <p:cNvSpPr/>
          <p:nvPr/>
        </p:nvSpPr>
        <p:spPr>
          <a:xfrm>
            <a:off x="5010892" y="3860480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7136C0CC-49B7-455A-8F33-A9F42C15A781}"/>
              </a:ext>
            </a:extLst>
          </p:cNvPr>
          <p:cNvSpPr/>
          <p:nvPr/>
        </p:nvSpPr>
        <p:spPr>
          <a:xfrm>
            <a:off x="10268005" y="3872425"/>
            <a:ext cx="378941" cy="61348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9AC2379F-E1EF-48D4-B2BC-7A9D8C32A92D}"/>
              </a:ext>
            </a:extLst>
          </p:cNvPr>
          <p:cNvGraphicFramePr>
            <a:graphicFrameLocks noGrp="1"/>
          </p:cNvGraphicFramePr>
          <p:nvPr/>
        </p:nvGraphicFramePr>
        <p:xfrm>
          <a:off x="960967" y="1446951"/>
          <a:ext cx="1701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347328935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72296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28285432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08259828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82410721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686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44718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23742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01026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529303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994156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5C9FD04-DBF1-4F3D-A291-52E685EF99C3}"/>
              </a:ext>
            </a:extLst>
          </p:cNvPr>
          <p:cNvSpPr/>
          <p:nvPr/>
        </p:nvSpPr>
        <p:spPr>
          <a:xfrm>
            <a:off x="508000" y="5280454"/>
            <a:ext cx="948267" cy="1031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ifmap</a:t>
            </a:r>
            <a:endParaRPr lang="en-US" dirty="0"/>
          </a:p>
          <a:p>
            <a:pPr algn="ctr"/>
            <a:r>
              <a:rPr lang="en-US" dirty="0"/>
              <a:t>(x10)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46449F-8A37-42A2-AFD7-A07F12B37928}"/>
              </a:ext>
            </a:extLst>
          </p:cNvPr>
          <p:cNvSpPr/>
          <p:nvPr/>
        </p:nvSpPr>
        <p:spPr>
          <a:xfrm>
            <a:off x="1621956" y="5280454"/>
            <a:ext cx="948267" cy="1031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weights/ kernel</a:t>
            </a:r>
          </a:p>
          <a:p>
            <a:pPr algn="ctr"/>
            <a:r>
              <a:rPr lang="en-US" dirty="0"/>
              <a:t>(x1)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8BD72C67-C5CD-48A2-A25F-E0D1894E90D3}"/>
              </a:ext>
            </a:extLst>
          </p:cNvPr>
          <p:cNvGraphicFramePr>
            <a:graphicFrameLocks noGrp="1"/>
          </p:cNvGraphicFramePr>
          <p:nvPr/>
        </p:nvGraphicFramePr>
        <p:xfrm>
          <a:off x="3154788" y="1719100"/>
          <a:ext cx="14930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1E65B4-4D0A-47B2-9587-0D2B2C2AA8F4}"/>
              </a:ext>
            </a:extLst>
          </p:cNvPr>
          <p:cNvGraphicFramePr>
            <a:graphicFrameLocks noGrp="1"/>
          </p:cNvGraphicFramePr>
          <p:nvPr/>
        </p:nvGraphicFramePr>
        <p:xfrm>
          <a:off x="4489355" y="5111345"/>
          <a:ext cx="1493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099583958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66159140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05666470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77650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7A5C8B-3E61-4EB5-814F-CBC71EABFCEF}"/>
              </a:ext>
            </a:extLst>
          </p:cNvPr>
          <p:cNvGraphicFramePr>
            <a:graphicFrameLocks noGrp="1"/>
          </p:cNvGraphicFramePr>
          <p:nvPr/>
        </p:nvGraphicFramePr>
        <p:xfrm>
          <a:off x="6233450" y="5111345"/>
          <a:ext cx="1493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1000514747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689698219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130475643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1463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8750875-E834-4984-B1DE-686D89E407A1}"/>
              </a:ext>
            </a:extLst>
          </p:cNvPr>
          <p:cNvGraphicFramePr>
            <a:graphicFrameLocks noGrp="1"/>
          </p:cNvGraphicFramePr>
          <p:nvPr/>
        </p:nvGraphicFramePr>
        <p:xfrm>
          <a:off x="8001418" y="5111345"/>
          <a:ext cx="14930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1136369309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3140185169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3310087556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8653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9766C6D-63D4-44ED-AD3D-10798923D04F}"/>
              </a:ext>
            </a:extLst>
          </p:cNvPr>
          <p:cNvSpPr txBox="1"/>
          <p:nvPr/>
        </p:nvSpPr>
        <p:spPr>
          <a:xfrm>
            <a:off x="5557838" y="2028825"/>
            <a:ext cx="471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Beginning of next timestep…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BB4F774-FE67-4955-A272-7F59043EFA09}"/>
              </a:ext>
            </a:extLst>
          </p:cNvPr>
          <p:cNvGraphicFramePr>
            <a:graphicFrameLocks noGrp="1"/>
          </p:cNvGraphicFramePr>
          <p:nvPr/>
        </p:nvGraphicFramePr>
        <p:xfrm>
          <a:off x="4349747" y="4487857"/>
          <a:ext cx="170123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105006915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401434653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2137278337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425153778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2781394606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294106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FFB80C6-1474-4399-BBAD-29CA6A2CC598}"/>
              </a:ext>
            </a:extLst>
          </p:cNvPr>
          <p:cNvGraphicFramePr>
            <a:graphicFrameLocks noGrp="1"/>
          </p:cNvGraphicFramePr>
          <p:nvPr/>
        </p:nvGraphicFramePr>
        <p:xfrm>
          <a:off x="6124240" y="4473968"/>
          <a:ext cx="170123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613339837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59371304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847839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97200956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529971161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5827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3DDEB67-4E62-43F5-90CC-376D7609464B}"/>
              </a:ext>
            </a:extLst>
          </p:cNvPr>
          <p:cNvGraphicFramePr>
            <a:graphicFrameLocks noGrp="1"/>
          </p:cNvGraphicFramePr>
          <p:nvPr/>
        </p:nvGraphicFramePr>
        <p:xfrm>
          <a:off x="7897338" y="4473968"/>
          <a:ext cx="170123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214268760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9230397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2161432071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293454740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679275504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627789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41BDC15D-BE1C-4DBB-8733-3ADEF2218A21}"/>
              </a:ext>
            </a:extLst>
          </p:cNvPr>
          <p:cNvSpPr/>
          <p:nvPr/>
        </p:nvSpPr>
        <p:spPr>
          <a:xfrm>
            <a:off x="2662198" y="5263745"/>
            <a:ext cx="1045884" cy="1031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membrane potentials</a:t>
            </a:r>
          </a:p>
          <a:p>
            <a:pPr algn="ctr"/>
            <a:r>
              <a:rPr lang="en-US" dirty="0"/>
              <a:t>(x1)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BC511B-0D8B-4406-9F5C-9DA2A320C5F5}"/>
              </a:ext>
            </a:extLst>
          </p:cNvPr>
          <p:cNvSpPr/>
          <p:nvPr/>
        </p:nvSpPr>
        <p:spPr>
          <a:xfrm>
            <a:off x="1000125" y="1789198"/>
            <a:ext cx="962025" cy="885958"/>
          </a:xfrm>
          <a:prstGeom prst="rect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542DA7-4941-42D3-B094-2414B66143F9}"/>
              </a:ext>
            </a:extLst>
          </p:cNvPr>
          <p:cNvSpPr/>
          <p:nvPr/>
        </p:nvSpPr>
        <p:spPr>
          <a:xfrm>
            <a:off x="4329229" y="4489625"/>
            <a:ext cx="962025" cy="289143"/>
          </a:xfrm>
          <a:prstGeom prst="rect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57F844-F45A-43DF-8029-6B09A6CC4431}"/>
              </a:ext>
            </a:extLst>
          </p:cNvPr>
          <p:cNvSpPr/>
          <p:nvPr/>
        </p:nvSpPr>
        <p:spPr>
          <a:xfrm>
            <a:off x="6160187" y="4490760"/>
            <a:ext cx="962025" cy="289143"/>
          </a:xfrm>
          <a:prstGeom prst="rect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391C79-5585-45AF-9F1D-BA99F9033DDE}"/>
              </a:ext>
            </a:extLst>
          </p:cNvPr>
          <p:cNvSpPr/>
          <p:nvPr/>
        </p:nvSpPr>
        <p:spPr>
          <a:xfrm>
            <a:off x="7846508" y="4473968"/>
            <a:ext cx="962025" cy="289143"/>
          </a:xfrm>
          <a:prstGeom prst="rect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5C4D1F-A49D-41D4-A8C8-428F6EB710C9}"/>
              </a:ext>
            </a:extLst>
          </p:cNvPr>
          <p:cNvSpPr/>
          <p:nvPr/>
        </p:nvSpPr>
        <p:spPr>
          <a:xfrm>
            <a:off x="2662197" y="5253111"/>
            <a:ext cx="389559" cy="323777"/>
          </a:xfrm>
          <a:prstGeom prst="rect">
            <a:avLst/>
          </a:prstGeom>
          <a:solidFill>
            <a:schemeClr val="accent2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45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9423-43FD-4401-A60E-678E1325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DC22C-8211-421F-A713-FA7FB3D47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Communication with memory:</a:t>
            </a:r>
          </a:p>
          <a:p>
            <a:endParaRPr lang="en-US" dirty="0"/>
          </a:p>
          <a:p>
            <a:r>
              <a:rPr lang="en-US" dirty="0"/>
              <a:t>PE utilization: </a:t>
            </a:r>
          </a:p>
          <a:p>
            <a:endParaRPr lang="en-US" dirty="0"/>
          </a:p>
          <a:p>
            <a:r>
              <a:rPr lang="en-US" dirty="0"/>
              <a:t>Data reuse:</a:t>
            </a:r>
          </a:p>
        </p:txBody>
      </p:sp>
    </p:spTree>
    <p:extLst>
      <p:ext uri="{BB962C8B-B14F-4D97-AF65-F5344CB8AC3E}">
        <p14:creationId xmlns:p14="http://schemas.microsoft.com/office/powerpoint/2010/main" val="1444417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78CC-C7A1-4649-A57E-0141335E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 &amp; larger PE architectures covered further in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E1992-7CD1-4EA9-BB2B-65128394C8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row-stationary (</a:t>
            </a:r>
            <a:r>
              <a:rPr lang="en-US" dirty="0" err="1"/>
              <a:t>Eyeriss</a:t>
            </a:r>
            <a:r>
              <a:rPr lang="en-US" dirty="0"/>
              <a:t>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output-stationary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weight-sharing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 err="1"/>
              <a:t>ifmap</a:t>
            </a:r>
            <a:r>
              <a:rPr lang="en-US" dirty="0"/>
              <a:t>-sharing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Nvidia + Georgia Tech highlight </a:t>
            </a:r>
            <a:r>
              <a:rPr lang="en-US" dirty="0">
                <a:solidFill>
                  <a:srgbClr val="66CC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paper</a:t>
            </a:r>
            <a:endParaRPr lang="en-US" dirty="0">
              <a:solidFill>
                <a:srgbClr val="66CCFF"/>
              </a:solidFill>
            </a:endParaRPr>
          </a:p>
        </p:txBody>
      </p:sp>
      <p:pic>
        <p:nvPicPr>
          <p:cNvPr id="1028" name="Picture 4" descr="Seesaw Icon Vector Design Trendy Royalty Free Cliparts, Vectors, And Stock  Illustration. Image 147023335.">
            <a:extLst>
              <a:ext uri="{FF2B5EF4-FFF2-40B4-BE49-F238E27FC236}">
                <a16:creationId xmlns:a16="http://schemas.microsoft.com/office/drawing/2014/main" id="{561C886F-0FB8-4552-B997-E449E4B82B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08"/>
          <a:stretch/>
        </p:blipFill>
        <p:spPr bwMode="auto">
          <a:xfrm>
            <a:off x="7010400" y="2185987"/>
            <a:ext cx="3233737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7C1BB8-2141-49C2-8D70-30F4B0E00FA5}"/>
              </a:ext>
            </a:extLst>
          </p:cNvPr>
          <p:cNvSpPr txBox="1"/>
          <p:nvPr/>
        </p:nvSpPr>
        <p:spPr>
          <a:xfrm>
            <a:off x="8767759" y="3216398"/>
            <a:ext cx="125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 reuse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9E701-C164-4DB4-AE75-6BC51163550D}"/>
              </a:ext>
            </a:extLst>
          </p:cNvPr>
          <p:cNvSpPr txBox="1"/>
          <p:nvPr/>
        </p:nvSpPr>
        <p:spPr>
          <a:xfrm>
            <a:off x="7448549" y="3404986"/>
            <a:ext cx="747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ifmap</a:t>
            </a:r>
            <a:r>
              <a:rPr lang="en-US" dirty="0"/>
              <a:t> reuse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311F3-40BF-49B5-9847-5B4FB347BDD6}"/>
              </a:ext>
            </a:extLst>
          </p:cNvPr>
          <p:cNvSpPr txBox="1"/>
          <p:nvPr/>
        </p:nvSpPr>
        <p:spPr>
          <a:xfrm>
            <a:off x="7422354" y="2268586"/>
            <a:ext cx="1078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sharing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C64A89-23E6-4F67-828E-5BA2E0F13FEB}"/>
              </a:ext>
            </a:extLst>
          </p:cNvPr>
          <p:cNvSpPr txBox="1"/>
          <p:nvPr/>
        </p:nvSpPr>
        <p:spPr>
          <a:xfrm>
            <a:off x="8854675" y="2268586"/>
            <a:ext cx="1078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NoC size + traffic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7CE07-0788-491A-A109-1CA50E508C43}"/>
              </a:ext>
            </a:extLst>
          </p:cNvPr>
          <p:cNvSpPr txBox="1"/>
          <p:nvPr/>
        </p:nvSpPr>
        <p:spPr>
          <a:xfrm>
            <a:off x="7422354" y="2847067"/>
            <a:ext cx="1078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short, fast packets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FAED79-E741-4408-BD7F-EE9674A6AA70}"/>
              </a:ext>
            </a:extLst>
          </p:cNvPr>
          <p:cNvSpPr txBox="1"/>
          <p:nvPr/>
        </p:nvSpPr>
        <p:spPr>
          <a:xfrm>
            <a:off x="8767759" y="2859504"/>
            <a:ext cx="1313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long packets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90651-FDD3-489E-8150-C2D4F07FA790}"/>
              </a:ext>
            </a:extLst>
          </p:cNvPr>
          <p:cNvSpPr txBox="1"/>
          <p:nvPr/>
        </p:nvSpPr>
        <p:spPr>
          <a:xfrm>
            <a:off x="7162800" y="4744907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Which of these is the goal?</a:t>
            </a:r>
          </a:p>
        </p:txBody>
      </p:sp>
    </p:spTree>
    <p:extLst>
      <p:ext uri="{BB962C8B-B14F-4D97-AF65-F5344CB8AC3E}">
        <p14:creationId xmlns:p14="http://schemas.microsoft.com/office/powerpoint/2010/main" val="3197273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78CC-C7A1-4649-A57E-0141335E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 &amp; larger PE architectures covered further in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E1992-7CD1-4EA9-BB2B-65128394C8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row-stationary (</a:t>
            </a:r>
            <a:r>
              <a:rPr lang="en-US" dirty="0" err="1"/>
              <a:t>Eyeriss</a:t>
            </a:r>
            <a:r>
              <a:rPr lang="en-US" dirty="0"/>
              <a:t>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output-stationary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weight-sharing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 err="1"/>
              <a:t>ifmap</a:t>
            </a:r>
            <a:r>
              <a:rPr lang="en-US" dirty="0"/>
              <a:t>-sharing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Nvidia + Georgia Tech highlight </a:t>
            </a:r>
            <a:r>
              <a:rPr lang="en-US" dirty="0">
                <a:solidFill>
                  <a:srgbClr val="66CC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paper</a:t>
            </a:r>
            <a:endParaRPr lang="en-US" dirty="0">
              <a:solidFill>
                <a:srgbClr val="66CCFF"/>
              </a:solidFill>
            </a:endParaRPr>
          </a:p>
        </p:txBody>
      </p:sp>
      <p:pic>
        <p:nvPicPr>
          <p:cNvPr id="1028" name="Picture 4" descr="Seesaw Icon Vector Design Trendy Royalty Free Cliparts, Vectors, And Stock  Illustration. Image 147023335.">
            <a:extLst>
              <a:ext uri="{FF2B5EF4-FFF2-40B4-BE49-F238E27FC236}">
                <a16:creationId xmlns:a16="http://schemas.microsoft.com/office/drawing/2014/main" id="{561C886F-0FB8-4552-B997-E449E4B82B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08"/>
          <a:stretch/>
        </p:blipFill>
        <p:spPr bwMode="auto">
          <a:xfrm>
            <a:off x="7010400" y="2185987"/>
            <a:ext cx="3233737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7C1BB8-2141-49C2-8D70-30F4B0E00FA5}"/>
              </a:ext>
            </a:extLst>
          </p:cNvPr>
          <p:cNvSpPr txBox="1"/>
          <p:nvPr/>
        </p:nvSpPr>
        <p:spPr>
          <a:xfrm>
            <a:off x="8767759" y="3216398"/>
            <a:ext cx="125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 reuse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9E701-C164-4DB4-AE75-6BC51163550D}"/>
              </a:ext>
            </a:extLst>
          </p:cNvPr>
          <p:cNvSpPr txBox="1"/>
          <p:nvPr/>
        </p:nvSpPr>
        <p:spPr>
          <a:xfrm>
            <a:off x="7448549" y="3404986"/>
            <a:ext cx="747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ifmap</a:t>
            </a:r>
            <a:r>
              <a:rPr lang="en-US" dirty="0"/>
              <a:t> reuse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311F3-40BF-49B5-9847-5B4FB347BDD6}"/>
              </a:ext>
            </a:extLst>
          </p:cNvPr>
          <p:cNvSpPr txBox="1"/>
          <p:nvPr/>
        </p:nvSpPr>
        <p:spPr>
          <a:xfrm>
            <a:off x="7422354" y="2268586"/>
            <a:ext cx="1078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sharing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C64A89-23E6-4F67-828E-5BA2E0F13FEB}"/>
              </a:ext>
            </a:extLst>
          </p:cNvPr>
          <p:cNvSpPr txBox="1"/>
          <p:nvPr/>
        </p:nvSpPr>
        <p:spPr>
          <a:xfrm>
            <a:off x="8854675" y="2268586"/>
            <a:ext cx="1078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NoC size + traffic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7CE07-0788-491A-A109-1CA50E508C43}"/>
              </a:ext>
            </a:extLst>
          </p:cNvPr>
          <p:cNvSpPr txBox="1"/>
          <p:nvPr/>
        </p:nvSpPr>
        <p:spPr>
          <a:xfrm>
            <a:off x="7422354" y="2847067"/>
            <a:ext cx="1078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short, fast packets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FAED79-E741-4408-BD7F-EE9674A6AA70}"/>
              </a:ext>
            </a:extLst>
          </p:cNvPr>
          <p:cNvSpPr txBox="1"/>
          <p:nvPr/>
        </p:nvSpPr>
        <p:spPr>
          <a:xfrm>
            <a:off x="8767759" y="2859504"/>
            <a:ext cx="1313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long packets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90651-FDD3-489E-8150-C2D4F07FA790}"/>
              </a:ext>
            </a:extLst>
          </p:cNvPr>
          <p:cNvSpPr txBox="1"/>
          <p:nvPr/>
        </p:nvSpPr>
        <p:spPr>
          <a:xfrm>
            <a:off x="7162800" y="4744907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Which of these is the goal?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0ED20-C6E2-48C0-BA6A-0A26F72F168D}"/>
              </a:ext>
            </a:extLst>
          </p:cNvPr>
          <p:cNvSpPr txBox="1"/>
          <p:nvPr/>
        </p:nvSpPr>
        <p:spPr>
          <a:xfrm>
            <a:off x="7961707" y="5195561"/>
            <a:ext cx="339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Latency, throughput, energy-efficiency, PPA, flexibility/scalability</a:t>
            </a:r>
          </a:p>
        </p:txBody>
      </p:sp>
    </p:spTree>
    <p:extLst>
      <p:ext uri="{BB962C8B-B14F-4D97-AF65-F5344CB8AC3E}">
        <p14:creationId xmlns:p14="http://schemas.microsoft.com/office/powerpoint/2010/main" val="397658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5637-AA38-49A6-84B2-52570DF4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Recall: kernel strides across </a:t>
            </a:r>
            <a:r>
              <a:rPr lang="en-US" sz="4000" dirty="0" err="1"/>
              <a:t>ifmap</a:t>
            </a:r>
            <a:endParaRPr lang="en-US" sz="4000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9AC2379F-E1EF-48D4-B2BC-7A9D8C32A92D}"/>
              </a:ext>
            </a:extLst>
          </p:cNvPr>
          <p:cNvGraphicFramePr>
            <a:graphicFrameLocks noGrp="1"/>
          </p:cNvGraphicFramePr>
          <p:nvPr/>
        </p:nvGraphicFramePr>
        <p:xfrm>
          <a:off x="1974221" y="2897840"/>
          <a:ext cx="1701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347328935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72296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28285432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08259828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82410721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686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4718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23742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01026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529303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994156"/>
                  </a:ext>
                </a:extLst>
              </a:tr>
            </a:tbl>
          </a:graphicData>
        </a:graphic>
      </p:graphicFrame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8BD72C67-C5CD-48A2-A25F-E0D1894E90D3}"/>
              </a:ext>
            </a:extLst>
          </p:cNvPr>
          <p:cNvGraphicFramePr>
            <a:graphicFrameLocks noGrp="1"/>
          </p:cNvGraphicFramePr>
          <p:nvPr/>
        </p:nvGraphicFramePr>
        <p:xfrm>
          <a:off x="4710022" y="2897840"/>
          <a:ext cx="14930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B1115D7-D7F1-4C42-9249-ABCE6F263A57}"/>
              </a:ext>
            </a:extLst>
          </p:cNvPr>
          <p:cNvSpPr txBox="1"/>
          <p:nvPr/>
        </p:nvSpPr>
        <p:spPr>
          <a:xfrm>
            <a:off x="770237" y="1537434"/>
            <a:ext cx="1032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Each element of the output is formed with a “matrix-wise” dot product of the kernel, and a same-sized submatrix from the </a:t>
            </a:r>
            <a:r>
              <a:rPr lang="en-US" sz="1800" dirty="0" err="1">
                <a:solidFill>
                  <a:schemeClr val="bg1"/>
                </a:solidFill>
              </a:rPr>
              <a:t>ifmap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19EE061-4133-4B52-A3CB-73809E6A2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500696"/>
              </p:ext>
            </p:extLst>
          </p:nvPr>
        </p:nvGraphicFramePr>
        <p:xfrm>
          <a:off x="7237663" y="2696862"/>
          <a:ext cx="1888182" cy="1464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394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629394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629394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36606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t=1</a:t>
                      </a:r>
                      <a:r>
                        <a:rPr lang="en-US" baseline="30000" dirty="0"/>
                        <a:t>-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45D5EAE-23B9-48ED-A451-80C5B4A0B134}"/>
              </a:ext>
            </a:extLst>
          </p:cNvPr>
          <p:cNvSpPr txBox="1"/>
          <p:nvPr/>
        </p:nvSpPr>
        <p:spPr>
          <a:xfrm>
            <a:off x="7237663" y="4248723"/>
            <a:ext cx="4179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These are the membrane potentials from the end of the previous time step – we “resume” by starting each output of this time step at the corresponding value (of course it is 0 everywhere when we “turn on” the machine)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506B5C-1644-4ABE-B370-3852877D1263}"/>
              </a:ext>
            </a:extLst>
          </p:cNvPr>
          <p:cNvSpPr txBox="1"/>
          <p:nvPr/>
        </p:nvSpPr>
        <p:spPr>
          <a:xfrm>
            <a:off x="4710022" y="4258962"/>
            <a:ext cx="1493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Fixed values for all timesteps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102964-1E6A-40A9-BB69-E3A96DFA39F3}"/>
              </a:ext>
            </a:extLst>
          </p:cNvPr>
          <p:cNvSpPr txBox="1"/>
          <p:nvPr/>
        </p:nvSpPr>
        <p:spPr>
          <a:xfrm>
            <a:off x="1953132" y="4757586"/>
            <a:ext cx="1493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values at each timestep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FDDF70-A155-4DD2-AB5E-2152664302B3}"/>
              </a:ext>
            </a:extLst>
          </p:cNvPr>
          <p:cNvSpPr/>
          <p:nvPr/>
        </p:nvSpPr>
        <p:spPr>
          <a:xfrm>
            <a:off x="1974221" y="3204519"/>
            <a:ext cx="999638" cy="912521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BA14FA-D0FC-4C72-9A5B-5FCA705AAD7A}"/>
              </a:ext>
            </a:extLst>
          </p:cNvPr>
          <p:cNvSpPr/>
          <p:nvPr/>
        </p:nvSpPr>
        <p:spPr>
          <a:xfrm>
            <a:off x="7237663" y="3051179"/>
            <a:ext cx="655053" cy="377821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769128-A760-482A-8B2A-E08C6FC99873}"/>
              </a:ext>
            </a:extLst>
          </p:cNvPr>
          <p:cNvSpPr/>
          <p:nvPr/>
        </p:nvSpPr>
        <p:spPr>
          <a:xfrm>
            <a:off x="4710022" y="3204519"/>
            <a:ext cx="1493070" cy="912521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436A5-6CDB-4BBC-B44A-3D49C98336B5}"/>
              </a:ext>
            </a:extLst>
          </p:cNvPr>
          <p:cNvSpPr txBox="1"/>
          <p:nvPr/>
        </p:nvSpPr>
        <p:spPr>
          <a:xfrm>
            <a:off x="2108886" y="2430162"/>
            <a:ext cx="74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T=1</a:t>
            </a:r>
          </a:p>
        </p:txBody>
      </p:sp>
    </p:spTree>
    <p:extLst>
      <p:ext uri="{BB962C8B-B14F-4D97-AF65-F5344CB8AC3E}">
        <p14:creationId xmlns:p14="http://schemas.microsoft.com/office/powerpoint/2010/main" val="161426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5637-AA38-49A6-84B2-52570DF4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Recall: kernel strides across </a:t>
            </a:r>
            <a:r>
              <a:rPr lang="en-US" sz="4000" dirty="0" err="1"/>
              <a:t>ifmap</a:t>
            </a:r>
            <a:endParaRPr lang="en-US" sz="4000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9AC2379F-E1EF-48D4-B2BC-7A9D8C32A92D}"/>
              </a:ext>
            </a:extLst>
          </p:cNvPr>
          <p:cNvGraphicFramePr>
            <a:graphicFrameLocks noGrp="1"/>
          </p:cNvGraphicFramePr>
          <p:nvPr/>
        </p:nvGraphicFramePr>
        <p:xfrm>
          <a:off x="1974221" y="2897840"/>
          <a:ext cx="1701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347328935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72296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28285432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08259828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82410721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686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4718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23742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01026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529303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994156"/>
                  </a:ext>
                </a:extLst>
              </a:tr>
            </a:tbl>
          </a:graphicData>
        </a:graphic>
      </p:graphicFrame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8BD72C67-C5CD-48A2-A25F-E0D1894E90D3}"/>
              </a:ext>
            </a:extLst>
          </p:cNvPr>
          <p:cNvGraphicFramePr>
            <a:graphicFrameLocks noGrp="1"/>
          </p:cNvGraphicFramePr>
          <p:nvPr/>
        </p:nvGraphicFramePr>
        <p:xfrm>
          <a:off x="4710022" y="2897840"/>
          <a:ext cx="14930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B1115D7-D7F1-4C42-9249-ABCE6F263A57}"/>
              </a:ext>
            </a:extLst>
          </p:cNvPr>
          <p:cNvSpPr txBox="1"/>
          <p:nvPr/>
        </p:nvSpPr>
        <p:spPr>
          <a:xfrm>
            <a:off x="770237" y="1537434"/>
            <a:ext cx="1032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Each element of the output is formed with a “matrix-wise” dot product of the kernel, and a same-sized submatrix from the </a:t>
            </a:r>
            <a:r>
              <a:rPr lang="en-US" sz="1800" dirty="0" err="1">
                <a:solidFill>
                  <a:schemeClr val="bg1"/>
                </a:solidFill>
              </a:rPr>
              <a:t>ifmap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19EE061-4133-4B52-A3CB-73809E6A2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682549"/>
              </p:ext>
            </p:extLst>
          </p:nvPr>
        </p:nvGraphicFramePr>
        <p:xfrm>
          <a:off x="7237663" y="2696862"/>
          <a:ext cx="1888182" cy="1464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394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629394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629394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36606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t=1</a:t>
                      </a:r>
                      <a:r>
                        <a:rPr lang="en-US" baseline="30000" dirty="0"/>
                        <a:t>-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45D5EAE-23B9-48ED-A451-80C5B4A0B134}"/>
              </a:ext>
            </a:extLst>
          </p:cNvPr>
          <p:cNvSpPr txBox="1"/>
          <p:nvPr/>
        </p:nvSpPr>
        <p:spPr>
          <a:xfrm>
            <a:off x="7237663" y="4248723"/>
            <a:ext cx="4179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These are the membrane potentials from the end of the previous time step – we “resume” by starting each output of this time step at the corresponding value (of course it is 0 everywhere when we “turn on” the machine)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506B5C-1644-4ABE-B370-3852877D1263}"/>
              </a:ext>
            </a:extLst>
          </p:cNvPr>
          <p:cNvSpPr txBox="1"/>
          <p:nvPr/>
        </p:nvSpPr>
        <p:spPr>
          <a:xfrm>
            <a:off x="4710022" y="4258962"/>
            <a:ext cx="1493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Fixed values for all timesteps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102964-1E6A-40A9-BB69-E3A96DFA39F3}"/>
              </a:ext>
            </a:extLst>
          </p:cNvPr>
          <p:cNvSpPr txBox="1"/>
          <p:nvPr/>
        </p:nvSpPr>
        <p:spPr>
          <a:xfrm>
            <a:off x="1953132" y="4757586"/>
            <a:ext cx="1493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values at each timestep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FDDF70-A155-4DD2-AB5E-2152664302B3}"/>
              </a:ext>
            </a:extLst>
          </p:cNvPr>
          <p:cNvSpPr/>
          <p:nvPr/>
        </p:nvSpPr>
        <p:spPr>
          <a:xfrm>
            <a:off x="2325017" y="3204518"/>
            <a:ext cx="999638" cy="912521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BA14FA-D0FC-4C72-9A5B-5FCA705AAD7A}"/>
              </a:ext>
            </a:extLst>
          </p:cNvPr>
          <p:cNvSpPr/>
          <p:nvPr/>
        </p:nvSpPr>
        <p:spPr>
          <a:xfrm>
            <a:off x="7854227" y="3051179"/>
            <a:ext cx="655053" cy="377821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769128-A760-482A-8B2A-E08C6FC99873}"/>
              </a:ext>
            </a:extLst>
          </p:cNvPr>
          <p:cNvSpPr/>
          <p:nvPr/>
        </p:nvSpPr>
        <p:spPr>
          <a:xfrm>
            <a:off x="4710022" y="3204519"/>
            <a:ext cx="1493070" cy="912521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A44C60-7FC0-4986-86DD-2EA9813EB2C3}"/>
              </a:ext>
            </a:extLst>
          </p:cNvPr>
          <p:cNvSpPr txBox="1"/>
          <p:nvPr/>
        </p:nvSpPr>
        <p:spPr>
          <a:xfrm>
            <a:off x="2139779" y="2499181"/>
            <a:ext cx="6487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T=1</a:t>
            </a:r>
          </a:p>
        </p:txBody>
      </p:sp>
    </p:spTree>
    <p:extLst>
      <p:ext uri="{BB962C8B-B14F-4D97-AF65-F5344CB8AC3E}">
        <p14:creationId xmlns:p14="http://schemas.microsoft.com/office/powerpoint/2010/main" val="38102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5637-AA38-49A6-84B2-52570DF4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Recall: kernel strides across </a:t>
            </a:r>
            <a:r>
              <a:rPr lang="en-US" sz="4000" dirty="0" err="1"/>
              <a:t>ifmap</a:t>
            </a:r>
            <a:endParaRPr lang="en-US" sz="4000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9AC2379F-E1EF-48D4-B2BC-7A9D8C32A92D}"/>
              </a:ext>
            </a:extLst>
          </p:cNvPr>
          <p:cNvGraphicFramePr>
            <a:graphicFrameLocks noGrp="1"/>
          </p:cNvGraphicFramePr>
          <p:nvPr/>
        </p:nvGraphicFramePr>
        <p:xfrm>
          <a:off x="1974221" y="2897840"/>
          <a:ext cx="1701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347328935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72296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28285432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08259828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82410721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686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4718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23742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01026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529303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994156"/>
                  </a:ext>
                </a:extLst>
              </a:tr>
            </a:tbl>
          </a:graphicData>
        </a:graphic>
      </p:graphicFrame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8BD72C67-C5CD-48A2-A25F-E0D1894E90D3}"/>
              </a:ext>
            </a:extLst>
          </p:cNvPr>
          <p:cNvGraphicFramePr>
            <a:graphicFrameLocks noGrp="1"/>
          </p:cNvGraphicFramePr>
          <p:nvPr/>
        </p:nvGraphicFramePr>
        <p:xfrm>
          <a:off x="4710022" y="2897840"/>
          <a:ext cx="14930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B1115D7-D7F1-4C42-9249-ABCE6F263A57}"/>
              </a:ext>
            </a:extLst>
          </p:cNvPr>
          <p:cNvSpPr txBox="1"/>
          <p:nvPr/>
        </p:nvSpPr>
        <p:spPr>
          <a:xfrm>
            <a:off x="770237" y="1537434"/>
            <a:ext cx="1032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Each element of the output is formed with a “matrix-wise” dot product of the kernel, and a same-sized submatrix from the </a:t>
            </a:r>
            <a:r>
              <a:rPr lang="en-US" sz="1800" dirty="0" err="1">
                <a:solidFill>
                  <a:schemeClr val="bg1"/>
                </a:solidFill>
              </a:rPr>
              <a:t>ifmap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19EE061-4133-4B52-A3CB-73809E6A2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139013"/>
              </p:ext>
            </p:extLst>
          </p:nvPr>
        </p:nvGraphicFramePr>
        <p:xfrm>
          <a:off x="7237663" y="2696862"/>
          <a:ext cx="1888182" cy="1464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394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629394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629394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36606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t=1</a:t>
                      </a:r>
                      <a:r>
                        <a:rPr lang="en-US" baseline="30000" dirty="0"/>
                        <a:t>-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45D5EAE-23B9-48ED-A451-80C5B4A0B134}"/>
              </a:ext>
            </a:extLst>
          </p:cNvPr>
          <p:cNvSpPr txBox="1"/>
          <p:nvPr/>
        </p:nvSpPr>
        <p:spPr>
          <a:xfrm>
            <a:off x="7237663" y="4248723"/>
            <a:ext cx="4179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These are the membrane potentials from the end of the previous time step – we “resume” by starting each output of this time step at the corresponding value (of course it is 0 everywhere when we “turn on” the machine)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506B5C-1644-4ABE-B370-3852877D1263}"/>
              </a:ext>
            </a:extLst>
          </p:cNvPr>
          <p:cNvSpPr txBox="1"/>
          <p:nvPr/>
        </p:nvSpPr>
        <p:spPr>
          <a:xfrm>
            <a:off x="4710022" y="4258962"/>
            <a:ext cx="1493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Fixed values for all timesteps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102964-1E6A-40A9-BB69-E3A96DFA39F3}"/>
              </a:ext>
            </a:extLst>
          </p:cNvPr>
          <p:cNvSpPr txBox="1"/>
          <p:nvPr/>
        </p:nvSpPr>
        <p:spPr>
          <a:xfrm>
            <a:off x="1953132" y="4757586"/>
            <a:ext cx="1493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values at each timestep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FDDF70-A155-4DD2-AB5E-2152664302B3}"/>
              </a:ext>
            </a:extLst>
          </p:cNvPr>
          <p:cNvSpPr/>
          <p:nvPr/>
        </p:nvSpPr>
        <p:spPr>
          <a:xfrm>
            <a:off x="2675813" y="3204518"/>
            <a:ext cx="999638" cy="912521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BA14FA-D0FC-4C72-9A5B-5FCA705AAD7A}"/>
              </a:ext>
            </a:extLst>
          </p:cNvPr>
          <p:cNvSpPr/>
          <p:nvPr/>
        </p:nvSpPr>
        <p:spPr>
          <a:xfrm>
            <a:off x="8470792" y="3027333"/>
            <a:ext cx="655053" cy="377821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769128-A760-482A-8B2A-E08C6FC99873}"/>
              </a:ext>
            </a:extLst>
          </p:cNvPr>
          <p:cNvSpPr/>
          <p:nvPr/>
        </p:nvSpPr>
        <p:spPr>
          <a:xfrm>
            <a:off x="4710022" y="3204519"/>
            <a:ext cx="1493070" cy="912521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CDA0C9-7458-425D-B8BE-CEC3C142EC6C}"/>
              </a:ext>
            </a:extLst>
          </p:cNvPr>
          <p:cNvSpPr txBox="1"/>
          <p:nvPr/>
        </p:nvSpPr>
        <p:spPr>
          <a:xfrm>
            <a:off x="2073876" y="2455388"/>
            <a:ext cx="6487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T=1</a:t>
            </a:r>
          </a:p>
        </p:txBody>
      </p:sp>
    </p:spTree>
    <p:extLst>
      <p:ext uri="{BB962C8B-B14F-4D97-AF65-F5344CB8AC3E}">
        <p14:creationId xmlns:p14="http://schemas.microsoft.com/office/powerpoint/2010/main" val="316314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5637-AA38-49A6-84B2-52570DF4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Recall: kernel strides across </a:t>
            </a:r>
            <a:r>
              <a:rPr lang="en-US" sz="4000" dirty="0" err="1"/>
              <a:t>ifmap</a:t>
            </a:r>
            <a:endParaRPr lang="en-US" sz="4000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9AC2379F-E1EF-48D4-B2BC-7A9D8C32A92D}"/>
              </a:ext>
            </a:extLst>
          </p:cNvPr>
          <p:cNvGraphicFramePr>
            <a:graphicFrameLocks noGrp="1"/>
          </p:cNvGraphicFramePr>
          <p:nvPr/>
        </p:nvGraphicFramePr>
        <p:xfrm>
          <a:off x="1974221" y="2897840"/>
          <a:ext cx="1701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347328935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72296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28285432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08259828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82410721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686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4718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23742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01026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529303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994156"/>
                  </a:ext>
                </a:extLst>
              </a:tr>
            </a:tbl>
          </a:graphicData>
        </a:graphic>
      </p:graphicFrame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8BD72C67-C5CD-48A2-A25F-E0D1894E90D3}"/>
              </a:ext>
            </a:extLst>
          </p:cNvPr>
          <p:cNvGraphicFramePr>
            <a:graphicFrameLocks noGrp="1"/>
          </p:cNvGraphicFramePr>
          <p:nvPr/>
        </p:nvGraphicFramePr>
        <p:xfrm>
          <a:off x="4710022" y="2897840"/>
          <a:ext cx="14930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B1115D7-D7F1-4C42-9249-ABCE6F263A57}"/>
              </a:ext>
            </a:extLst>
          </p:cNvPr>
          <p:cNvSpPr txBox="1"/>
          <p:nvPr/>
        </p:nvSpPr>
        <p:spPr>
          <a:xfrm>
            <a:off x="770237" y="1537434"/>
            <a:ext cx="1032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Each element of the output is formed with a “matrix-wise” dot product of the kernel, and a same-sized submatrix from the </a:t>
            </a:r>
            <a:r>
              <a:rPr lang="en-US" sz="1800" dirty="0" err="1">
                <a:solidFill>
                  <a:schemeClr val="bg1"/>
                </a:solidFill>
              </a:rPr>
              <a:t>ifmap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19EE061-4133-4B52-A3CB-73809E6A2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515387"/>
              </p:ext>
            </p:extLst>
          </p:nvPr>
        </p:nvGraphicFramePr>
        <p:xfrm>
          <a:off x="7237663" y="2696862"/>
          <a:ext cx="1888182" cy="1464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394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629394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629394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36606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t=1</a:t>
                      </a:r>
                      <a:r>
                        <a:rPr lang="en-US" baseline="30000" dirty="0"/>
                        <a:t>-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45D5EAE-23B9-48ED-A451-80C5B4A0B134}"/>
              </a:ext>
            </a:extLst>
          </p:cNvPr>
          <p:cNvSpPr txBox="1"/>
          <p:nvPr/>
        </p:nvSpPr>
        <p:spPr>
          <a:xfrm>
            <a:off x="7237663" y="4248723"/>
            <a:ext cx="4179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These are the membrane potentials from the end of the previous time step – we “resume” by starting each output of this time step at the corresponding value (of course it is 0 everywhere when we “turn on” the machine)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506B5C-1644-4ABE-B370-3852877D1263}"/>
              </a:ext>
            </a:extLst>
          </p:cNvPr>
          <p:cNvSpPr txBox="1"/>
          <p:nvPr/>
        </p:nvSpPr>
        <p:spPr>
          <a:xfrm>
            <a:off x="4710022" y="4258962"/>
            <a:ext cx="1493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Fixed values for all timesteps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102964-1E6A-40A9-BB69-E3A96DFA39F3}"/>
              </a:ext>
            </a:extLst>
          </p:cNvPr>
          <p:cNvSpPr txBox="1"/>
          <p:nvPr/>
        </p:nvSpPr>
        <p:spPr>
          <a:xfrm>
            <a:off x="1953132" y="4757586"/>
            <a:ext cx="1493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values at each timestep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FDDF70-A155-4DD2-AB5E-2152664302B3}"/>
              </a:ext>
            </a:extLst>
          </p:cNvPr>
          <p:cNvSpPr/>
          <p:nvPr/>
        </p:nvSpPr>
        <p:spPr>
          <a:xfrm>
            <a:off x="1953132" y="3507440"/>
            <a:ext cx="999638" cy="912521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BA14FA-D0FC-4C72-9A5B-5FCA705AAD7A}"/>
              </a:ext>
            </a:extLst>
          </p:cNvPr>
          <p:cNvSpPr/>
          <p:nvPr/>
        </p:nvSpPr>
        <p:spPr>
          <a:xfrm>
            <a:off x="7237663" y="3429000"/>
            <a:ext cx="655053" cy="377821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769128-A760-482A-8B2A-E08C6FC99873}"/>
              </a:ext>
            </a:extLst>
          </p:cNvPr>
          <p:cNvSpPr/>
          <p:nvPr/>
        </p:nvSpPr>
        <p:spPr>
          <a:xfrm>
            <a:off x="4710022" y="3204519"/>
            <a:ext cx="1493070" cy="912521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DA4E50-DAA2-4D69-B3C4-E03E509A9A8B}"/>
              </a:ext>
            </a:extLst>
          </p:cNvPr>
          <p:cNvSpPr txBox="1"/>
          <p:nvPr/>
        </p:nvSpPr>
        <p:spPr>
          <a:xfrm>
            <a:off x="2212909" y="2436723"/>
            <a:ext cx="6487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T=1</a:t>
            </a:r>
          </a:p>
        </p:txBody>
      </p:sp>
    </p:spTree>
    <p:extLst>
      <p:ext uri="{BB962C8B-B14F-4D97-AF65-F5344CB8AC3E}">
        <p14:creationId xmlns:p14="http://schemas.microsoft.com/office/powerpoint/2010/main" val="329151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5637-AA38-49A6-84B2-52570DF4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Recall: kernel strides across </a:t>
            </a:r>
            <a:r>
              <a:rPr lang="en-US" sz="4000" dirty="0" err="1"/>
              <a:t>ifmap</a:t>
            </a:r>
            <a:endParaRPr lang="en-US" sz="4000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9AC2379F-E1EF-48D4-B2BC-7A9D8C32A92D}"/>
              </a:ext>
            </a:extLst>
          </p:cNvPr>
          <p:cNvGraphicFramePr>
            <a:graphicFrameLocks noGrp="1"/>
          </p:cNvGraphicFramePr>
          <p:nvPr/>
        </p:nvGraphicFramePr>
        <p:xfrm>
          <a:off x="1974221" y="2897840"/>
          <a:ext cx="1701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347328935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72296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28285432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08259828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82410721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686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4718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23742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01026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529303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994156"/>
                  </a:ext>
                </a:extLst>
              </a:tr>
            </a:tbl>
          </a:graphicData>
        </a:graphic>
      </p:graphicFrame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8BD72C67-C5CD-48A2-A25F-E0D1894E90D3}"/>
              </a:ext>
            </a:extLst>
          </p:cNvPr>
          <p:cNvGraphicFramePr>
            <a:graphicFrameLocks noGrp="1"/>
          </p:cNvGraphicFramePr>
          <p:nvPr/>
        </p:nvGraphicFramePr>
        <p:xfrm>
          <a:off x="4710022" y="2897840"/>
          <a:ext cx="14930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B1115D7-D7F1-4C42-9249-ABCE6F263A57}"/>
              </a:ext>
            </a:extLst>
          </p:cNvPr>
          <p:cNvSpPr txBox="1"/>
          <p:nvPr/>
        </p:nvSpPr>
        <p:spPr>
          <a:xfrm>
            <a:off x="770237" y="1537434"/>
            <a:ext cx="1032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Each element of the output is formed with a “matrix-wise” dot product of the kernel, and a same-sized submatrix from the </a:t>
            </a:r>
            <a:r>
              <a:rPr lang="en-US" sz="1800" dirty="0" err="1">
                <a:solidFill>
                  <a:schemeClr val="bg1"/>
                </a:solidFill>
              </a:rPr>
              <a:t>ifmap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19EE061-4133-4B52-A3CB-73809E6A2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696595"/>
              </p:ext>
            </p:extLst>
          </p:nvPr>
        </p:nvGraphicFramePr>
        <p:xfrm>
          <a:off x="7237663" y="2696862"/>
          <a:ext cx="1888182" cy="1464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394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629394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629394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36606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t=1</a:t>
                      </a:r>
                      <a:r>
                        <a:rPr lang="en-US" baseline="30000" dirty="0"/>
                        <a:t>-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45D5EAE-23B9-48ED-A451-80C5B4A0B134}"/>
              </a:ext>
            </a:extLst>
          </p:cNvPr>
          <p:cNvSpPr txBox="1"/>
          <p:nvPr/>
        </p:nvSpPr>
        <p:spPr>
          <a:xfrm>
            <a:off x="7237663" y="4248723"/>
            <a:ext cx="4179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These are the membrane potentials from the end of the previous time step – we “resume” by starting each output of this time step at the corresponding value (of course it is 0 everywhere when we “turn on” the machine)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506B5C-1644-4ABE-B370-3852877D1263}"/>
              </a:ext>
            </a:extLst>
          </p:cNvPr>
          <p:cNvSpPr txBox="1"/>
          <p:nvPr/>
        </p:nvSpPr>
        <p:spPr>
          <a:xfrm>
            <a:off x="4710022" y="4258962"/>
            <a:ext cx="1493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Fixed values for all timesteps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102964-1E6A-40A9-BB69-E3A96DFA39F3}"/>
              </a:ext>
            </a:extLst>
          </p:cNvPr>
          <p:cNvSpPr txBox="1"/>
          <p:nvPr/>
        </p:nvSpPr>
        <p:spPr>
          <a:xfrm>
            <a:off x="1953132" y="4757586"/>
            <a:ext cx="1493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values at each timestep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FDDF70-A155-4DD2-AB5E-2152664302B3}"/>
              </a:ext>
            </a:extLst>
          </p:cNvPr>
          <p:cNvSpPr/>
          <p:nvPr/>
        </p:nvSpPr>
        <p:spPr>
          <a:xfrm>
            <a:off x="2325017" y="3507440"/>
            <a:ext cx="999638" cy="912521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BA14FA-D0FC-4C72-9A5B-5FCA705AAD7A}"/>
              </a:ext>
            </a:extLst>
          </p:cNvPr>
          <p:cNvSpPr/>
          <p:nvPr/>
        </p:nvSpPr>
        <p:spPr>
          <a:xfrm>
            <a:off x="7854227" y="3429000"/>
            <a:ext cx="655053" cy="377821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769128-A760-482A-8B2A-E08C6FC99873}"/>
              </a:ext>
            </a:extLst>
          </p:cNvPr>
          <p:cNvSpPr/>
          <p:nvPr/>
        </p:nvSpPr>
        <p:spPr>
          <a:xfrm>
            <a:off x="4710022" y="3204519"/>
            <a:ext cx="1493070" cy="912521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DA4E50-DAA2-4D69-B3C4-E03E509A9A8B}"/>
              </a:ext>
            </a:extLst>
          </p:cNvPr>
          <p:cNvSpPr txBox="1"/>
          <p:nvPr/>
        </p:nvSpPr>
        <p:spPr>
          <a:xfrm>
            <a:off x="2212909" y="2436723"/>
            <a:ext cx="6487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T=1</a:t>
            </a:r>
          </a:p>
        </p:txBody>
      </p:sp>
    </p:spTree>
    <p:extLst>
      <p:ext uri="{BB962C8B-B14F-4D97-AF65-F5344CB8AC3E}">
        <p14:creationId xmlns:p14="http://schemas.microsoft.com/office/powerpoint/2010/main" val="234146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5637-AA38-49A6-84B2-52570DF4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Recall: kernel strides across </a:t>
            </a:r>
            <a:r>
              <a:rPr lang="en-US" sz="4000" dirty="0" err="1"/>
              <a:t>ifmap</a:t>
            </a:r>
            <a:endParaRPr lang="en-US" sz="4000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9AC2379F-E1EF-48D4-B2BC-7A9D8C32A92D}"/>
              </a:ext>
            </a:extLst>
          </p:cNvPr>
          <p:cNvGraphicFramePr>
            <a:graphicFrameLocks noGrp="1"/>
          </p:cNvGraphicFramePr>
          <p:nvPr/>
        </p:nvGraphicFramePr>
        <p:xfrm>
          <a:off x="1974221" y="2897840"/>
          <a:ext cx="1701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347328935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72296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28285432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08259828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82410721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686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4718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23742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01026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529303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994156"/>
                  </a:ext>
                </a:extLst>
              </a:tr>
            </a:tbl>
          </a:graphicData>
        </a:graphic>
      </p:graphicFrame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8BD72C67-C5CD-48A2-A25F-E0D1894E90D3}"/>
              </a:ext>
            </a:extLst>
          </p:cNvPr>
          <p:cNvGraphicFramePr>
            <a:graphicFrameLocks noGrp="1"/>
          </p:cNvGraphicFramePr>
          <p:nvPr/>
        </p:nvGraphicFramePr>
        <p:xfrm>
          <a:off x="4710022" y="2897840"/>
          <a:ext cx="14930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B1115D7-D7F1-4C42-9249-ABCE6F263A57}"/>
              </a:ext>
            </a:extLst>
          </p:cNvPr>
          <p:cNvSpPr txBox="1"/>
          <p:nvPr/>
        </p:nvSpPr>
        <p:spPr>
          <a:xfrm>
            <a:off x="770237" y="1537434"/>
            <a:ext cx="1032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Each element of the output is formed with a “matrix-wise” dot product of the kernel, and a same-sized submatrix from the </a:t>
            </a:r>
            <a:r>
              <a:rPr lang="en-US" sz="1800" dirty="0" err="1">
                <a:solidFill>
                  <a:schemeClr val="bg1"/>
                </a:solidFill>
              </a:rPr>
              <a:t>ifmap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19EE061-4133-4B52-A3CB-73809E6A2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373963"/>
              </p:ext>
            </p:extLst>
          </p:nvPr>
        </p:nvGraphicFramePr>
        <p:xfrm>
          <a:off x="7237663" y="2696862"/>
          <a:ext cx="1888182" cy="1464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394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629394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629394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36606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t=1</a:t>
                      </a:r>
                      <a:r>
                        <a:rPr lang="en-US" baseline="30000" dirty="0"/>
                        <a:t>-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45D5EAE-23B9-48ED-A451-80C5B4A0B134}"/>
              </a:ext>
            </a:extLst>
          </p:cNvPr>
          <p:cNvSpPr txBox="1"/>
          <p:nvPr/>
        </p:nvSpPr>
        <p:spPr>
          <a:xfrm>
            <a:off x="7237663" y="4248723"/>
            <a:ext cx="4179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These are the membrane potentials from the end of the previous time step – we “resume” by starting each output of this time step at the corresponding value (of course it is 0 everywhere when we “turn on” the machine)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506B5C-1644-4ABE-B370-3852877D1263}"/>
              </a:ext>
            </a:extLst>
          </p:cNvPr>
          <p:cNvSpPr txBox="1"/>
          <p:nvPr/>
        </p:nvSpPr>
        <p:spPr>
          <a:xfrm>
            <a:off x="4710022" y="4258962"/>
            <a:ext cx="1493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Fixed values for all timesteps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102964-1E6A-40A9-BB69-E3A96DFA39F3}"/>
              </a:ext>
            </a:extLst>
          </p:cNvPr>
          <p:cNvSpPr txBox="1"/>
          <p:nvPr/>
        </p:nvSpPr>
        <p:spPr>
          <a:xfrm>
            <a:off x="1953132" y="4757586"/>
            <a:ext cx="1493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values at each timestep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FDDF70-A155-4DD2-AB5E-2152664302B3}"/>
              </a:ext>
            </a:extLst>
          </p:cNvPr>
          <p:cNvSpPr/>
          <p:nvPr/>
        </p:nvSpPr>
        <p:spPr>
          <a:xfrm>
            <a:off x="2699667" y="3507440"/>
            <a:ext cx="999638" cy="912521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BA14FA-D0FC-4C72-9A5B-5FCA705AAD7A}"/>
              </a:ext>
            </a:extLst>
          </p:cNvPr>
          <p:cNvSpPr/>
          <p:nvPr/>
        </p:nvSpPr>
        <p:spPr>
          <a:xfrm>
            <a:off x="8470792" y="3434419"/>
            <a:ext cx="655053" cy="377821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769128-A760-482A-8B2A-E08C6FC99873}"/>
              </a:ext>
            </a:extLst>
          </p:cNvPr>
          <p:cNvSpPr/>
          <p:nvPr/>
        </p:nvSpPr>
        <p:spPr>
          <a:xfrm>
            <a:off x="4710022" y="3204519"/>
            <a:ext cx="1493070" cy="912521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DA4E50-DAA2-4D69-B3C4-E03E509A9A8B}"/>
              </a:ext>
            </a:extLst>
          </p:cNvPr>
          <p:cNvSpPr txBox="1"/>
          <p:nvPr/>
        </p:nvSpPr>
        <p:spPr>
          <a:xfrm>
            <a:off x="2212909" y="2436723"/>
            <a:ext cx="6487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T=1</a:t>
            </a:r>
          </a:p>
        </p:txBody>
      </p:sp>
    </p:spTree>
    <p:extLst>
      <p:ext uri="{BB962C8B-B14F-4D97-AF65-F5344CB8AC3E}">
        <p14:creationId xmlns:p14="http://schemas.microsoft.com/office/powerpoint/2010/main" val="254454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5637-AA38-49A6-84B2-52570DF4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Recall: kernel strides across </a:t>
            </a:r>
            <a:r>
              <a:rPr lang="en-US" sz="4000" dirty="0" err="1"/>
              <a:t>ifmap</a:t>
            </a:r>
            <a:endParaRPr lang="en-US" sz="4000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9AC2379F-E1EF-48D4-B2BC-7A9D8C32A92D}"/>
              </a:ext>
            </a:extLst>
          </p:cNvPr>
          <p:cNvGraphicFramePr>
            <a:graphicFrameLocks noGrp="1"/>
          </p:cNvGraphicFramePr>
          <p:nvPr/>
        </p:nvGraphicFramePr>
        <p:xfrm>
          <a:off x="1974221" y="2897840"/>
          <a:ext cx="1701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6">
                  <a:extLst>
                    <a:ext uri="{9D8B030D-6E8A-4147-A177-3AD203B41FA5}">
                      <a16:colId xmlns:a16="http://schemas.microsoft.com/office/drawing/2014/main" val="3473289352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7229643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282854329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1808259828"/>
                    </a:ext>
                  </a:extLst>
                </a:gridCol>
                <a:gridCol w="340246">
                  <a:extLst>
                    <a:ext uri="{9D8B030D-6E8A-4147-A177-3AD203B41FA5}">
                      <a16:colId xmlns:a16="http://schemas.microsoft.com/office/drawing/2014/main" val="3824107215"/>
                    </a:ext>
                  </a:extLst>
                </a:gridCol>
              </a:tblGrid>
              <a:tr h="27573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686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47181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23742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01026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529303"/>
                  </a:ext>
                </a:extLst>
              </a:tr>
              <a:tr h="2757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994156"/>
                  </a:ext>
                </a:extLst>
              </a:tr>
            </a:tbl>
          </a:graphicData>
        </a:graphic>
      </p:graphicFrame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8BD72C67-C5CD-48A2-A25F-E0D1894E90D3}"/>
              </a:ext>
            </a:extLst>
          </p:cNvPr>
          <p:cNvGraphicFramePr>
            <a:graphicFrameLocks noGrp="1"/>
          </p:cNvGraphicFramePr>
          <p:nvPr/>
        </p:nvGraphicFramePr>
        <p:xfrm>
          <a:off x="4710022" y="2897840"/>
          <a:ext cx="14930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90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497690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26026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2602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B1115D7-D7F1-4C42-9249-ABCE6F263A57}"/>
              </a:ext>
            </a:extLst>
          </p:cNvPr>
          <p:cNvSpPr txBox="1"/>
          <p:nvPr/>
        </p:nvSpPr>
        <p:spPr>
          <a:xfrm>
            <a:off x="770237" y="1537434"/>
            <a:ext cx="1032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Each element of the output is formed with a “matrix-wise” dot product of the kernel, and a same-sized submatrix from the </a:t>
            </a:r>
            <a:r>
              <a:rPr lang="en-US" sz="1800" dirty="0" err="1">
                <a:solidFill>
                  <a:schemeClr val="bg1"/>
                </a:solidFill>
              </a:rPr>
              <a:t>ifmap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19EE061-4133-4B52-A3CB-73809E6A2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777476"/>
              </p:ext>
            </p:extLst>
          </p:nvPr>
        </p:nvGraphicFramePr>
        <p:xfrm>
          <a:off x="7237663" y="2696862"/>
          <a:ext cx="1888182" cy="1464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394">
                  <a:extLst>
                    <a:ext uri="{9D8B030D-6E8A-4147-A177-3AD203B41FA5}">
                      <a16:colId xmlns:a16="http://schemas.microsoft.com/office/drawing/2014/main" val="4254218625"/>
                    </a:ext>
                  </a:extLst>
                </a:gridCol>
                <a:gridCol w="629394">
                  <a:extLst>
                    <a:ext uri="{9D8B030D-6E8A-4147-A177-3AD203B41FA5}">
                      <a16:colId xmlns:a16="http://schemas.microsoft.com/office/drawing/2014/main" val="1613607173"/>
                    </a:ext>
                  </a:extLst>
                </a:gridCol>
                <a:gridCol w="629394">
                  <a:extLst>
                    <a:ext uri="{9D8B030D-6E8A-4147-A177-3AD203B41FA5}">
                      <a16:colId xmlns:a16="http://schemas.microsoft.com/office/drawing/2014/main" val="2826639762"/>
                    </a:ext>
                  </a:extLst>
                </a:gridCol>
              </a:tblGrid>
              <a:tr h="36606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t=1</a:t>
                      </a:r>
                      <a:r>
                        <a:rPr lang="en-US" baseline="30000" dirty="0"/>
                        <a:t>-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9462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454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88384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48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45D5EAE-23B9-48ED-A451-80C5B4A0B134}"/>
              </a:ext>
            </a:extLst>
          </p:cNvPr>
          <p:cNvSpPr txBox="1"/>
          <p:nvPr/>
        </p:nvSpPr>
        <p:spPr>
          <a:xfrm>
            <a:off x="7237663" y="4248723"/>
            <a:ext cx="4179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These are the membrane potentials from the end of the previous time step – we “resume” by starting each output of this time step at the corresponding value (of course it is 0 everywhere when we “turn on” the machine)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506B5C-1644-4ABE-B370-3852877D1263}"/>
              </a:ext>
            </a:extLst>
          </p:cNvPr>
          <p:cNvSpPr txBox="1"/>
          <p:nvPr/>
        </p:nvSpPr>
        <p:spPr>
          <a:xfrm>
            <a:off x="4710022" y="4258962"/>
            <a:ext cx="1493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Fixed values for all timesteps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102964-1E6A-40A9-BB69-E3A96DFA39F3}"/>
              </a:ext>
            </a:extLst>
          </p:cNvPr>
          <p:cNvSpPr txBox="1"/>
          <p:nvPr/>
        </p:nvSpPr>
        <p:spPr>
          <a:xfrm>
            <a:off x="1953132" y="4757586"/>
            <a:ext cx="1493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values at each timestep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FDDF70-A155-4DD2-AB5E-2152664302B3}"/>
              </a:ext>
            </a:extLst>
          </p:cNvPr>
          <p:cNvSpPr/>
          <p:nvPr/>
        </p:nvSpPr>
        <p:spPr>
          <a:xfrm>
            <a:off x="1974221" y="3812240"/>
            <a:ext cx="999638" cy="912521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BA14FA-D0FC-4C72-9A5B-5FCA705AAD7A}"/>
              </a:ext>
            </a:extLst>
          </p:cNvPr>
          <p:cNvSpPr/>
          <p:nvPr/>
        </p:nvSpPr>
        <p:spPr>
          <a:xfrm>
            <a:off x="7237663" y="3783317"/>
            <a:ext cx="655053" cy="377821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769128-A760-482A-8B2A-E08C6FC99873}"/>
              </a:ext>
            </a:extLst>
          </p:cNvPr>
          <p:cNvSpPr/>
          <p:nvPr/>
        </p:nvSpPr>
        <p:spPr>
          <a:xfrm>
            <a:off x="4710022" y="3204519"/>
            <a:ext cx="1493070" cy="912521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DA4E50-DAA2-4D69-B3C4-E03E509A9A8B}"/>
              </a:ext>
            </a:extLst>
          </p:cNvPr>
          <p:cNvSpPr txBox="1"/>
          <p:nvPr/>
        </p:nvSpPr>
        <p:spPr>
          <a:xfrm>
            <a:off x="2212909" y="2436723"/>
            <a:ext cx="6487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T=1</a:t>
            </a:r>
          </a:p>
        </p:txBody>
      </p:sp>
    </p:spTree>
    <p:extLst>
      <p:ext uri="{BB962C8B-B14F-4D97-AF65-F5344CB8AC3E}">
        <p14:creationId xmlns:p14="http://schemas.microsoft.com/office/powerpoint/2010/main" val="106742308"/>
      </p:ext>
    </p:extLst>
  </p:cSld>
  <p:clrMapOvr>
    <a:masterClrMapping/>
  </p:clrMapOvr>
</p:sld>
</file>

<file path=ppt/theme/theme1.xml><?xml version="1.0" encoding="utf-8"?>
<a:theme xmlns:a="http://schemas.openxmlformats.org/drawingml/2006/main" name="USC Powerpoint Template - Red ">
  <a:themeElements>
    <a:clrScheme name="Custom 51">
      <a:dk1>
        <a:srgbClr val="990000"/>
      </a:dk1>
      <a:lt1>
        <a:srgbClr val="FFFFFF"/>
      </a:lt1>
      <a:dk2>
        <a:srgbClr val="445469"/>
      </a:dk2>
      <a:lt2>
        <a:srgbClr val="E7E6E6"/>
      </a:lt2>
      <a:accent1>
        <a:srgbClr val="991B1E"/>
      </a:accent1>
      <a:accent2>
        <a:srgbClr val="FFCC00"/>
      </a:accent2>
      <a:accent3>
        <a:srgbClr val="939598"/>
      </a:accent3>
      <a:accent4>
        <a:srgbClr val="CCCCCC"/>
      </a:accent4>
      <a:accent5>
        <a:srgbClr val="FFFFFF"/>
      </a:accent5>
      <a:accent6>
        <a:srgbClr val="000000"/>
      </a:accent6>
      <a:hlink>
        <a:srgbClr val="0563C1"/>
      </a:hlink>
      <a:folHlink>
        <a:srgbClr val="954F7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4711</TotalTime>
  <Words>3294</Words>
  <Application>Microsoft Office PowerPoint</Application>
  <PresentationFormat>Widescreen</PresentationFormat>
  <Paragraphs>2164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 Black</vt:lpstr>
      <vt:lpstr>Arial</vt:lpstr>
      <vt:lpstr>USC Powerpoint Template - Red </vt:lpstr>
      <vt:lpstr>EE552 – Asynchronous VLSI</vt:lpstr>
      <vt:lpstr>Recall: kernel strides across ifmap</vt:lpstr>
      <vt:lpstr>Recall: kernel strides across ifmap</vt:lpstr>
      <vt:lpstr>Recall: kernel strides across ifmap</vt:lpstr>
      <vt:lpstr>Recall: kernel strides across ifmap</vt:lpstr>
      <vt:lpstr>Recall: kernel strides across ifmap</vt:lpstr>
      <vt:lpstr>Recall: kernel strides across ifmap</vt:lpstr>
      <vt:lpstr>Recall: kernel strides across ifmap</vt:lpstr>
      <vt:lpstr>Recall: kernel strides across ifmap</vt:lpstr>
      <vt:lpstr>Recall: kernel strides across ifmap</vt:lpstr>
      <vt:lpstr>Recall: kernel strides across ifmap</vt:lpstr>
      <vt:lpstr>Recall: kernel strides across ifmap</vt:lpstr>
      <vt:lpstr>Recall: kernel strides across ifmap</vt:lpstr>
      <vt:lpstr>Option 1: “weight stationary”</vt:lpstr>
      <vt:lpstr>Option 1: “weight stationary”</vt:lpstr>
      <vt:lpstr>Option 1: “weight stationary”</vt:lpstr>
      <vt:lpstr>Option 1: “weight stationary”</vt:lpstr>
      <vt:lpstr>Option 1: “weight stationary”</vt:lpstr>
      <vt:lpstr>Option 1: “weight stationary”</vt:lpstr>
      <vt:lpstr>Option 1: “weight stationary”</vt:lpstr>
      <vt:lpstr>Option 1: “weight stationary”</vt:lpstr>
      <vt:lpstr>Option 1: “weight stationary”</vt:lpstr>
      <vt:lpstr>Option 1: “weight stationary”</vt:lpstr>
      <vt:lpstr>Option 1: “weight stationary”</vt:lpstr>
      <vt:lpstr>Option 1: “weight stationary”</vt:lpstr>
      <vt:lpstr>Option 1: “weight stationary”</vt:lpstr>
      <vt:lpstr>Pros/Cons?</vt:lpstr>
      <vt:lpstr>Other options &amp; larger PE architectures covered further in discussion</vt:lpstr>
      <vt:lpstr>Other options &amp; larger PE architectures covered further in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 Molleda</dc:creator>
  <cp:lastModifiedBy>Peter Beerel</cp:lastModifiedBy>
  <cp:revision>298</cp:revision>
  <dcterms:created xsi:type="dcterms:W3CDTF">2018-10-15T18:11:54Z</dcterms:created>
  <dcterms:modified xsi:type="dcterms:W3CDTF">2022-03-24T15:56:31Z</dcterms:modified>
</cp:coreProperties>
</file>