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9" r:id="rId8"/>
    <p:sldId id="268" r:id="rId9"/>
    <p:sldId id="262" r:id="rId10"/>
    <p:sldId id="260" r:id="rId11"/>
    <p:sldId id="259" r:id="rId12"/>
    <p:sldId id="266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BB488-CFA5-438D-AD3B-5E2B619FFF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20A672-E660-47A9-AF87-9C37CF36239E}">
      <dgm:prSet/>
      <dgm:spPr/>
      <dgm:t>
        <a:bodyPr/>
        <a:lstStyle/>
        <a:p>
          <a:r>
            <a:rPr lang="en-GB" b="0" i="0" dirty="0"/>
            <a:t>I would expect that the higher the number of bedrooms, the higher the price</a:t>
          </a:r>
          <a:endParaRPr lang="en-US" dirty="0"/>
        </a:p>
      </dgm:t>
    </dgm:pt>
    <dgm:pt modelId="{AC26DD7F-BAB4-4A2E-A687-2FED904B2FC0}" type="parTrans" cxnId="{C0956473-AF94-41DD-A3D6-A97EEA92F938}">
      <dgm:prSet/>
      <dgm:spPr/>
      <dgm:t>
        <a:bodyPr/>
        <a:lstStyle/>
        <a:p>
          <a:endParaRPr lang="en-US"/>
        </a:p>
      </dgm:t>
    </dgm:pt>
    <dgm:pt modelId="{4B73D03A-65F9-4B5B-A040-AE42BB653029}" type="sibTrans" cxnId="{C0956473-AF94-41DD-A3D6-A97EEA92F938}">
      <dgm:prSet/>
      <dgm:spPr/>
      <dgm:t>
        <a:bodyPr/>
        <a:lstStyle/>
        <a:p>
          <a:endParaRPr lang="en-US"/>
        </a:p>
      </dgm:t>
    </dgm:pt>
    <dgm:pt modelId="{1A7694E0-96E7-4BB6-A2C6-1F43D050C2A5}">
      <dgm:prSet/>
      <dgm:spPr/>
      <dgm:t>
        <a:bodyPr/>
        <a:lstStyle/>
        <a:p>
          <a:r>
            <a:rPr lang="en-GB" b="0" i="0" dirty="0"/>
            <a:t>The higher the number of bathrooms, the higher the price</a:t>
          </a:r>
          <a:endParaRPr lang="en-US" dirty="0"/>
        </a:p>
      </dgm:t>
    </dgm:pt>
    <dgm:pt modelId="{0237945C-7607-41CB-8901-405E0FD0E8F3}" type="parTrans" cxnId="{2AE8A1A5-C997-470D-8426-7BD918835423}">
      <dgm:prSet/>
      <dgm:spPr/>
      <dgm:t>
        <a:bodyPr/>
        <a:lstStyle/>
        <a:p>
          <a:endParaRPr lang="en-US"/>
        </a:p>
      </dgm:t>
    </dgm:pt>
    <dgm:pt modelId="{FC9EDF1F-3704-4E1B-9B21-3F8566310500}" type="sibTrans" cxnId="{2AE8A1A5-C997-470D-8426-7BD918835423}">
      <dgm:prSet/>
      <dgm:spPr/>
      <dgm:t>
        <a:bodyPr/>
        <a:lstStyle/>
        <a:p>
          <a:endParaRPr lang="en-US"/>
        </a:p>
      </dgm:t>
    </dgm:pt>
    <dgm:pt modelId="{A0AD0972-7CD8-4B18-80AC-7BF0D02E3696}">
      <dgm:prSet/>
      <dgm:spPr/>
      <dgm:t>
        <a:bodyPr/>
        <a:lstStyle/>
        <a:p>
          <a:r>
            <a:rPr lang="en-GB" b="0" i="0" dirty="0"/>
            <a:t>The higher the year built, the higher the price</a:t>
          </a:r>
          <a:endParaRPr lang="en-US" dirty="0"/>
        </a:p>
      </dgm:t>
    </dgm:pt>
    <dgm:pt modelId="{7B571C0E-497B-4FD4-AADF-6CB7DED969AD}" type="parTrans" cxnId="{DF123E67-A88B-4762-A807-E864C27A3D78}">
      <dgm:prSet/>
      <dgm:spPr/>
      <dgm:t>
        <a:bodyPr/>
        <a:lstStyle/>
        <a:p>
          <a:endParaRPr lang="en-US"/>
        </a:p>
      </dgm:t>
    </dgm:pt>
    <dgm:pt modelId="{B68AAFE0-8645-4850-A058-F51DB325EB7C}" type="sibTrans" cxnId="{DF123E67-A88B-4762-A807-E864C27A3D78}">
      <dgm:prSet/>
      <dgm:spPr/>
      <dgm:t>
        <a:bodyPr/>
        <a:lstStyle/>
        <a:p>
          <a:endParaRPr lang="en-US"/>
        </a:p>
      </dgm:t>
    </dgm:pt>
    <dgm:pt modelId="{6B303D90-8061-48D0-B85A-DE7E79932CA3}">
      <dgm:prSet/>
      <dgm:spPr/>
      <dgm:t>
        <a:bodyPr/>
        <a:lstStyle/>
        <a:p>
          <a:r>
            <a:rPr lang="en-GB" b="0" i="0" dirty="0"/>
            <a:t>The higher the square-feet of living space, the higher the price</a:t>
          </a:r>
          <a:endParaRPr lang="en-US" dirty="0"/>
        </a:p>
      </dgm:t>
    </dgm:pt>
    <dgm:pt modelId="{3B97B2F2-BF30-402F-8C01-E22BEADEF11E}" type="parTrans" cxnId="{25E8C1ED-62FF-45DE-89DD-AEFE4E36A087}">
      <dgm:prSet/>
      <dgm:spPr/>
      <dgm:t>
        <a:bodyPr/>
        <a:lstStyle/>
        <a:p>
          <a:endParaRPr lang="en-US"/>
        </a:p>
      </dgm:t>
    </dgm:pt>
    <dgm:pt modelId="{267D9375-F131-4D9B-AF6A-A514F0E3D295}" type="sibTrans" cxnId="{25E8C1ED-62FF-45DE-89DD-AEFE4E36A087}">
      <dgm:prSet/>
      <dgm:spPr/>
      <dgm:t>
        <a:bodyPr/>
        <a:lstStyle/>
        <a:p>
          <a:endParaRPr lang="en-US"/>
        </a:p>
      </dgm:t>
    </dgm:pt>
    <dgm:pt modelId="{A3CD8122-57BF-4A1C-945D-7C08104372E8}">
      <dgm:prSet/>
      <dgm:spPr/>
      <dgm:t>
        <a:bodyPr/>
        <a:lstStyle/>
        <a:p>
          <a:r>
            <a:rPr lang="en-GB" b="0" i="0" dirty="0"/>
            <a:t>The higher the Condition, the higher the price</a:t>
          </a:r>
          <a:endParaRPr lang="en-US" dirty="0"/>
        </a:p>
      </dgm:t>
    </dgm:pt>
    <dgm:pt modelId="{0F87F7DE-0409-4318-95A0-65CB2819B96C}" type="parTrans" cxnId="{53605F65-05D3-444C-9FCE-EBF9C40ACFEA}">
      <dgm:prSet/>
      <dgm:spPr/>
      <dgm:t>
        <a:bodyPr/>
        <a:lstStyle/>
        <a:p>
          <a:endParaRPr lang="en-US"/>
        </a:p>
      </dgm:t>
    </dgm:pt>
    <dgm:pt modelId="{0D7B03E5-201A-49C4-B852-3B9FE6B9C6B4}" type="sibTrans" cxnId="{53605F65-05D3-444C-9FCE-EBF9C40ACFEA}">
      <dgm:prSet/>
      <dgm:spPr/>
      <dgm:t>
        <a:bodyPr/>
        <a:lstStyle/>
        <a:p>
          <a:endParaRPr lang="en-US"/>
        </a:p>
      </dgm:t>
    </dgm:pt>
    <dgm:pt modelId="{4BA9275E-D92B-481D-8F57-E1C92F3ED121}" type="pres">
      <dgm:prSet presAssocID="{A99BB488-CFA5-438D-AD3B-5E2B619FFF93}" presName="root" presStyleCnt="0">
        <dgm:presLayoutVars>
          <dgm:dir/>
          <dgm:resizeHandles val="exact"/>
        </dgm:presLayoutVars>
      </dgm:prSet>
      <dgm:spPr/>
    </dgm:pt>
    <dgm:pt modelId="{857D5AA9-C728-45FC-BC8C-5808BC1693E9}" type="pres">
      <dgm:prSet presAssocID="{8120A672-E660-47A9-AF87-9C37CF36239E}" presName="compNode" presStyleCnt="0"/>
      <dgm:spPr/>
    </dgm:pt>
    <dgm:pt modelId="{E2F4D37D-86FA-45AA-8603-31FBD21FE520}" type="pres">
      <dgm:prSet presAssocID="{8120A672-E660-47A9-AF87-9C37CF3623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A81C5DC-6A1A-4888-B336-FC56DF04B1EB}" type="pres">
      <dgm:prSet presAssocID="{8120A672-E660-47A9-AF87-9C37CF36239E}" presName="spaceRect" presStyleCnt="0"/>
      <dgm:spPr/>
    </dgm:pt>
    <dgm:pt modelId="{BD364F1D-0DF7-4734-AE13-3FEE18537B27}" type="pres">
      <dgm:prSet presAssocID="{8120A672-E660-47A9-AF87-9C37CF36239E}" presName="textRect" presStyleLbl="revTx" presStyleIdx="0" presStyleCnt="5">
        <dgm:presLayoutVars>
          <dgm:chMax val="1"/>
          <dgm:chPref val="1"/>
        </dgm:presLayoutVars>
      </dgm:prSet>
      <dgm:spPr/>
    </dgm:pt>
    <dgm:pt modelId="{105CBEF5-DFD6-4358-8887-45DCAD865615}" type="pres">
      <dgm:prSet presAssocID="{4B73D03A-65F9-4B5B-A040-AE42BB653029}" presName="sibTrans" presStyleCnt="0"/>
      <dgm:spPr/>
    </dgm:pt>
    <dgm:pt modelId="{699E494C-35F4-4E84-B078-B483409FF53D}" type="pres">
      <dgm:prSet presAssocID="{1A7694E0-96E7-4BB6-A2C6-1F43D050C2A5}" presName="compNode" presStyleCnt="0"/>
      <dgm:spPr/>
    </dgm:pt>
    <dgm:pt modelId="{7DB4143A-D62B-439F-B2E4-B7693816D853}" type="pres">
      <dgm:prSet presAssocID="{1A7694E0-96E7-4BB6-A2C6-1F43D050C2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482E990-5928-4D4E-8C63-200B6A3A36A0}" type="pres">
      <dgm:prSet presAssocID="{1A7694E0-96E7-4BB6-A2C6-1F43D050C2A5}" presName="spaceRect" presStyleCnt="0"/>
      <dgm:spPr/>
    </dgm:pt>
    <dgm:pt modelId="{829C6542-A522-4013-A6F9-0FB5A5AB0583}" type="pres">
      <dgm:prSet presAssocID="{1A7694E0-96E7-4BB6-A2C6-1F43D050C2A5}" presName="textRect" presStyleLbl="revTx" presStyleIdx="1" presStyleCnt="5">
        <dgm:presLayoutVars>
          <dgm:chMax val="1"/>
          <dgm:chPref val="1"/>
        </dgm:presLayoutVars>
      </dgm:prSet>
      <dgm:spPr/>
    </dgm:pt>
    <dgm:pt modelId="{3D3D51C4-D0C2-453E-BAB3-C3F082AA05D4}" type="pres">
      <dgm:prSet presAssocID="{FC9EDF1F-3704-4E1B-9B21-3F8566310500}" presName="sibTrans" presStyleCnt="0"/>
      <dgm:spPr/>
    </dgm:pt>
    <dgm:pt modelId="{6671188C-D707-4AF2-8154-BC546041417B}" type="pres">
      <dgm:prSet presAssocID="{A0AD0972-7CD8-4B18-80AC-7BF0D02E3696}" presName="compNode" presStyleCnt="0"/>
      <dgm:spPr/>
    </dgm:pt>
    <dgm:pt modelId="{566CF3C4-2897-46DC-AEBE-E07A8A5D57BC}" type="pres">
      <dgm:prSet presAssocID="{A0AD0972-7CD8-4B18-80AC-7BF0D02E36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A85E2056-4ECA-46CB-B5A6-F36071A3F13F}" type="pres">
      <dgm:prSet presAssocID="{A0AD0972-7CD8-4B18-80AC-7BF0D02E3696}" presName="spaceRect" presStyleCnt="0"/>
      <dgm:spPr/>
    </dgm:pt>
    <dgm:pt modelId="{2CAED51A-39C9-4996-AD10-C79DF75A10C3}" type="pres">
      <dgm:prSet presAssocID="{A0AD0972-7CD8-4B18-80AC-7BF0D02E3696}" presName="textRect" presStyleLbl="revTx" presStyleIdx="2" presStyleCnt="5">
        <dgm:presLayoutVars>
          <dgm:chMax val="1"/>
          <dgm:chPref val="1"/>
        </dgm:presLayoutVars>
      </dgm:prSet>
      <dgm:spPr/>
    </dgm:pt>
    <dgm:pt modelId="{EA940474-2E06-40BD-862D-1828D8C2C103}" type="pres">
      <dgm:prSet presAssocID="{B68AAFE0-8645-4850-A058-F51DB325EB7C}" presName="sibTrans" presStyleCnt="0"/>
      <dgm:spPr/>
    </dgm:pt>
    <dgm:pt modelId="{55EECD07-C60B-4B3B-81F9-45674D2A7AA3}" type="pres">
      <dgm:prSet presAssocID="{6B303D90-8061-48D0-B85A-DE7E79932CA3}" presName="compNode" presStyleCnt="0"/>
      <dgm:spPr/>
    </dgm:pt>
    <dgm:pt modelId="{27A91E4C-A407-4294-AA9A-EC7828463413}" type="pres">
      <dgm:prSet presAssocID="{6B303D90-8061-48D0-B85A-DE7E79932C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DA55B44-0386-4EFA-BF20-AFFF257ECD79}" type="pres">
      <dgm:prSet presAssocID="{6B303D90-8061-48D0-B85A-DE7E79932CA3}" presName="spaceRect" presStyleCnt="0"/>
      <dgm:spPr/>
    </dgm:pt>
    <dgm:pt modelId="{7694C2DF-9E38-4806-940D-BA95F4F84234}" type="pres">
      <dgm:prSet presAssocID="{6B303D90-8061-48D0-B85A-DE7E79932CA3}" presName="textRect" presStyleLbl="revTx" presStyleIdx="3" presStyleCnt="5">
        <dgm:presLayoutVars>
          <dgm:chMax val="1"/>
          <dgm:chPref val="1"/>
        </dgm:presLayoutVars>
      </dgm:prSet>
      <dgm:spPr/>
    </dgm:pt>
    <dgm:pt modelId="{AFFA6304-8E42-4D87-AECA-382661D58D78}" type="pres">
      <dgm:prSet presAssocID="{267D9375-F131-4D9B-AF6A-A514F0E3D295}" presName="sibTrans" presStyleCnt="0"/>
      <dgm:spPr/>
    </dgm:pt>
    <dgm:pt modelId="{D0F60A6C-95DC-4183-80D8-F772A44CCB6F}" type="pres">
      <dgm:prSet presAssocID="{A3CD8122-57BF-4A1C-945D-7C08104372E8}" presName="compNode" presStyleCnt="0"/>
      <dgm:spPr/>
    </dgm:pt>
    <dgm:pt modelId="{F89749DE-88FB-4ED1-B6DD-FC8EBC97FA4D}" type="pres">
      <dgm:prSet presAssocID="{A3CD8122-57BF-4A1C-945D-7C08104372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F831517-12AE-4050-8EC2-13A3214B6F17}" type="pres">
      <dgm:prSet presAssocID="{A3CD8122-57BF-4A1C-945D-7C08104372E8}" presName="spaceRect" presStyleCnt="0"/>
      <dgm:spPr/>
    </dgm:pt>
    <dgm:pt modelId="{6B4AABFC-14E6-4EFC-8F7D-39FCDC89B367}" type="pres">
      <dgm:prSet presAssocID="{A3CD8122-57BF-4A1C-945D-7C08104372E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609B2B-5CEC-4440-8A9F-3A8C73F82900}" type="presOf" srcId="{A0AD0972-7CD8-4B18-80AC-7BF0D02E3696}" destId="{2CAED51A-39C9-4996-AD10-C79DF75A10C3}" srcOrd="0" destOrd="0" presId="urn:microsoft.com/office/officeart/2018/2/layout/IconLabelList"/>
    <dgm:cxn modelId="{D34E2F34-0B5B-49A3-9A60-2EDF8E683C8F}" type="presOf" srcId="{A99BB488-CFA5-438D-AD3B-5E2B619FFF93}" destId="{4BA9275E-D92B-481D-8F57-E1C92F3ED121}" srcOrd="0" destOrd="0" presId="urn:microsoft.com/office/officeart/2018/2/layout/IconLabelList"/>
    <dgm:cxn modelId="{53605F65-05D3-444C-9FCE-EBF9C40ACFEA}" srcId="{A99BB488-CFA5-438D-AD3B-5E2B619FFF93}" destId="{A3CD8122-57BF-4A1C-945D-7C08104372E8}" srcOrd="4" destOrd="0" parTransId="{0F87F7DE-0409-4318-95A0-65CB2819B96C}" sibTransId="{0D7B03E5-201A-49C4-B852-3B9FE6B9C6B4}"/>
    <dgm:cxn modelId="{DF123E67-A88B-4762-A807-E864C27A3D78}" srcId="{A99BB488-CFA5-438D-AD3B-5E2B619FFF93}" destId="{A0AD0972-7CD8-4B18-80AC-7BF0D02E3696}" srcOrd="2" destOrd="0" parTransId="{7B571C0E-497B-4FD4-AADF-6CB7DED969AD}" sibTransId="{B68AAFE0-8645-4850-A058-F51DB325EB7C}"/>
    <dgm:cxn modelId="{BA87D26F-2BE4-4767-8DFD-502E001221E6}" type="presOf" srcId="{A3CD8122-57BF-4A1C-945D-7C08104372E8}" destId="{6B4AABFC-14E6-4EFC-8F7D-39FCDC89B367}" srcOrd="0" destOrd="0" presId="urn:microsoft.com/office/officeart/2018/2/layout/IconLabelList"/>
    <dgm:cxn modelId="{C0956473-AF94-41DD-A3D6-A97EEA92F938}" srcId="{A99BB488-CFA5-438D-AD3B-5E2B619FFF93}" destId="{8120A672-E660-47A9-AF87-9C37CF36239E}" srcOrd="0" destOrd="0" parTransId="{AC26DD7F-BAB4-4A2E-A687-2FED904B2FC0}" sibTransId="{4B73D03A-65F9-4B5B-A040-AE42BB653029}"/>
    <dgm:cxn modelId="{A44CF656-D51F-4883-95EF-C95475DF596C}" type="presOf" srcId="{8120A672-E660-47A9-AF87-9C37CF36239E}" destId="{BD364F1D-0DF7-4734-AE13-3FEE18537B27}" srcOrd="0" destOrd="0" presId="urn:microsoft.com/office/officeart/2018/2/layout/IconLabelList"/>
    <dgm:cxn modelId="{2AE8A1A5-C997-470D-8426-7BD918835423}" srcId="{A99BB488-CFA5-438D-AD3B-5E2B619FFF93}" destId="{1A7694E0-96E7-4BB6-A2C6-1F43D050C2A5}" srcOrd="1" destOrd="0" parTransId="{0237945C-7607-41CB-8901-405E0FD0E8F3}" sibTransId="{FC9EDF1F-3704-4E1B-9B21-3F8566310500}"/>
    <dgm:cxn modelId="{C45792C0-93B7-41A8-B5F1-F2ED00DA2E4B}" type="presOf" srcId="{6B303D90-8061-48D0-B85A-DE7E79932CA3}" destId="{7694C2DF-9E38-4806-940D-BA95F4F84234}" srcOrd="0" destOrd="0" presId="urn:microsoft.com/office/officeart/2018/2/layout/IconLabelList"/>
    <dgm:cxn modelId="{25E8C1ED-62FF-45DE-89DD-AEFE4E36A087}" srcId="{A99BB488-CFA5-438D-AD3B-5E2B619FFF93}" destId="{6B303D90-8061-48D0-B85A-DE7E79932CA3}" srcOrd="3" destOrd="0" parTransId="{3B97B2F2-BF30-402F-8C01-E22BEADEF11E}" sibTransId="{267D9375-F131-4D9B-AF6A-A514F0E3D295}"/>
    <dgm:cxn modelId="{D7E547FE-8227-4838-B072-6C0D50866DAE}" type="presOf" srcId="{1A7694E0-96E7-4BB6-A2C6-1F43D050C2A5}" destId="{829C6542-A522-4013-A6F9-0FB5A5AB0583}" srcOrd="0" destOrd="0" presId="urn:microsoft.com/office/officeart/2018/2/layout/IconLabelList"/>
    <dgm:cxn modelId="{C7EF1C29-81A2-48DE-B174-A817A6EEEC55}" type="presParOf" srcId="{4BA9275E-D92B-481D-8F57-E1C92F3ED121}" destId="{857D5AA9-C728-45FC-BC8C-5808BC1693E9}" srcOrd="0" destOrd="0" presId="urn:microsoft.com/office/officeart/2018/2/layout/IconLabelList"/>
    <dgm:cxn modelId="{5F09D08A-E860-4BF9-AE3A-2BBF4C3F5BEC}" type="presParOf" srcId="{857D5AA9-C728-45FC-BC8C-5808BC1693E9}" destId="{E2F4D37D-86FA-45AA-8603-31FBD21FE520}" srcOrd="0" destOrd="0" presId="urn:microsoft.com/office/officeart/2018/2/layout/IconLabelList"/>
    <dgm:cxn modelId="{5F1EB97A-4FD7-4801-A7FF-6CA6B05E9AD2}" type="presParOf" srcId="{857D5AA9-C728-45FC-BC8C-5808BC1693E9}" destId="{1A81C5DC-6A1A-4888-B336-FC56DF04B1EB}" srcOrd="1" destOrd="0" presId="urn:microsoft.com/office/officeart/2018/2/layout/IconLabelList"/>
    <dgm:cxn modelId="{7E2E0113-08C7-44F7-9B0B-CECA8B4DE076}" type="presParOf" srcId="{857D5AA9-C728-45FC-BC8C-5808BC1693E9}" destId="{BD364F1D-0DF7-4734-AE13-3FEE18537B27}" srcOrd="2" destOrd="0" presId="urn:microsoft.com/office/officeart/2018/2/layout/IconLabelList"/>
    <dgm:cxn modelId="{DDCD0C21-E027-4E30-86DC-AC4C26D5A760}" type="presParOf" srcId="{4BA9275E-D92B-481D-8F57-E1C92F3ED121}" destId="{105CBEF5-DFD6-4358-8887-45DCAD865615}" srcOrd="1" destOrd="0" presId="urn:microsoft.com/office/officeart/2018/2/layout/IconLabelList"/>
    <dgm:cxn modelId="{C45591C3-2A57-492C-93B7-36D187C4E371}" type="presParOf" srcId="{4BA9275E-D92B-481D-8F57-E1C92F3ED121}" destId="{699E494C-35F4-4E84-B078-B483409FF53D}" srcOrd="2" destOrd="0" presId="urn:microsoft.com/office/officeart/2018/2/layout/IconLabelList"/>
    <dgm:cxn modelId="{92BF393B-1646-402A-B75E-54DD86596FD7}" type="presParOf" srcId="{699E494C-35F4-4E84-B078-B483409FF53D}" destId="{7DB4143A-D62B-439F-B2E4-B7693816D853}" srcOrd="0" destOrd="0" presId="urn:microsoft.com/office/officeart/2018/2/layout/IconLabelList"/>
    <dgm:cxn modelId="{E9D7659B-8652-40A5-AE4A-B5122CF34B3C}" type="presParOf" srcId="{699E494C-35F4-4E84-B078-B483409FF53D}" destId="{3482E990-5928-4D4E-8C63-200B6A3A36A0}" srcOrd="1" destOrd="0" presId="urn:microsoft.com/office/officeart/2018/2/layout/IconLabelList"/>
    <dgm:cxn modelId="{5BD64E3C-4823-49A2-995C-6D398F61D416}" type="presParOf" srcId="{699E494C-35F4-4E84-B078-B483409FF53D}" destId="{829C6542-A522-4013-A6F9-0FB5A5AB0583}" srcOrd="2" destOrd="0" presId="urn:microsoft.com/office/officeart/2018/2/layout/IconLabelList"/>
    <dgm:cxn modelId="{8A65667E-9CD4-4F4B-B38C-5E0CB179C81C}" type="presParOf" srcId="{4BA9275E-D92B-481D-8F57-E1C92F3ED121}" destId="{3D3D51C4-D0C2-453E-BAB3-C3F082AA05D4}" srcOrd="3" destOrd="0" presId="urn:microsoft.com/office/officeart/2018/2/layout/IconLabelList"/>
    <dgm:cxn modelId="{DBF68577-34DA-420B-9B8F-3289437307B3}" type="presParOf" srcId="{4BA9275E-D92B-481D-8F57-E1C92F3ED121}" destId="{6671188C-D707-4AF2-8154-BC546041417B}" srcOrd="4" destOrd="0" presId="urn:microsoft.com/office/officeart/2018/2/layout/IconLabelList"/>
    <dgm:cxn modelId="{6E64BDAF-4DAF-4DF1-8F7A-EDE6E72EA513}" type="presParOf" srcId="{6671188C-D707-4AF2-8154-BC546041417B}" destId="{566CF3C4-2897-46DC-AEBE-E07A8A5D57BC}" srcOrd="0" destOrd="0" presId="urn:microsoft.com/office/officeart/2018/2/layout/IconLabelList"/>
    <dgm:cxn modelId="{C8B6F5D3-D4EC-4C5F-9CF4-79F758162C47}" type="presParOf" srcId="{6671188C-D707-4AF2-8154-BC546041417B}" destId="{A85E2056-4ECA-46CB-B5A6-F36071A3F13F}" srcOrd="1" destOrd="0" presId="urn:microsoft.com/office/officeart/2018/2/layout/IconLabelList"/>
    <dgm:cxn modelId="{D2522C5D-B8FE-49A9-B927-3DBF3F7B8140}" type="presParOf" srcId="{6671188C-D707-4AF2-8154-BC546041417B}" destId="{2CAED51A-39C9-4996-AD10-C79DF75A10C3}" srcOrd="2" destOrd="0" presId="urn:microsoft.com/office/officeart/2018/2/layout/IconLabelList"/>
    <dgm:cxn modelId="{37F6BCBF-5A9E-4A28-97B4-8776C05F5EF4}" type="presParOf" srcId="{4BA9275E-D92B-481D-8F57-E1C92F3ED121}" destId="{EA940474-2E06-40BD-862D-1828D8C2C103}" srcOrd="5" destOrd="0" presId="urn:microsoft.com/office/officeart/2018/2/layout/IconLabelList"/>
    <dgm:cxn modelId="{80163DB3-4B62-4872-BBBA-83668E8CA7F0}" type="presParOf" srcId="{4BA9275E-D92B-481D-8F57-E1C92F3ED121}" destId="{55EECD07-C60B-4B3B-81F9-45674D2A7AA3}" srcOrd="6" destOrd="0" presId="urn:microsoft.com/office/officeart/2018/2/layout/IconLabelList"/>
    <dgm:cxn modelId="{19E8F05B-60DC-481E-9E50-D74AF0C64FBD}" type="presParOf" srcId="{55EECD07-C60B-4B3B-81F9-45674D2A7AA3}" destId="{27A91E4C-A407-4294-AA9A-EC7828463413}" srcOrd="0" destOrd="0" presId="urn:microsoft.com/office/officeart/2018/2/layout/IconLabelList"/>
    <dgm:cxn modelId="{2720AA4C-76EE-4CE5-91A4-96B88CD51BDF}" type="presParOf" srcId="{55EECD07-C60B-4B3B-81F9-45674D2A7AA3}" destId="{8DA55B44-0386-4EFA-BF20-AFFF257ECD79}" srcOrd="1" destOrd="0" presId="urn:microsoft.com/office/officeart/2018/2/layout/IconLabelList"/>
    <dgm:cxn modelId="{18057921-E199-49EE-8E16-85869F9A654B}" type="presParOf" srcId="{55EECD07-C60B-4B3B-81F9-45674D2A7AA3}" destId="{7694C2DF-9E38-4806-940D-BA95F4F84234}" srcOrd="2" destOrd="0" presId="urn:microsoft.com/office/officeart/2018/2/layout/IconLabelList"/>
    <dgm:cxn modelId="{92AAB641-61B5-479B-A0CD-1EC9FA728567}" type="presParOf" srcId="{4BA9275E-D92B-481D-8F57-E1C92F3ED121}" destId="{AFFA6304-8E42-4D87-AECA-382661D58D78}" srcOrd="7" destOrd="0" presId="urn:microsoft.com/office/officeart/2018/2/layout/IconLabelList"/>
    <dgm:cxn modelId="{5AEBFC90-0E30-4CE1-8C52-0643CA353ACB}" type="presParOf" srcId="{4BA9275E-D92B-481D-8F57-E1C92F3ED121}" destId="{D0F60A6C-95DC-4183-80D8-F772A44CCB6F}" srcOrd="8" destOrd="0" presId="urn:microsoft.com/office/officeart/2018/2/layout/IconLabelList"/>
    <dgm:cxn modelId="{0FB08553-ED74-4F49-92AF-D719BE46D7EF}" type="presParOf" srcId="{D0F60A6C-95DC-4183-80D8-F772A44CCB6F}" destId="{F89749DE-88FB-4ED1-B6DD-FC8EBC97FA4D}" srcOrd="0" destOrd="0" presId="urn:microsoft.com/office/officeart/2018/2/layout/IconLabelList"/>
    <dgm:cxn modelId="{0ED56EDD-7CC8-42FF-9108-4E8CD483B0B2}" type="presParOf" srcId="{D0F60A6C-95DC-4183-80D8-F772A44CCB6F}" destId="{6F831517-12AE-4050-8EC2-13A3214B6F17}" srcOrd="1" destOrd="0" presId="urn:microsoft.com/office/officeart/2018/2/layout/IconLabelList"/>
    <dgm:cxn modelId="{2A01E85C-A9AC-40F9-A71B-508106A63106}" type="presParOf" srcId="{D0F60A6C-95DC-4183-80D8-F772A44CCB6F}" destId="{6B4AABFC-14E6-4EFC-8F7D-39FCDC89B3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D37D-86FA-45AA-8603-31FBD21FE520}">
      <dsp:nvSpPr>
        <dsp:cNvPr id="0" name=""/>
        <dsp:cNvSpPr/>
      </dsp:nvSpPr>
      <dsp:spPr>
        <a:xfrm>
          <a:off x="467378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4F1D-0DF7-4734-AE13-3FEE18537B27}">
      <dsp:nvSpPr>
        <dsp:cNvPr id="0" name=""/>
        <dsp:cNvSpPr/>
      </dsp:nvSpPr>
      <dsp:spPr>
        <a:xfrm>
          <a:off x="331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 would expect that the higher the number of bedrooms, the higher the price</a:t>
          </a:r>
          <a:endParaRPr lang="en-US" sz="1200" kern="1200" dirty="0"/>
        </a:p>
      </dsp:txBody>
      <dsp:txXfrm>
        <a:off x="3316" y="1880174"/>
        <a:ext cx="1687500" cy="675000"/>
      </dsp:txXfrm>
    </dsp:sp>
    <dsp:sp modelId="{7DB4143A-D62B-439F-B2E4-B7693816D853}">
      <dsp:nvSpPr>
        <dsp:cNvPr id="0" name=""/>
        <dsp:cNvSpPr/>
      </dsp:nvSpPr>
      <dsp:spPr>
        <a:xfrm>
          <a:off x="2450191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C6542-A522-4013-A6F9-0FB5A5AB0583}">
      <dsp:nvSpPr>
        <dsp:cNvPr id="0" name=""/>
        <dsp:cNvSpPr/>
      </dsp:nvSpPr>
      <dsp:spPr>
        <a:xfrm>
          <a:off x="1986128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The higher the number of bathrooms, the higher the price</a:t>
          </a:r>
          <a:endParaRPr lang="en-US" sz="1200" kern="1200" dirty="0"/>
        </a:p>
      </dsp:txBody>
      <dsp:txXfrm>
        <a:off x="1986128" y="1880174"/>
        <a:ext cx="1687500" cy="675000"/>
      </dsp:txXfrm>
    </dsp:sp>
    <dsp:sp modelId="{566CF3C4-2897-46DC-AEBE-E07A8A5D57BC}">
      <dsp:nvSpPr>
        <dsp:cNvPr id="0" name=""/>
        <dsp:cNvSpPr/>
      </dsp:nvSpPr>
      <dsp:spPr>
        <a:xfrm>
          <a:off x="4433004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ED51A-39C9-4996-AD10-C79DF75A10C3}">
      <dsp:nvSpPr>
        <dsp:cNvPr id="0" name=""/>
        <dsp:cNvSpPr/>
      </dsp:nvSpPr>
      <dsp:spPr>
        <a:xfrm>
          <a:off x="3968941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The higher the year built, the higher the price</a:t>
          </a:r>
          <a:endParaRPr lang="en-US" sz="1200" kern="1200" dirty="0"/>
        </a:p>
      </dsp:txBody>
      <dsp:txXfrm>
        <a:off x="3968941" y="1880174"/>
        <a:ext cx="1687500" cy="675000"/>
      </dsp:txXfrm>
    </dsp:sp>
    <dsp:sp modelId="{27A91E4C-A407-4294-AA9A-EC7828463413}">
      <dsp:nvSpPr>
        <dsp:cNvPr id="0" name=""/>
        <dsp:cNvSpPr/>
      </dsp:nvSpPr>
      <dsp:spPr>
        <a:xfrm>
          <a:off x="6415816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4C2DF-9E38-4806-940D-BA95F4F84234}">
      <dsp:nvSpPr>
        <dsp:cNvPr id="0" name=""/>
        <dsp:cNvSpPr/>
      </dsp:nvSpPr>
      <dsp:spPr>
        <a:xfrm>
          <a:off x="5951754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The higher the square-feet of living space, the higher the price</a:t>
          </a:r>
          <a:endParaRPr lang="en-US" sz="1200" kern="1200" dirty="0"/>
        </a:p>
      </dsp:txBody>
      <dsp:txXfrm>
        <a:off x="5951754" y="1880174"/>
        <a:ext cx="1687500" cy="675000"/>
      </dsp:txXfrm>
    </dsp:sp>
    <dsp:sp modelId="{F89749DE-88FB-4ED1-B6DD-FC8EBC97FA4D}">
      <dsp:nvSpPr>
        <dsp:cNvPr id="0" name=""/>
        <dsp:cNvSpPr/>
      </dsp:nvSpPr>
      <dsp:spPr>
        <a:xfrm>
          <a:off x="8398629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AABFC-14E6-4EFC-8F7D-39FCDC89B367}">
      <dsp:nvSpPr>
        <dsp:cNvPr id="0" name=""/>
        <dsp:cNvSpPr/>
      </dsp:nvSpPr>
      <dsp:spPr>
        <a:xfrm>
          <a:off x="793456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The higher the Condition, the higher the price</a:t>
          </a:r>
          <a:endParaRPr lang="en-US" sz="1200" kern="1200" dirty="0"/>
        </a:p>
      </dsp:txBody>
      <dsp:txXfrm>
        <a:off x="7934566" y="1880174"/>
        <a:ext cx="1687500" cy="6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5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2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9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3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45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1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9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2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2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98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5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7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2CBEE1-C0E5-4A8E-8CDB-075296C89DD1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8F4C21-F7A3-44A4-B66F-2FE083DA2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BF48D-2E62-4241-B4DC-1B56DFD2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Factors that affect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54EA1-2738-452B-8652-F1EE0DB4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en-GB"/>
              <a:t>Studying King County U.S.A Prices 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1625BF28-CBF8-4BDA-B5E3-443505B4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478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5AAD-4B4B-4F8E-9961-50C5936E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B0EF-5338-4775-834F-C69BF6E4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634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7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148F-8020-43AA-A85B-E1774133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438D-341A-4ECD-8F79-3300CEED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2" y="1825625"/>
            <a:ext cx="5494538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7F347-D6E8-4DE9-8DEF-4C107678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9" y="1825625"/>
            <a:ext cx="2628900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FC084-CCF2-464E-AAE8-CA09FD7B7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99" y="1756172"/>
            <a:ext cx="2905125" cy="2419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9A4981-02AB-45BD-9125-D556A9410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43" y="4266803"/>
            <a:ext cx="2828925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62CFD-5640-4A38-8B1E-1975CFE1D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31" y="4343003"/>
            <a:ext cx="2667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4247-9CC7-4E7A-A335-65A9AA60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640A4-239C-4544-A432-D2A6AD4C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3" y="2382878"/>
            <a:ext cx="7620000" cy="407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EF369-2319-43C4-A5FF-6359CB05C6B6}"/>
              </a:ext>
            </a:extLst>
          </p:cNvPr>
          <p:cNvSpPr txBox="1"/>
          <p:nvPr/>
        </p:nvSpPr>
        <p:spPr>
          <a:xfrm>
            <a:off x="8558074" y="2840854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12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631-F89E-4C42-BA23-03E2EBD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C4E0-D877-4DDB-A60D-86B9B1A4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50" y="2610033"/>
            <a:ext cx="4057650" cy="3566928"/>
          </a:xfrm>
        </p:spPr>
        <p:txBody>
          <a:bodyPr/>
          <a:lstStyle/>
          <a:p>
            <a:r>
              <a:rPr lang="en-GB" dirty="0"/>
              <a:t>Bedrooms: We can see that while the trend Vs median price is up, there is a sudden decline around 8 bedrooms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36E26-7CEF-44AD-A7E3-1DD399F5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84" y="2440247"/>
            <a:ext cx="7492385" cy="41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8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DB24-DB2C-4207-A67F-2724CE28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6390C-0905-441A-8B38-587E7C6F1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8"/>
          <a:stretch/>
        </p:blipFill>
        <p:spPr>
          <a:xfrm>
            <a:off x="625968" y="2351910"/>
            <a:ext cx="7494611" cy="396897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A71704-F9FF-46C3-A84D-50D56900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50" y="2610033"/>
            <a:ext cx="4057650" cy="3566928"/>
          </a:xfrm>
        </p:spPr>
        <p:txBody>
          <a:bodyPr/>
          <a:lstStyle/>
          <a:p>
            <a:r>
              <a:rPr lang="en-GB" dirty="0"/>
              <a:t>Year Built: We can see that while the trend Vs median price is decreasing, there is huge volatility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6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6FC69C-4E29-43F0-9B73-267093A2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9ACA986-447C-4999-B93D-AFF1B914C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5644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88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7D8329-547E-4926-9090-1434FC5B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49" y="1395395"/>
            <a:ext cx="7056454" cy="574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A571F-3FF0-4D83-805D-35B71ECC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3" y="195083"/>
            <a:ext cx="10515600" cy="1325563"/>
          </a:xfrm>
        </p:spPr>
        <p:txBody>
          <a:bodyPr/>
          <a:lstStyle/>
          <a:p>
            <a:r>
              <a:rPr lang="en-GB" dirty="0"/>
              <a:t>Correlations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509D1-57C3-4753-BA4E-AB8C00D6E567}"/>
              </a:ext>
            </a:extLst>
          </p:cNvPr>
          <p:cNvSpPr txBox="1"/>
          <p:nvPr/>
        </p:nvSpPr>
        <p:spPr>
          <a:xfrm>
            <a:off x="8105405" y="2495550"/>
            <a:ext cx="355097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Using a python heatmap, we can see that these factors are somewhat correlated with price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a linear regression model to try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and pinpoint causality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Condition: Surveyors rating from Poor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to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Very Good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Grade: Represents the construction quality of improvements</a:t>
            </a:r>
            <a:br>
              <a:rPr lang="en-US" dirty="0"/>
            </a:b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77F630-8BB9-4087-9977-31996C1C63BE}"/>
              </a:ext>
            </a:extLst>
          </p:cNvPr>
          <p:cNvSpPr/>
          <p:nvPr/>
        </p:nvSpPr>
        <p:spPr>
          <a:xfrm>
            <a:off x="1056442" y="1598299"/>
            <a:ext cx="408373" cy="35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752E2-1021-43D9-B8E9-817F88651815}"/>
              </a:ext>
            </a:extLst>
          </p:cNvPr>
          <p:cNvSpPr/>
          <p:nvPr/>
        </p:nvSpPr>
        <p:spPr>
          <a:xfrm>
            <a:off x="1260628" y="1598299"/>
            <a:ext cx="408373" cy="35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C32BB-37C6-46BB-8193-1EDE22768C38}"/>
              </a:ext>
            </a:extLst>
          </p:cNvPr>
          <p:cNvSpPr/>
          <p:nvPr/>
        </p:nvSpPr>
        <p:spPr>
          <a:xfrm>
            <a:off x="1615733" y="1598299"/>
            <a:ext cx="408373" cy="35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D8F2B8-ABAA-409B-ABA8-A72D120E7D47}"/>
              </a:ext>
            </a:extLst>
          </p:cNvPr>
          <p:cNvSpPr/>
          <p:nvPr/>
        </p:nvSpPr>
        <p:spPr>
          <a:xfrm>
            <a:off x="4066434" y="1651390"/>
            <a:ext cx="408373" cy="35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6A2AA3-6D00-413F-89F4-684D60B1B1AF}"/>
              </a:ext>
            </a:extLst>
          </p:cNvPr>
          <p:cNvSpPr/>
          <p:nvPr/>
        </p:nvSpPr>
        <p:spPr>
          <a:xfrm>
            <a:off x="2943177" y="1598299"/>
            <a:ext cx="408373" cy="356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CAE9-1C78-49C9-9EBE-92AF9A55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2CF-C27B-4064-AEF0-9497177D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03500"/>
            <a:ext cx="3884613" cy="3416300"/>
          </a:xfrm>
        </p:spPr>
        <p:txBody>
          <a:bodyPr>
            <a:normAutofit/>
          </a:bodyPr>
          <a:lstStyle/>
          <a:p>
            <a:r>
              <a:rPr lang="en-GB" dirty="0"/>
              <a:t>70% of the house price can be explained by these variables – overall making it a candidate for multi-linear regression (while individual factors were usually very small (&lt;0.1) R-squared Value) </a:t>
            </a:r>
          </a:p>
          <a:p>
            <a:r>
              <a:rPr lang="en-GB" dirty="0"/>
              <a:t>30% of the house price caused by random/unknown by input data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056C9-72F6-4BDD-AC28-B06FA5EF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33" y="2603500"/>
            <a:ext cx="52673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8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0844-BDC5-427C-9793-676DC94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Model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C56C-88E2-47E7-B697-84D559DA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623" y="3251569"/>
            <a:ext cx="5479634" cy="3416300"/>
          </a:xfrm>
        </p:spPr>
        <p:txBody>
          <a:bodyPr/>
          <a:lstStyle/>
          <a:p>
            <a:r>
              <a:rPr lang="en-US" dirty="0"/>
              <a:t>The p-value for each term tests the null hypothesis that the coefficient is equal to zero (no effect)</a:t>
            </a:r>
            <a:endParaRPr lang="en-GB" dirty="0"/>
          </a:p>
          <a:p>
            <a:r>
              <a:rPr lang="en-GB" dirty="0"/>
              <a:t>We can see several P-value’s are above 0.05 suggesting they are statistically insignificant/accept the null-hypothesis</a:t>
            </a:r>
          </a:p>
          <a:p>
            <a:r>
              <a:rPr lang="en-GB" dirty="0"/>
              <a:t>As well as those with low coefficient values</a:t>
            </a:r>
          </a:p>
          <a:p>
            <a:r>
              <a:rPr lang="en-GB" dirty="0"/>
              <a:t>And fields that are not relevant such as ‘id’ and ‘</a:t>
            </a:r>
            <a:r>
              <a:rPr lang="en-GB" dirty="0" err="1"/>
              <a:t>zipcode</a:t>
            </a:r>
            <a:r>
              <a:rPr lang="en-GB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084B-CC95-4D25-9497-17D33B8E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0" y="2266950"/>
            <a:ext cx="4162874" cy="459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E37B7-3EE1-462A-A3BE-556F82518DED}"/>
              </a:ext>
            </a:extLst>
          </p:cNvPr>
          <p:cNvSpPr txBox="1"/>
          <p:nvPr/>
        </p:nvSpPr>
        <p:spPr>
          <a:xfrm>
            <a:off x="5134623" y="2654423"/>
            <a:ext cx="31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Which values to use</a:t>
            </a:r>
          </a:p>
        </p:txBody>
      </p:sp>
    </p:spTree>
    <p:extLst>
      <p:ext uri="{BB962C8B-B14F-4D97-AF65-F5344CB8AC3E}">
        <p14:creationId xmlns:p14="http://schemas.microsoft.com/office/powerpoint/2010/main" val="11163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1FFC-87FE-46F3-82E0-A98A34A9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A437-7ED8-4397-BA0E-5BD29642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6 key factors affecting – the line is the closest to all the points at once</a:t>
            </a:r>
          </a:p>
          <a:p>
            <a:r>
              <a:rPr lang="en-GB" dirty="0"/>
              <a:t>Found they affect the model to varying degrees</a:t>
            </a:r>
          </a:p>
          <a:p>
            <a:r>
              <a:rPr lang="en-GB" dirty="0"/>
              <a:t>The first model had limitations with Bedrooms and the Year built with negative coefficients</a:t>
            </a:r>
          </a:p>
          <a:p>
            <a:r>
              <a:rPr lang="en-GB" dirty="0"/>
              <a:t>So I replaced the model with Condition and View instead</a:t>
            </a:r>
          </a:p>
        </p:txBody>
      </p:sp>
    </p:spTree>
    <p:extLst>
      <p:ext uri="{BB962C8B-B14F-4D97-AF65-F5344CB8AC3E}">
        <p14:creationId xmlns:p14="http://schemas.microsoft.com/office/powerpoint/2010/main" val="15010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B52-563B-4888-8101-C792B56C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23F0-41F3-4383-B0CE-23D693D9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0462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C006-95D3-4961-AB40-010D42E2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90A8-B017-4C22-95A9-473C3807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82C5-A7B0-4ACB-ADBD-976A1F1F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09FE-314E-443C-A6AC-381F4639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Hypothesis of factors affecting house price</a:t>
            </a:r>
          </a:p>
          <a:p>
            <a:r>
              <a:rPr lang="en-GB" dirty="0"/>
              <a:t>Correlation</a:t>
            </a:r>
          </a:p>
          <a:p>
            <a:r>
              <a:rPr lang="en-GB" dirty="0"/>
              <a:t>Linear Regression Model</a:t>
            </a:r>
          </a:p>
          <a:p>
            <a:r>
              <a:rPr lang="en-GB" dirty="0"/>
              <a:t>Multilinear Regression Model</a:t>
            </a:r>
          </a:p>
          <a:p>
            <a:r>
              <a:rPr lang="en-GB" dirty="0"/>
              <a:t>Polynomial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16699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2120</TotalTime>
  <Words>367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Factors that affect House Prices</vt:lpstr>
      <vt:lpstr>Hypothesis</vt:lpstr>
      <vt:lpstr>Correlations</vt:lpstr>
      <vt:lpstr>Linear Regression Model Results</vt:lpstr>
      <vt:lpstr>Linear Regression Model Factors</vt:lpstr>
      <vt:lpstr>Created Model</vt:lpstr>
      <vt:lpstr>Q&amp;A</vt:lpstr>
      <vt:lpstr>Appendix</vt:lpstr>
      <vt:lpstr>Agenda</vt:lpstr>
      <vt:lpstr>Polynomial Regression</vt:lpstr>
      <vt:lpstr>Histograms</vt:lpstr>
      <vt:lpstr>Regression Lines</vt:lpstr>
      <vt:lpstr>Regression Lines</vt:lpstr>
      <vt:lpstr>Regression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affect House Prices</dc:title>
  <dc:creator>Chris Howells</dc:creator>
  <cp:lastModifiedBy>Chris Howells</cp:lastModifiedBy>
  <cp:revision>74</cp:revision>
  <dcterms:created xsi:type="dcterms:W3CDTF">2021-02-04T19:43:39Z</dcterms:created>
  <dcterms:modified xsi:type="dcterms:W3CDTF">2021-02-18T17:48:32Z</dcterms:modified>
</cp:coreProperties>
</file>