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SWoaILW6od5T6vgOHnjEMyZK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8" d="100"/>
          <a:sy n="118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page">
  <p:cSld name="Titelpag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685799" y="1380879"/>
            <a:ext cx="7772400" cy="19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2F42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" name="Google Shape;14;p32" descr="graat_logo-aeb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1000"/>
            <a:ext cx="1752600" cy="1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 txBox="1"/>
          <p:nvPr/>
        </p:nvSpPr>
        <p:spPr>
          <a:xfrm>
            <a:off x="3916411" y="3118849"/>
            <a:ext cx="1311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Fall 2021</a:t>
            </a:r>
            <a:endParaRPr/>
          </a:p>
        </p:txBody>
      </p:sp>
      <p:sp>
        <p:nvSpPr>
          <p:cNvPr id="16" name="Google Shape;16;p32"/>
          <p:cNvSpPr txBox="1"/>
          <p:nvPr/>
        </p:nvSpPr>
        <p:spPr>
          <a:xfrm>
            <a:off x="3995242" y="997648"/>
            <a:ext cx="11535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9D9C9A"/>
                </a:solidFill>
                <a:latin typeface="Arial"/>
                <a:ea typeface="Arial"/>
                <a:cs typeface="Arial"/>
                <a:sym typeface="Arial"/>
              </a:rPr>
              <a:t>SDU</a:t>
            </a:r>
            <a:endParaRPr dirty="0"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84213" y="4581128"/>
            <a:ext cx="7775575" cy="122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1"/>
            </a:lvl2pPr>
            <a:lvl3pPr marL="1371600" lvl="2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/>
            </a:lvl4pPr>
            <a:lvl5pPr marL="2286000" lvl="4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Page">
  <p:cSld name="Standard P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Char char="⮚"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mediate Slide">
  <p:cSld name="Intermediat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ctrTitle"/>
          </p:nvPr>
        </p:nvSpPr>
        <p:spPr>
          <a:xfrm>
            <a:off x="685799" y="2167583"/>
            <a:ext cx="7772400" cy="19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2F42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4" descr="graat_logo-aeb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1000"/>
            <a:ext cx="1752600" cy="1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Page With Take Away">
  <p:cSld name="Standard Page With Take Awa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381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SzPts val="1200"/>
              <a:buFont typeface="Noto Sans Symbols"/>
              <a:buChar char="⮚"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>
            <a:spLocks noGrp="1"/>
          </p:cNvSpPr>
          <p:nvPr>
            <p:ph type="body" idx="3"/>
          </p:nvPr>
        </p:nvSpPr>
        <p:spPr>
          <a:xfrm>
            <a:off x="719770" y="5157192"/>
            <a:ext cx="7704460" cy="1008000"/>
          </a:xfrm>
          <a:prstGeom prst="roundRect">
            <a:avLst>
              <a:gd name="adj" fmla="val 13361"/>
            </a:avLst>
          </a:prstGeom>
          <a:solidFill>
            <a:schemeClr val="accent1"/>
          </a:solidFill>
          <a:ln w="25400" cap="flat" cmpd="sng">
            <a:solidFill>
              <a:srgbClr val="2230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icture">
  <p:cSld name="Half-Pictur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179389" y="1268759"/>
            <a:ext cx="4392612" cy="511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>
            <a:spLocks noGrp="1"/>
          </p:cNvSpPr>
          <p:nvPr>
            <p:ph type="pic" idx="2"/>
          </p:nvPr>
        </p:nvSpPr>
        <p:spPr>
          <a:xfrm>
            <a:off x="4644008" y="1268760"/>
            <a:ext cx="4320480" cy="5112568"/>
          </a:xfrm>
          <a:prstGeom prst="rect">
            <a:avLst/>
          </a:prstGeom>
          <a:noFill/>
          <a:ln w="25400" cap="flat" cmpd="sng">
            <a:solidFill>
              <a:srgbClr val="2F42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1907704" y="172912"/>
            <a:ext cx="6933456" cy="138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40" name="Google Shape;40;p37" descr="graat_logo-aeb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1000"/>
            <a:ext cx="1752600" cy="1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7"/>
          <p:cNvSpPr txBox="1">
            <a:spLocks noGrp="1"/>
          </p:cNvSpPr>
          <p:nvPr>
            <p:ph type="body" idx="1"/>
          </p:nvPr>
        </p:nvSpPr>
        <p:spPr>
          <a:xfrm>
            <a:off x="1907704" y="1628800"/>
            <a:ext cx="691276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b="1">
                <a:solidFill>
                  <a:srgbClr val="2F425A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6537325"/>
            <a:ext cx="9144000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2F425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10" name="Google Shape;10;p31"/>
          <p:cNvSpPr txBox="1"/>
          <p:nvPr/>
        </p:nvSpPr>
        <p:spPr>
          <a:xfrm>
            <a:off x="1403648" y="6572250"/>
            <a:ext cx="144016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10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 txBox="1"/>
          <p:nvPr/>
        </p:nvSpPr>
        <p:spPr>
          <a:xfrm>
            <a:off x="395536" y="6572250"/>
            <a:ext cx="936104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Fall 2021</a:t>
            </a:r>
            <a:endParaRPr sz="10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/get_starte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.ai/si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/get_starte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andb.ai/guides/integrations/kera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early_stoppin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Model#predi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uides/sequential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guides/making_new_layers_and_models_via_subclassing/" TargetMode="External"/><Relationship Id="rId4" Type="http://schemas.openxmlformats.org/officeDocument/2006/relationships/hyperlink" Target="https://keras.io/guides/functional_api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preprocessing/image/ImageDataGenera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preprocessing/imag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preprocessing/image/ImageDataGenerat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preprocessing/image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uides/functional_ap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regularization_lay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regularization_layers/drop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684213" y="1196752"/>
            <a:ext cx="7772400" cy="19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1"/>
          </p:nvPr>
        </p:nvSpPr>
        <p:spPr>
          <a:xfrm>
            <a:off x="684213" y="4581128"/>
            <a:ext cx="7775575" cy="122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Introduction to KERAS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Multi-Output Models</a:t>
            </a:r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3" name="Google Shape;123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8263" y="1597819"/>
            <a:ext cx="6467475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Multi-Output Models</a:t>
            </a: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197452" y="1779051"/>
            <a:ext cx="8749096" cy="3293169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Input(shape=(None,),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='int32', name='posts')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embedded_posts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layers.Embedding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(256,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layers.Conv1D(128, 5,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embedded_posts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layers.MaxPooling1D(5)(x)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9D9C9A"/>
                </a:solidFill>
                <a:latin typeface="Arial"/>
                <a:ea typeface="Arial"/>
                <a:cs typeface="Arial"/>
                <a:sym typeface="Arial"/>
              </a:rPr>
              <a:t>... # Construct the network how you like it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(128,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')(x)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name='age')(x)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num_income_groups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				       			 name='income')(x)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activation='sigmoid', name='gender')(x)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gender_prediction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Multi-Output Models</a:t>
            </a:r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1"/>
          </p:nvPr>
        </p:nvSpPr>
        <p:spPr>
          <a:xfrm>
            <a:off x="179388" y="4103201"/>
            <a:ext cx="8785225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Fitting, etc, of the model remains the same as with a normal network.</a:t>
            </a:r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197452" y="1803588"/>
            <a:ext cx="8749096" cy="2062103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loss=['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loss={'age':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dirty="0">
                <a:solidFill>
                  <a:schemeClr val="dk1"/>
                </a:solidFill>
              </a:rPr>
              <a:t>         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'income':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'gender': 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'})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Callbacks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/>
              <a:t>When training a model, there are many things you cannot predict</a:t>
            </a:r>
            <a:endParaRPr sz="22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/>
              <a:t>Sometimes it would be helpful to intervene when something goes wrong</a:t>
            </a:r>
            <a:endParaRPr sz="22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200" dirty="0" err="1"/>
              <a:t>Keras</a:t>
            </a:r>
            <a:r>
              <a:rPr lang="en-US" sz="2200" dirty="0"/>
              <a:t> provides callbacks:</a:t>
            </a:r>
            <a:endParaRPr sz="22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Model checkpointing: Saving the current weights of the model at different points during training.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Early stopping: Interrupting training when the validation loss is no longer improving (and of course, saving the best model obtained during training).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Dynamically adjusting the value of certain parameters during training: Such as the learning rate of the optimizer.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Logging training and validation metrics during training, or visualizing the representations learned by the model as they’re updated: The </a:t>
            </a:r>
            <a:r>
              <a:rPr lang="en-US" dirty="0" err="1"/>
              <a:t>Keras</a:t>
            </a:r>
            <a:r>
              <a:rPr lang="en-US" dirty="0"/>
              <a:t> progress bar is a callback!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Implementing your own Callback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Callbacks are implemented by sub-classing the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keras.callbacks.Callback</a:t>
            </a:r>
            <a:r>
              <a:rPr lang="en-US"/>
              <a:t>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You can implement the following functions: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on_epoch_begin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on_epoch_end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on_batch_begin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on_batch_end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on_train_begin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on_train_end</a:t>
            </a: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TensorBoard</a:t>
            </a:r>
            <a:r>
              <a:rPr lang="en-US" dirty="0">
                <a:solidFill>
                  <a:srgbClr val="002060"/>
                </a:solidFill>
              </a:rPr>
              <a:t> / </a:t>
            </a:r>
            <a:r>
              <a:rPr lang="en-US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Weights and Biases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Callbacks allow you to send run information to services that help you track and visualize runs.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TensorBoard runs locally on a logs folder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Highly modular, but base features are lacking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Weights and Biases runs in the cloud by sending the information to their servers. Only need to log onto their servers once on your local machine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No/Low modularity, but base feautures are rich and easy to setup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TensorBoard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179387" y="2598044"/>
            <a:ext cx="8785100" cy="830956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tensorboard_callback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log_dir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=/path/to/logs/’,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update_freq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='batch')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epochs=10, 	callbacks=[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tensorboard_callback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dirty="0"/>
          </a:p>
        </p:txBody>
      </p:sp>
      <p:sp>
        <p:nvSpPr>
          <p:cNvPr id="176" name="Google Shape;176;p16"/>
          <p:cNvSpPr txBox="1"/>
          <p:nvPr/>
        </p:nvSpPr>
        <p:spPr>
          <a:xfrm>
            <a:off x="179387" y="4055162"/>
            <a:ext cx="8785100" cy="830997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or CMD: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C:\Users\Name\Desktop&gt;tensorboard --logdir /path/to/logs/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‘TensorBoard 2.4.0 at http://localhost:6006/ (Press CTRL+C to quit)’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Weights and Biases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82" name="Google Shape;182;p1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66335" y="2356877"/>
            <a:ext cx="8785100" cy="1323399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wandb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wandb.init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(project=‘project name)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wandb.keras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import</a:t>
            </a:r>
            <a:b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epochs=10, callbacks=[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WandbCallback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()])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Early Stopping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197452" y="1484784"/>
            <a:ext cx="8749096" cy="3539390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tensorflow.keras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callbacks_list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[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keras.callbacks.EarlyStopping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monitor='acc’,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patience=1),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keras.callbacks.ModelCheckpoint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filepath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='my_model.h5',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monitor='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val_loss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save_best_only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=True)]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loss='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metrics=['acc’])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y, epochs=10,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=32, callbacks=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callbacks_list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x_val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y_val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EC16-20BA-49F3-8703-6A3E66CA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E1E28B3F-977D-4915-B1D0-E4B58A517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90D5B9F-9639-49AA-8888-5DD3F93B4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252577-C627-46D9-B35D-A3E6B66413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Google Shape;211;p20">
            <a:extLst>
              <a:ext uri="{FF2B5EF4-FFF2-40B4-BE49-F238E27FC236}">
                <a16:creationId xmlns:a16="http://schemas.microsoft.com/office/drawing/2014/main" id="{7501E904-A436-4844-8D5C-9B9C2E8BF56D}"/>
              </a:ext>
            </a:extLst>
          </p:cNvPr>
          <p:cNvSpPr txBox="1"/>
          <p:nvPr/>
        </p:nvSpPr>
        <p:spPr>
          <a:xfrm>
            <a:off x="198842" y="2305635"/>
            <a:ext cx="8749096" cy="3139281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load_model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('model.h5')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=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model.predict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# Sigmoid (Boolean)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= (predictions &gt; 0.5).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astype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(int).reshape(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test_labels.shape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8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8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(Multi class)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= predictions.argmax(axis=-1)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wrong_data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test_labels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!= predictions]</a:t>
            </a:r>
          </a:p>
          <a:p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wrong_preds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predictions[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test_labels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!= predictions]</a:t>
            </a:r>
          </a:p>
        </p:txBody>
      </p:sp>
    </p:spTree>
    <p:extLst>
      <p:ext uri="{BB962C8B-B14F-4D97-AF65-F5344CB8AC3E}">
        <p14:creationId xmlns:p14="http://schemas.microsoft.com/office/powerpoint/2010/main" val="145943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API Styles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 u="sng">
                <a:solidFill>
                  <a:srgbClr val="2F425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Sequential Model</a:t>
            </a:r>
            <a:endParaRPr b="1">
              <a:solidFill>
                <a:srgbClr val="2F425A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Dead simple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Only for single-input, single-output, sequential layer stacks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Good for 70+% of use cases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b="1" u="sng">
                <a:solidFill>
                  <a:srgbClr val="2F425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functional API</a:t>
            </a:r>
            <a:endParaRPr b="1">
              <a:solidFill>
                <a:srgbClr val="2F425A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Like playing with Lego bricks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Multi-input, multi-output, arbitrary static graph topologies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Good for 95% of use cases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b="1" u="sng">
                <a:solidFill>
                  <a:srgbClr val="2F425A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subclassing</a:t>
            </a:r>
            <a:endParaRPr b="1">
              <a:solidFill>
                <a:srgbClr val="2F425A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Maximum flexibility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Larger potential error surface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Generators</a:t>
            </a: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Data generators allows you to import, train, and discard batches of data from memory.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Provides the option for ‘on the fly’ data augmentation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Useful for large datasets, which cannot be stored in memory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Generators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08" name="Google Shape;208;p20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https://keras.io/api/preprocessing/image/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193744" y="1052736"/>
            <a:ext cx="8749096" cy="5047536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tf.keras.preprocessing.image.ImageDataGenerator(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featurewise_center=False,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samplewise_center=False,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featurewise_std_normalization=False,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samplewise_std_normalization=False,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zca_whitening=False,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zca_epsilon=1e-06,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rotation_range=0,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width_shift_range=0.0,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height_shift_range=0.0,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brightness_range=None,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shear_range=0.0,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zoom_range=0.0,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channel_shift_range=0.0,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fill_mode="nearest",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cval=0.0,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horizontal_flip=False,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vertical_flip=False,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rescale=None,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preprocessing_function=None,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data_format=None,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validation_split=0.0,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dtype=None)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Generators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https://keras.io/api/preprocessing/image/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215516" y="1947336"/>
            <a:ext cx="8749096" cy="2800726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train_datagen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ImageDataGenerator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rescale=1./255,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shear_range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=0.2,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zoom_range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=0.2,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horizontal_flip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=True)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test_datagen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ImageDataGenerator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(rescale=1./255)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train_datagen.flow_from_directory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'data/train’,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=(150, 150),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class_mode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='binary’)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test_datagen.flow_from_directory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'data/validation’,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=(150, 150),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class_mode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='binary’)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steps_per_epoch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=2000, epochs=50,  v	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alidation_data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validation_generator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validation_steps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=800)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Defining the problem and assembling a dataset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will your input data be?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type of problem are you facing? Classification? Regression? …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Choosing a measure of success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How do you measure if the model is successful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Not to be confused with the loss function which is often only a surrogate for what you actually want achieve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Decide on the evaluation protocol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hold-out validation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Cross-validation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Preparing your data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Clean data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Normalize data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Define a model better than base-line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Last-layer activation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Loss function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Optimization Algorithm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Scaling up: Make the model overfit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 layers.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Make the layers bigger.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Train for more epochs.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Functional API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179387" y="1988840"/>
            <a:ext cx="8749200" cy="3494100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tensorflow.keras.models import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f</a:t>
            </a: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 tensorflow.keras.layers import Dense, Input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= Input(shape=(10,))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Dense(64, activation=‘relu’)(inputs)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Dense(64, activation=‘relu’)(x)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= Dense(10, activation=‘softmax’)(x)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Model(inputs, output)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Model.compile(optimizer=‘rmsprop’,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loss=‘categorical_crossentropy’,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metrics=[‘accuracy’])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model.fit(x, y, epochs=10, batch_size=32)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Regularizing your model and tuning your hyperparameters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This will take the most time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 dropout.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Try different architectures: add or remove layers.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 L1 and/or L2 regularization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Finalize your final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Workflow</a:t>
            </a:r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Defining the problem and assembling a dataset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Choosing a measure of success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Decide on the evaluation protocol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Preparing your data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Define a model better than base-line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Scaling up: Make the model overfit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/>
              <a:t>Regularizing your model and tuning your hyperparameters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1">
                <a:solidFill>
                  <a:schemeClr val="dk2"/>
                </a:solidFill>
              </a:rPr>
              <a:t>Finalize your final model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Save and distribute the model</a:t>
            </a: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857250" lvl="1" indent="-3302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the Model</a:t>
            </a:r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79388" y="3284984"/>
            <a:ext cx="8785225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same model defined using the functional API: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179388" y="1458650"/>
            <a:ext cx="8749096" cy="1754326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tensorflow.keras import models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tensorflow.keras import layers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models.Sequential()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model.add(layers.Dense(32, activation='relu', input_shape=(784,)))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model.add(layers.Dense(10, activation='softmax'))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179387" y="4255928"/>
            <a:ext cx="8749096" cy="1477328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input_tensor = layers.Input(shape=(784,))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layers.Dense(32, activation='relu')(input_tensor)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output_tensor = layers.Dense(10, activation='softmax')(x)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models.Model(inputs=input_tensor, outputs=output_tensor)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Alrighty, let’s put it together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0" name="Google Shape;8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3720" y="1268413"/>
            <a:ext cx="5936561" cy="48974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Regularization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7" name="Google Shape;87;p6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Adding weight regularization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l2(0.001) means every coefficient in the weight matrix of the layer will add 0.001 * weight_coefficient_value to the total loss of the network.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Note that because this penalty is only added at training time, the loss for this network will be much higher at training than at test time.</a:t>
            </a: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179387" y="1840756"/>
            <a:ext cx="8749096" cy="2308324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tensorflow.keras import regularizers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models.Sequential()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model.add(layers.Dense(16, 	kernel_regularizer=regularizers.l2(0.001),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activation='relu', input_shape=(10000,)))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model.add(layers.Dense(1, activation='sigmoid'))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Dropout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6" name="Google Shape;96;p7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189037" y="2132856"/>
            <a:ext cx="8749096" cy="2585323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models.Sequential()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model.add(layers.Dense(16, activation='relu', input_shape=(10000,)))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model.add(layers.Dropout(0.5))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model.add(layers.Dense(16, activation='relu'))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model.add(layers.Dropout(0.5))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model.add(layers.Dense(1, activation='sigmoid'))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Input Models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6" name="Google Shape;10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7382" y="1268413"/>
            <a:ext cx="4869236" cy="489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215516" y="11663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</a:t>
            </a:r>
            <a:r>
              <a:rPr lang="en-US" dirty="0">
                <a:solidFill>
                  <a:srgbClr val="002060"/>
                </a:solidFill>
              </a:rPr>
              <a:t>Input Model </a:t>
            </a:r>
            <a:r>
              <a:rPr lang="en-US" dirty="0"/>
              <a:t>using the functional API</a:t>
            </a:r>
            <a:endParaRPr dirty="0"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0" y="6572250"/>
            <a:ext cx="428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179388" y="1268759"/>
            <a:ext cx="8785225" cy="48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2"/>
          </p:nvPr>
        </p:nvSpPr>
        <p:spPr>
          <a:xfrm>
            <a:off x="179512" y="6237312"/>
            <a:ext cx="8785101" cy="28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80000" lvl="0" indent="-10380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03937" y="1681659"/>
            <a:ext cx="8749096" cy="3785611"/>
          </a:xfrm>
          <a:prstGeom prst="rect">
            <a:avLst/>
          </a:prstGeom>
          <a:solidFill>
            <a:srgbClr val="FDE9D8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Input(shape=(None,),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='int32', name='text')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layers.Embedding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(64,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layers.LSTM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(32)(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Input(shape=(None,),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='int32’, name='question')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layers.Embedding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(32,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layers.LSTM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(16)(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concatenated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layers.concatenate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encoded_text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encoded_question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axis=-1)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layers.Dense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answer_vocabulary_size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activation='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')(concatenated)		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= Model([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question_input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answer)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(optimizer='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rmsprop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loss='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categorical_crossentropy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’, metrics=['acc'])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DU Lecture Design">
  <a:themeElements>
    <a:clrScheme name="SDU Color Scheme">
      <a:dk1>
        <a:srgbClr val="000000"/>
      </a:dk1>
      <a:lt1>
        <a:srgbClr val="FFFFFF"/>
      </a:lt1>
      <a:dk2>
        <a:srgbClr val="2F425A"/>
      </a:dk2>
      <a:lt2>
        <a:srgbClr val="EEECE1"/>
      </a:lt2>
      <a:accent1>
        <a:srgbClr val="2F425A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2490</Words>
  <Application>Microsoft Office PowerPoint</Application>
  <PresentationFormat>Skærmshow (4:3)</PresentationFormat>
  <Paragraphs>352</Paragraphs>
  <Slides>31</Slides>
  <Notes>30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Noto Sans Symbols</vt:lpstr>
      <vt:lpstr>SDU Lecture Design</vt:lpstr>
      <vt:lpstr>Deep Learning</vt:lpstr>
      <vt:lpstr>Three API Styles</vt:lpstr>
      <vt:lpstr>The Functional API</vt:lpstr>
      <vt:lpstr>Defining the Model</vt:lpstr>
      <vt:lpstr>Alrighty, let’s put it together</vt:lpstr>
      <vt:lpstr>Regularization</vt:lpstr>
      <vt:lpstr>Dropout</vt:lpstr>
      <vt:lpstr>Multi Input Models</vt:lpstr>
      <vt:lpstr>Multi Input Model using the functional API</vt:lpstr>
      <vt:lpstr>Multi-Output Models</vt:lpstr>
      <vt:lpstr>Multi-Output Models</vt:lpstr>
      <vt:lpstr>Multi-Output Models</vt:lpstr>
      <vt:lpstr>Callbacks</vt:lpstr>
      <vt:lpstr>Implementing your own Callback</vt:lpstr>
      <vt:lpstr>TensorBoard / Weights and Biases</vt:lpstr>
      <vt:lpstr>TensorBoard</vt:lpstr>
      <vt:lpstr>Weights and Biases</vt:lpstr>
      <vt:lpstr>Early Stopping</vt:lpstr>
      <vt:lpstr>Predictions</vt:lpstr>
      <vt:lpstr>Data Generators</vt:lpstr>
      <vt:lpstr>Data Generators</vt:lpstr>
      <vt:lpstr>Data Generators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  <vt:lpstr>Deep Learning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Richard Röttger</dc:creator>
  <cp:lastModifiedBy>Tobias Greisager Christensen</cp:lastModifiedBy>
  <cp:revision>9</cp:revision>
  <dcterms:created xsi:type="dcterms:W3CDTF">2009-06-26T14:20:50Z</dcterms:created>
  <dcterms:modified xsi:type="dcterms:W3CDTF">2021-08-16T11:40:04Z</dcterms:modified>
</cp:coreProperties>
</file>