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6" r:id="rId11"/>
    <p:sldId id="267" r:id="rId12"/>
    <p:sldId id="268" r:id="rId13"/>
    <p:sldId id="269" r:id="rId14"/>
    <p:sldId id="270" r:id="rId15"/>
    <p:sldId id="271" r:id="rId16"/>
    <p:sldId id="272" r:id="rId17"/>
    <p:sldId id="273"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19" autoAdjust="0"/>
    <p:restoredTop sz="94660"/>
  </p:normalViewPr>
  <p:slideViewPr>
    <p:cSldViewPr snapToGrid="0">
      <p:cViewPr varScale="1">
        <p:scale>
          <a:sx n="114" d="100"/>
          <a:sy n="114" d="100"/>
        </p:scale>
        <p:origin x="186"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A5B59E-DC56-43AB-986B-437E61AFA68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80F0AC8F-E45E-41DA-AE8C-ECE44F3566D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89EF9A91-2D13-436D-81EE-FE1BB63BDD46}"/>
              </a:ext>
            </a:extLst>
          </p:cNvPr>
          <p:cNvSpPr>
            <a:spLocks noGrp="1"/>
          </p:cNvSpPr>
          <p:nvPr>
            <p:ph type="dt" sz="half" idx="10"/>
          </p:nvPr>
        </p:nvSpPr>
        <p:spPr/>
        <p:txBody>
          <a:bodyPr/>
          <a:lstStyle/>
          <a:p>
            <a:fld id="{389A37BA-A3AC-4564-85C2-2DC88E72F5EC}" type="datetimeFigureOut">
              <a:rPr lang="en-GB" smtClean="0"/>
              <a:t>02/11/2020</a:t>
            </a:fld>
            <a:endParaRPr lang="en-GB"/>
          </a:p>
        </p:txBody>
      </p:sp>
      <p:sp>
        <p:nvSpPr>
          <p:cNvPr id="5" name="Footer Placeholder 4">
            <a:extLst>
              <a:ext uri="{FF2B5EF4-FFF2-40B4-BE49-F238E27FC236}">
                <a16:creationId xmlns:a16="http://schemas.microsoft.com/office/drawing/2014/main" id="{C43A8CFA-9733-4E47-B3CE-784CDB88D07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F5163D6-68D6-432D-B8E7-223137375445}"/>
              </a:ext>
            </a:extLst>
          </p:cNvPr>
          <p:cNvSpPr>
            <a:spLocks noGrp="1"/>
          </p:cNvSpPr>
          <p:nvPr>
            <p:ph type="sldNum" sz="quarter" idx="12"/>
          </p:nvPr>
        </p:nvSpPr>
        <p:spPr/>
        <p:txBody>
          <a:bodyPr/>
          <a:lstStyle/>
          <a:p>
            <a:fld id="{51130723-71E8-4D41-8884-201F2B01666A}" type="slidenum">
              <a:rPr lang="en-GB" smtClean="0"/>
              <a:t>‹#›</a:t>
            </a:fld>
            <a:endParaRPr lang="en-GB"/>
          </a:p>
        </p:txBody>
      </p:sp>
    </p:spTree>
    <p:extLst>
      <p:ext uri="{BB962C8B-B14F-4D97-AF65-F5344CB8AC3E}">
        <p14:creationId xmlns:p14="http://schemas.microsoft.com/office/powerpoint/2010/main" val="15340682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EB3B73-470D-4127-8D36-A05AB30DFEAB}"/>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3B14DC81-D2E7-4BD5-84DD-E6A8327C4FD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853943C-940E-4C21-85F6-3CDEA2E32075}"/>
              </a:ext>
            </a:extLst>
          </p:cNvPr>
          <p:cNvSpPr>
            <a:spLocks noGrp="1"/>
          </p:cNvSpPr>
          <p:nvPr>
            <p:ph type="dt" sz="half" idx="10"/>
          </p:nvPr>
        </p:nvSpPr>
        <p:spPr/>
        <p:txBody>
          <a:bodyPr/>
          <a:lstStyle/>
          <a:p>
            <a:fld id="{389A37BA-A3AC-4564-85C2-2DC88E72F5EC}" type="datetimeFigureOut">
              <a:rPr lang="en-GB" smtClean="0"/>
              <a:t>02/11/2020</a:t>
            </a:fld>
            <a:endParaRPr lang="en-GB"/>
          </a:p>
        </p:txBody>
      </p:sp>
      <p:sp>
        <p:nvSpPr>
          <p:cNvPr id="5" name="Footer Placeholder 4">
            <a:extLst>
              <a:ext uri="{FF2B5EF4-FFF2-40B4-BE49-F238E27FC236}">
                <a16:creationId xmlns:a16="http://schemas.microsoft.com/office/drawing/2014/main" id="{383CB1B0-C668-4DEF-A3C9-41D3851E3BD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7AA4954-8FAE-4BD4-8B9F-00E2DA673E76}"/>
              </a:ext>
            </a:extLst>
          </p:cNvPr>
          <p:cNvSpPr>
            <a:spLocks noGrp="1"/>
          </p:cNvSpPr>
          <p:nvPr>
            <p:ph type="sldNum" sz="quarter" idx="12"/>
          </p:nvPr>
        </p:nvSpPr>
        <p:spPr/>
        <p:txBody>
          <a:bodyPr/>
          <a:lstStyle/>
          <a:p>
            <a:fld id="{51130723-71E8-4D41-8884-201F2B01666A}" type="slidenum">
              <a:rPr lang="en-GB" smtClean="0"/>
              <a:t>‹#›</a:t>
            </a:fld>
            <a:endParaRPr lang="en-GB"/>
          </a:p>
        </p:txBody>
      </p:sp>
    </p:spTree>
    <p:extLst>
      <p:ext uri="{BB962C8B-B14F-4D97-AF65-F5344CB8AC3E}">
        <p14:creationId xmlns:p14="http://schemas.microsoft.com/office/powerpoint/2010/main" val="34680709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DF6502C-C07B-4468-A5E0-5DB237D1A21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42D2DEFB-A90F-43F2-A795-355348EF1B2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7C80F4A-952E-4AFA-B8B3-CD80BEE195EE}"/>
              </a:ext>
            </a:extLst>
          </p:cNvPr>
          <p:cNvSpPr>
            <a:spLocks noGrp="1"/>
          </p:cNvSpPr>
          <p:nvPr>
            <p:ph type="dt" sz="half" idx="10"/>
          </p:nvPr>
        </p:nvSpPr>
        <p:spPr/>
        <p:txBody>
          <a:bodyPr/>
          <a:lstStyle/>
          <a:p>
            <a:fld id="{389A37BA-A3AC-4564-85C2-2DC88E72F5EC}" type="datetimeFigureOut">
              <a:rPr lang="en-GB" smtClean="0"/>
              <a:t>02/11/2020</a:t>
            </a:fld>
            <a:endParaRPr lang="en-GB"/>
          </a:p>
        </p:txBody>
      </p:sp>
      <p:sp>
        <p:nvSpPr>
          <p:cNvPr id="5" name="Footer Placeholder 4">
            <a:extLst>
              <a:ext uri="{FF2B5EF4-FFF2-40B4-BE49-F238E27FC236}">
                <a16:creationId xmlns:a16="http://schemas.microsoft.com/office/drawing/2014/main" id="{0E135F24-513C-424C-84CE-52D06BF2AC1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E56E0C4-589E-43F3-82CC-5BF6D565D716}"/>
              </a:ext>
            </a:extLst>
          </p:cNvPr>
          <p:cNvSpPr>
            <a:spLocks noGrp="1"/>
          </p:cNvSpPr>
          <p:nvPr>
            <p:ph type="sldNum" sz="quarter" idx="12"/>
          </p:nvPr>
        </p:nvSpPr>
        <p:spPr/>
        <p:txBody>
          <a:bodyPr/>
          <a:lstStyle/>
          <a:p>
            <a:fld id="{51130723-71E8-4D41-8884-201F2B01666A}" type="slidenum">
              <a:rPr lang="en-GB" smtClean="0"/>
              <a:t>‹#›</a:t>
            </a:fld>
            <a:endParaRPr lang="en-GB"/>
          </a:p>
        </p:txBody>
      </p:sp>
    </p:spTree>
    <p:extLst>
      <p:ext uri="{BB962C8B-B14F-4D97-AF65-F5344CB8AC3E}">
        <p14:creationId xmlns:p14="http://schemas.microsoft.com/office/powerpoint/2010/main" val="42942297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922B01-E92B-4DB6-A82D-D49164C4ACC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9C18E573-62BC-4198-94BE-02A48AFF7CF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082545D-9381-4E2D-AD6F-2AF19F4D1085}"/>
              </a:ext>
            </a:extLst>
          </p:cNvPr>
          <p:cNvSpPr>
            <a:spLocks noGrp="1"/>
          </p:cNvSpPr>
          <p:nvPr>
            <p:ph type="dt" sz="half" idx="10"/>
          </p:nvPr>
        </p:nvSpPr>
        <p:spPr/>
        <p:txBody>
          <a:bodyPr/>
          <a:lstStyle/>
          <a:p>
            <a:fld id="{389A37BA-A3AC-4564-85C2-2DC88E72F5EC}" type="datetimeFigureOut">
              <a:rPr lang="en-GB" smtClean="0"/>
              <a:t>02/11/2020</a:t>
            </a:fld>
            <a:endParaRPr lang="en-GB"/>
          </a:p>
        </p:txBody>
      </p:sp>
      <p:sp>
        <p:nvSpPr>
          <p:cNvPr id="5" name="Footer Placeholder 4">
            <a:extLst>
              <a:ext uri="{FF2B5EF4-FFF2-40B4-BE49-F238E27FC236}">
                <a16:creationId xmlns:a16="http://schemas.microsoft.com/office/drawing/2014/main" id="{C0DBBDE3-B3DD-4153-BB28-24550B42BBA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43B6DC1-9007-462A-9034-579D716B7B41}"/>
              </a:ext>
            </a:extLst>
          </p:cNvPr>
          <p:cNvSpPr>
            <a:spLocks noGrp="1"/>
          </p:cNvSpPr>
          <p:nvPr>
            <p:ph type="sldNum" sz="quarter" idx="12"/>
          </p:nvPr>
        </p:nvSpPr>
        <p:spPr/>
        <p:txBody>
          <a:bodyPr/>
          <a:lstStyle/>
          <a:p>
            <a:fld id="{51130723-71E8-4D41-8884-201F2B01666A}" type="slidenum">
              <a:rPr lang="en-GB" smtClean="0"/>
              <a:t>‹#›</a:t>
            </a:fld>
            <a:endParaRPr lang="en-GB"/>
          </a:p>
        </p:txBody>
      </p:sp>
    </p:spTree>
    <p:extLst>
      <p:ext uri="{BB962C8B-B14F-4D97-AF65-F5344CB8AC3E}">
        <p14:creationId xmlns:p14="http://schemas.microsoft.com/office/powerpoint/2010/main" val="22067724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29417E-785C-4FDA-BDF4-C80671695A1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C79DF693-9CB0-4CD8-BBC5-00EE62C282E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514C173-9D03-4834-AD37-440602390B7E}"/>
              </a:ext>
            </a:extLst>
          </p:cNvPr>
          <p:cNvSpPr>
            <a:spLocks noGrp="1"/>
          </p:cNvSpPr>
          <p:nvPr>
            <p:ph type="dt" sz="half" idx="10"/>
          </p:nvPr>
        </p:nvSpPr>
        <p:spPr/>
        <p:txBody>
          <a:bodyPr/>
          <a:lstStyle/>
          <a:p>
            <a:fld id="{389A37BA-A3AC-4564-85C2-2DC88E72F5EC}" type="datetimeFigureOut">
              <a:rPr lang="en-GB" smtClean="0"/>
              <a:t>02/11/2020</a:t>
            </a:fld>
            <a:endParaRPr lang="en-GB"/>
          </a:p>
        </p:txBody>
      </p:sp>
      <p:sp>
        <p:nvSpPr>
          <p:cNvPr id="5" name="Footer Placeholder 4">
            <a:extLst>
              <a:ext uri="{FF2B5EF4-FFF2-40B4-BE49-F238E27FC236}">
                <a16:creationId xmlns:a16="http://schemas.microsoft.com/office/drawing/2014/main" id="{876CC939-A318-45CE-B47C-5A8FB3E8BE7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9311D5D-4DD4-41AF-954C-CB5161F5C49B}"/>
              </a:ext>
            </a:extLst>
          </p:cNvPr>
          <p:cNvSpPr>
            <a:spLocks noGrp="1"/>
          </p:cNvSpPr>
          <p:nvPr>
            <p:ph type="sldNum" sz="quarter" idx="12"/>
          </p:nvPr>
        </p:nvSpPr>
        <p:spPr/>
        <p:txBody>
          <a:bodyPr/>
          <a:lstStyle/>
          <a:p>
            <a:fld id="{51130723-71E8-4D41-8884-201F2B01666A}" type="slidenum">
              <a:rPr lang="en-GB" smtClean="0"/>
              <a:t>‹#›</a:t>
            </a:fld>
            <a:endParaRPr lang="en-GB"/>
          </a:p>
        </p:txBody>
      </p:sp>
    </p:spTree>
    <p:extLst>
      <p:ext uri="{BB962C8B-B14F-4D97-AF65-F5344CB8AC3E}">
        <p14:creationId xmlns:p14="http://schemas.microsoft.com/office/powerpoint/2010/main" val="24724759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76824-A1A2-4FE2-B1C7-434DF91F2EE7}"/>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DB2CB752-C754-4D0A-BC4A-1D503DD11FE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EFB22AD9-4D2B-4D78-ADBB-1B095CF5946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8D2FCC4B-D91D-4439-A4C4-7921D2ED2F25}"/>
              </a:ext>
            </a:extLst>
          </p:cNvPr>
          <p:cNvSpPr>
            <a:spLocks noGrp="1"/>
          </p:cNvSpPr>
          <p:nvPr>
            <p:ph type="dt" sz="half" idx="10"/>
          </p:nvPr>
        </p:nvSpPr>
        <p:spPr/>
        <p:txBody>
          <a:bodyPr/>
          <a:lstStyle/>
          <a:p>
            <a:fld id="{389A37BA-A3AC-4564-85C2-2DC88E72F5EC}" type="datetimeFigureOut">
              <a:rPr lang="en-GB" smtClean="0"/>
              <a:t>02/11/2020</a:t>
            </a:fld>
            <a:endParaRPr lang="en-GB"/>
          </a:p>
        </p:txBody>
      </p:sp>
      <p:sp>
        <p:nvSpPr>
          <p:cNvPr id="6" name="Footer Placeholder 5">
            <a:extLst>
              <a:ext uri="{FF2B5EF4-FFF2-40B4-BE49-F238E27FC236}">
                <a16:creationId xmlns:a16="http://schemas.microsoft.com/office/drawing/2014/main" id="{D6746637-2FE3-4CCF-99F5-DF82BD4FE65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0EFC5DAD-6949-4BD4-AC95-2F43E53C3E46}"/>
              </a:ext>
            </a:extLst>
          </p:cNvPr>
          <p:cNvSpPr>
            <a:spLocks noGrp="1"/>
          </p:cNvSpPr>
          <p:nvPr>
            <p:ph type="sldNum" sz="quarter" idx="12"/>
          </p:nvPr>
        </p:nvSpPr>
        <p:spPr/>
        <p:txBody>
          <a:bodyPr/>
          <a:lstStyle/>
          <a:p>
            <a:fld id="{51130723-71E8-4D41-8884-201F2B01666A}" type="slidenum">
              <a:rPr lang="en-GB" smtClean="0"/>
              <a:t>‹#›</a:t>
            </a:fld>
            <a:endParaRPr lang="en-GB"/>
          </a:p>
        </p:txBody>
      </p:sp>
    </p:spTree>
    <p:extLst>
      <p:ext uri="{BB962C8B-B14F-4D97-AF65-F5344CB8AC3E}">
        <p14:creationId xmlns:p14="http://schemas.microsoft.com/office/powerpoint/2010/main" val="25741349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7E942A-1497-40FB-8B34-76ADB0996A49}"/>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F786C1E4-2C13-4092-9D52-8D2CD8D515E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1A099C6-0AB2-4A31-91F9-E1C131D0C7D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E0A09674-BC01-40CE-8E5D-832684E71B1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A10557F-6360-4541-962E-90136522372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319C88C5-7BE4-48FF-BB2C-40BB5E00566D}"/>
              </a:ext>
            </a:extLst>
          </p:cNvPr>
          <p:cNvSpPr>
            <a:spLocks noGrp="1"/>
          </p:cNvSpPr>
          <p:nvPr>
            <p:ph type="dt" sz="half" idx="10"/>
          </p:nvPr>
        </p:nvSpPr>
        <p:spPr/>
        <p:txBody>
          <a:bodyPr/>
          <a:lstStyle/>
          <a:p>
            <a:fld id="{389A37BA-A3AC-4564-85C2-2DC88E72F5EC}" type="datetimeFigureOut">
              <a:rPr lang="en-GB" smtClean="0"/>
              <a:t>02/11/2020</a:t>
            </a:fld>
            <a:endParaRPr lang="en-GB"/>
          </a:p>
        </p:txBody>
      </p:sp>
      <p:sp>
        <p:nvSpPr>
          <p:cNvPr id="8" name="Footer Placeholder 7">
            <a:extLst>
              <a:ext uri="{FF2B5EF4-FFF2-40B4-BE49-F238E27FC236}">
                <a16:creationId xmlns:a16="http://schemas.microsoft.com/office/drawing/2014/main" id="{8D2CD8C5-58E2-4587-AB16-CA8B2AED8E87}"/>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93B14F20-B2C2-4EF7-860F-1B1B51248955}"/>
              </a:ext>
            </a:extLst>
          </p:cNvPr>
          <p:cNvSpPr>
            <a:spLocks noGrp="1"/>
          </p:cNvSpPr>
          <p:nvPr>
            <p:ph type="sldNum" sz="quarter" idx="12"/>
          </p:nvPr>
        </p:nvSpPr>
        <p:spPr/>
        <p:txBody>
          <a:bodyPr/>
          <a:lstStyle/>
          <a:p>
            <a:fld id="{51130723-71E8-4D41-8884-201F2B01666A}" type="slidenum">
              <a:rPr lang="en-GB" smtClean="0"/>
              <a:t>‹#›</a:t>
            </a:fld>
            <a:endParaRPr lang="en-GB"/>
          </a:p>
        </p:txBody>
      </p:sp>
    </p:spTree>
    <p:extLst>
      <p:ext uri="{BB962C8B-B14F-4D97-AF65-F5344CB8AC3E}">
        <p14:creationId xmlns:p14="http://schemas.microsoft.com/office/powerpoint/2010/main" val="28400200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61A20-2CD1-4954-9075-B963AE24DA4E}"/>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D451D966-4684-49A2-B560-2A356B18C47B}"/>
              </a:ext>
            </a:extLst>
          </p:cNvPr>
          <p:cNvSpPr>
            <a:spLocks noGrp="1"/>
          </p:cNvSpPr>
          <p:nvPr>
            <p:ph type="dt" sz="half" idx="10"/>
          </p:nvPr>
        </p:nvSpPr>
        <p:spPr/>
        <p:txBody>
          <a:bodyPr/>
          <a:lstStyle/>
          <a:p>
            <a:fld id="{389A37BA-A3AC-4564-85C2-2DC88E72F5EC}" type="datetimeFigureOut">
              <a:rPr lang="en-GB" smtClean="0"/>
              <a:t>02/11/2020</a:t>
            </a:fld>
            <a:endParaRPr lang="en-GB"/>
          </a:p>
        </p:txBody>
      </p:sp>
      <p:sp>
        <p:nvSpPr>
          <p:cNvPr id="4" name="Footer Placeholder 3">
            <a:extLst>
              <a:ext uri="{FF2B5EF4-FFF2-40B4-BE49-F238E27FC236}">
                <a16:creationId xmlns:a16="http://schemas.microsoft.com/office/drawing/2014/main" id="{B8ED4D83-6677-4E3D-A99F-604C812E2E66}"/>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F9F8882D-FF87-465B-AF30-D85624C1436E}"/>
              </a:ext>
            </a:extLst>
          </p:cNvPr>
          <p:cNvSpPr>
            <a:spLocks noGrp="1"/>
          </p:cNvSpPr>
          <p:nvPr>
            <p:ph type="sldNum" sz="quarter" idx="12"/>
          </p:nvPr>
        </p:nvSpPr>
        <p:spPr/>
        <p:txBody>
          <a:bodyPr/>
          <a:lstStyle/>
          <a:p>
            <a:fld id="{51130723-71E8-4D41-8884-201F2B01666A}" type="slidenum">
              <a:rPr lang="en-GB" smtClean="0"/>
              <a:t>‹#›</a:t>
            </a:fld>
            <a:endParaRPr lang="en-GB"/>
          </a:p>
        </p:txBody>
      </p:sp>
    </p:spTree>
    <p:extLst>
      <p:ext uri="{BB962C8B-B14F-4D97-AF65-F5344CB8AC3E}">
        <p14:creationId xmlns:p14="http://schemas.microsoft.com/office/powerpoint/2010/main" val="10615546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B3B2C74-5AED-4147-91EB-AEE57BD88CA9}"/>
              </a:ext>
            </a:extLst>
          </p:cNvPr>
          <p:cNvSpPr>
            <a:spLocks noGrp="1"/>
          </p:cNvSpPr>
          <p:nvPr>
            <p:ph type="dt" sz="half" idx="10"/>
          </p:nvPr>
        </p:nvSpPr>
        <p:spPr/>
        <p:txBody>
          <a:bodyPr/>
          <a:lstStyle/>
          <a:p>
            <a:fld id="{389A37BA-A3AC-4564-85C2-2DC88E72F5EC}" type="datetimeFigureOut">
              <a:rPr lang="en-GB" smtClean="0"/>
              <a:t>02/11/2020</a:t>
            </a:fld>
            <a:endParaRPr lang="en-GB"/>
          </a:p>
        </p:txBody>
      </p:sp>
      <p:sp>
        <p:nvSpPr>
          <p:cNvPr id="3" name="Footer Placeholder 2">
            <a:extLst>
              <a:ext uri="{FF2B5EF4-FFF2-40B4-BE49-F238E27FC236}">
                <a16:creationId xmlns:a16="http://schemas.microsoft.com/office/drawing/2014/main" id="{BEF69EDB-1436-49BA-9EA3-0FCDAD4DE5F5}"/>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ACF5BE65-840A-4EC0-BA4D-C53C655A5272}"/>
              </a:ext>
            </a:extLst>
          </p:cNvPr>
          <p:cNvSpPr>
            <a:spLocks noGrp="1"/>
          </p:cNvSpPr>
          <p:nvPr>
            <p:ph type="sldNum" sz="quarter" idx="12"/>
          </p:nvPr>
        </p:nvSpPr>
        <p:spPr/>
        <p:txBody>
          <a:bodyPr/>
          <a:lstStyle/>
          <a:p>
            <a:fld id="{51130723-71E8-4D41-8884-201F2B01666A}" type="slidenum">
              <a:rPr lang="en-GB" smtClean="0"/>
              <a:t>‹#›</a:t>
            </a:fld>
            <a:endParaRPr lang="en-GB"/>
          </a:p>
        </p:txBody>
      </p:sp>
    </p:spTree>
    <p:extLst>
      <p:ext uri="{BB962C8B-B14F-4D97-AF65-F5344CB8AC3E}">
        <p14:creationId xmlns:p14="http://schemas.microsoft.com/office/powerpoint/2010/main" val="9216069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623F42-1025-4E4D-B609-E6A5A42926E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0B16609E-2C9C-4564-8F9A-1AAB7C839F8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829B8D78-BA2F-4DF3-ABFD-B7AA28CF8AC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2C99A7-DB4C-4E53-861F-B1563A6B5DFA}"/>
              </a:ext>
            </a:extLst>
          </p:cNvPr>
          <p:cNvSpPr>
            <a:spLocks noGrp="1"/>
          </p:cNvSpPr>
          <p:nvPr>
            <p:ph type="dt" sz="half" idx="10"/>
          </p:nvPr>
        </p:nvSpPr>
        <p:spPr/>
        <p:txBody>
          <a:bodyPr/>
          <a:lstStyle/>
          <a:p>
            <a:fld id="{389A37BA-A3AC-4564-85C2-2DC88E72F5EC}" type="datetimeFigureOut">
              <a:rPr lang="en-GB" smtClean="0"/>
              <a:t>02/11/2020</a:t>
            </a:fld>
            <a:endParaRPr lang="en-GB"/>
          </a:p>
        </p:txBody>
      </p:sp>
      <p:sp>
        <p:nvSpPr>
          <p:cNvPr id="6" name="Footer Placeholder 5">
            <a:extLst>
              <a:ext uri="{FF2B5EF4-FFF2-40B4-BE49-F238E27FC236}">
                <a16:creationId xmlns:a16="http://schemas.microsoft.com/office/drawing/2014/main" id="{30BA1B6A-D6D7-4D92-B638-FB08A4899CA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BCF9B182-50DC-4852-AB8D-B555847BD788}"/>
              </a:ext>
            </a:extLst>
          </p:cNvPr>
          <p:cNvSpPr>
            <a:spLocks noGrp="1"/>
          </p:cNvSpPr>
          <p:nvPr>
            <p:ph type="sldNum" sz="quarter" idx="12"/>
          </p:nvPr>
        </p:nvSpPr>
        <p:spPr/>
        <p:txBody>
          <a:bodyPr/>
          <a:lstStyle/>
          <a:p>
            <a:fld id="{51130723-71E8-4D41-8884-201F2B01666A}" type="slidenum">
              <a:rPr lang="en-GB" smtClean="0"/>
              <a:t>‹#›</a:t>
            </a:fld>
            <a:endParaRPr lang="en-GB"/>
          </a:p>
        </p:txBody>
      </p:sp>
    </p:spTree>
    <p:extLst>
      <p:ext uri="{BB962C8B-B14F-4D97-AF65-F5344CB8AC3E}">
        <p14:creationId xmlns:p14="http://schemas.microsoft.com/office/powerpoint/2010/main" val="28355281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33B3E-B737-4A81-A5C4-D01360533D5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D4E925F0-564A-4C85-A121-C7CF80F23F6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002DA421-9F58-44C8-BCBE-4873FF3A9E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2D7EA70-05A1-4216-B397-F863F0C3ED22}"/>
              </a:ext>
            </a:extLst>
          </p:cNvPr>
          <p:cNvSpPr>
            <a:spLocks noGrp="1"/>
          </p:cNvSpPr>
          <p:nvPr>
            <p:ph type="dt" sz="half" idx="10"/>
          </p:nvPr>
        </p:nvSpPr>
        <p:spPr/>
        <p:txBody>
          <a:bodyPr/>
          <a:lstStyle/>
          <a:p>
            <a:fld id="{389A37BA-A3AC-4564-85C2-2DC88E72F5EC}" type="datetimeFigureOut">
              <a:rPr lang="en-GB" smtClean="0"/>
              <a:t>02/11/2020</a:t>
            </a:fld>
            <a:endParaRPr lang="en-GB"/>
          </a:p>
        </p:txBody>
      </p:sp>
      <p:sp>
        <p:nvSpPr>
          <p:cNvPr id="6" name="Footer Placeholder 5">
            <a:extLst>
              <a:ext uri="{FF2B5EF4-FFF2-40B4-BE49-F238E27FC236}">
                <a16:creationId xmlns:a16="http://schemas.microsoft.com/office/drawing/2014/main" id="{3429B613-C95D-4D2D-A6A0-7687DD61C03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A82878D3-7966-4602-829F-B17992D8638F}"/>
              </a:ext>
            </a:extLst>
          </p:cNvPr>
          <p:cNvSpPr>
            <a:spLocks noGrp="1"/>
          </p:cNvSpPr>
          <p:nvPr>
            <p:ph type="sldNum" sz="quarter" idx="12"/>
          </p:nvPr>
        </p:nvSpPr>
        <p:spPr/>
        <p:txBody>
          <a:bodyPr/>
          <a:lstStyle/>
          <a:p>
            <a:fld id="{51130723-71E8-4D41-8884-201F2B01666A}" type="slidenum">
              <a:rPr lang="en-GB" smtClean="0"/>
              <a:t>‹#›</a:t>
            </a:fld>
            <a:endParaRPr lang="en-GB"/>
          </a:p>
        </p:txBody>
      </p:sp>
    </p:spTree>
    <p:extLst>
      <p:ext uri="{BB962C8B-B14F-4D97-AF65-F5344CB8AC3E}">
        <p14:creationId xmlns:p14="http://schemas.microsoft.com/office/powerpoint/2010/main" val="22217226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DE082D7-39A6-4825-B9DA-B1A653512C4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6283D88B-5359-473F-9AA2-FFD85455AC8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1069562-399C-44F3-A95A-759C7BEA73B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89A37BA-A3AC-4564-85C2-2DC88E72F5EC}" type="datetimeFigureOut">
              <a:rPr lang="en-GB" smtClean="0"/>
              <a:t>02/11/2020</a:t>
            </a:fld>
            <a:endParaRPr lang="en-GB"/>
          </a:p>
        </p:txBody>
      </p:sp>
      <p:sp>
        <p:nvSpPr>
          <p:cNvPr id="5" name="Footer Placeholder 4">
            <a:extLst>
              <a:ext uri="{FF2B5EF4-FFF2-40B4-BE49-F238E27FC236}">
                <a16:creationId xmlns:a16="http://schemas.microsoft.com/office/drawing/2014/main" id="{CC9C2A0B-1DF0-420C-8F96-B67B860682E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FF066395-D074-404A-9E5E-0C68890EC84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130723-71E8-4D41-8884-201F2B01666A}" type="slidenum">
              <a:rPr lang="en-GB" smtClean="0"/>
              <a:t>‹#›</a:t>
            </a:fld>
            <a:endParaRPr lang="en-GB"/>
          </a:p>
        </p:txBody>
      </p:sp>
    </p:spTree>
    <p:extLst>
      <p:ext uri="{BB962C8B-B14F-4D97-AF65-F5344CB8AC3E}">
        <p14:creationId xmlns:p14="http://schemas.microsoft.com/office/powerpoint/2010/main" val="40036123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73FFBC-A50E-4040-BAC6-9FF99AEDE335}"/>
              </a:ext>
            </a:extLst>
          </p:cNvPr>
          <p:cNvSpPr>
            <a:spLocks noGrp="1"/>
          </p:cNvSpPr>
          <p:nvPr>
            <p:ph type="ctrTitle"/>
          </p:nvPr>
        </p:nvSpPr>
        <p:spPr/>
        <p:txBody>
          <a:bodyPr/>
          <a:lstStyle/>
          <a:p>
            <a:r>
              <a:rPr lang="en-GB"/>
              <a:t>CycleGAN</a:t>
            </a:r>
            <a:endParaRPr lang="en-GB" dirty="0"/>
          </a:p>
        </p:txBody>
      </p:sp>
      <p:sp>
        <p:nvSpPr>
          <p:cNvPr id="3" name="Subtitle 2">
            <a:extLst>
              <a:ext uri="{FF2B5EF4-FFF2-40B4-BE49-F238E27FC236}">
                <a16:creationId xmlns:a16="http://schemas.microsoft.com/office/drawing/2014/main" id="{2C221645-5E54-4BB4-B7A9-67B21324AF05}"/>
              </a:ext>
            </a:extLst>
          </p:cNvPr>
          <p:cNvSpPr>
            <a:spLocks noGrp="1"/>
          </p:cNvSpPr>
          <p:nvPr>
            <p:ph type="subTitle" idx="1"/>
          </p:nvPr>
        </p:nvSpPr>
        <p:spPr/>
        <p:txBody>
          <a:bodyPr/>
          <a:lstStyle/>
          <a:p>
            <a:endParaRPr lang="en-GB" dirty="0"/>
          </a:p>
        </p:txBody>
      </p:sp>
    </p:spTree>
    <p:extLst>
      <p:ext uri="{BB962C8B-B14F-4D97-AF65-F5344CB8AC3E}">
        <p14:creationId xmlns:p14="http://schemas.microsoft.com/office/powerpoint/2010/main" val="31596674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73FFBC-A50E-4040-BAC6-9FF99AEDE335}"/>
              </a:ext>
            </a:extLst>
          </p:cNvPr>
          <p:cNvSpPr>
            <a:spLocks noGrp="1"/>
          </p:cNvSpPr>
          <p:nvPr>
            <p:ph type="ctrTitle"/>
          </p:nvPr>
        </p:nvSpPr>
        <p:spPr/>
        <p:txBody>
          <a:bodyPr/>
          <a:lstStyle/>
          <a:p>
            <a:r>
              <a:rPr lang="en-GB" dirty="0"/>
              <a:t>VIGAN</a:t>
            </a:r>
          </a:p>
        </p:txBody>
      </p:sp>
      <p:sp>
        <p:nvSpPr>
          <p:cNvPr id="3" name="Subtitle 2">
            <a:extLst>
              <a:ext uri="{FF2B5EF4-FFF2-40B4-BE49-F238E27FC236}">
                <a16:creationId xmlns:a16="http://schemas.microsoft.com/office/drawing/2014/main" id="{2C221645-5E54-4BB4-B7A9-67B21324AF05}"/>
              </a:ext>
            </a:extLst>
          </p:cNvPr>
          <p:cNvSpPr>
            <a:spLocks noGrp="1"/>
          </p:cNvSpPr>
          <p:nvPr>
            <p:ph type="subTitle" idx="1"/>
          </p:nvPr>
        </p:nvSpPr>
        <p:spPr/>
        <p:txBody>
          <a:bodyPr/>
          <a:lstStyle/>
          <a:p>
            <a:endParaRPr lang="en-GB" dirty="0"/>
          </a:p>
        </p:txBody>
      </p:sp>
    </p:spTree>
    <p:extLst>
      <p:ext uri="{BB962C8B-B14F-4D97-AF65-F5344CB8AC3E}">
        <p14:creationId xmlns:p14="http://schemas.microsoft.com/office/powerpoint/2010/main" val="10917941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D5DCCA-4CF2-4200-B147-3A5DE0F5E8DC}"/>
              </a:ext>
            </a:extLst>
          </p:cNvPr>
          <p:cNvSpPr>
            <a:spLocks noGrp="1"/>
          </p:cNvSpPr>
          <p:nvPr>
            <p:ph type="title"/>
          </p:nvPr>
        </p:nvSpPr>
        <p:spPr/>
        <p:txBody>
          <a:bodyPr/>
          <a:lstStyle/>
          <a:p>
            <a:r>
              <a:rPr lang="en-GB" dirty="0"/>
              <a:t>What is VIGAN?</a:t>
            </a:r>
          </a:p>
        </p:txBody>
      </p:sp>
      <p:sp>
        <p:nvSpPr>
          <p:cNvPr id="3" name="Content Placeholder 2">
            <a:extLst>
              <a:ext uri="{FF2B5EF4-FFF2-40B4-BE49-F238E27FC236}">
                <a16:creationId xmlns:a16="http://schemas.microsoft.com/office/drawing/2014/main" id="{7A04F84C-B820-4BAA-B773-ADA1B020832A}"/>
              </a:ext>
            </a:extLst>
          </p:cNvPr>
          <p:cNvSpPr>
            <a:spLocks noGrp="1"/>
          </p:cNvSpPr>
          <p:nvPr>
            <p:ph idx="1"/>
          </p:nvPr>
        </p:nvSpPr>
        <p:spPr/>
        <p:txBody>
          <a:bodyPr/>
          <a:lstStyle/>
          <a:p>
            <a:r>
              <a:rPr lang="en-GB" dirty="0"/>
              <a:t>VIGAN tackles the problem of ensuring the quality or completeness of data – the missing data problem.</a:t>
            </a:r>
          </a:p>
          <a:p>
            <a:r>
              <a:rPr lang="en-GB" dirty="0"/>
              <a:t>The method proposed in the paper can handle both the multi-view (where different views describe distinct perspectives) and multi-modal (data for more than one model) missing data problem.</a:t>
            </a:r>
          </a:p>
          <a:p>
            <a:r>
              <a:rPr lang="en-GB" dirty="0"/>
              <a:t>Most existing statistical or machine learning methods do not handle it and thus require the missing data to be imputed before the statistical methods can be applied </a:t>
            </a:r>
          </a:p>
        </p:txBody>
      </p:sp>
    </p:spTree>
    <p:extLst>
      <p:ext uri="{BB962C8B-B14F-4D97-AF65-F5344CB8AC3E}">
        <p14:creationId xmlns:p14="http://schemas.microsoft.com/office/powerpoint/2010/main" val="8758786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A221742-70EF-475F-BC50-ACB72DF77E72}"/>
              </a:ext>
            </a:extLst>
          </p:cNvPr>
          <p:cNvSpPr>
            <a:spLocks noGrp="1"/>
          </p:cNvSpPr>
          <p:nvPr>
            <p:ph idx="1"/>
          </p:nvPr>
        </p:nvSpPr>
        <p:spPr/>
        <p:txBody>
          <a:bodyPr/>
          <a:lstStyle/>
          <a:p>
            <a:r>
              <a:rPr lang="en-GB" dirty="0"/>
              <a:t>Prior works assume that all views are available, and only some variables in each view are missing. </a:t>
            </a:r>
          </a:p>
          <a:p>
            <a:r>
              <a:rPr lang="en-GB" dirty="0"/>
              <a:t>As a result of research on imputation in multi-view settings, missing values in a view can now be imputed based on information from another complete view</a:t>
            </a:r>
          </a:p>
        </p:txBody>
      </p:sp>
      <p:pic>
        <p:nvPicPr>
          <p:cNvPr id="1026" name="Picture 2">
            <a:extLst>
              <a:ext uri="{FF2B5EF4-FFF2-40B4-BE49-F238E27FC236}">
                <a16:creationId xmlns:a16="http://schemas.microsoft.com/office/drawing/2014/main" id="{A0298985-9281-4A78-B383-90B537E3851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86871" y="3797011"/>
            <a:ext cx="4750591" cy="26958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65165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97D6A8-3A03-49C7-8736-7ADA9FD9F320}"/>
              </a:ext>
            </a:extLst>
          </p:cNvPr>
          <p:cNvSpPr>
            <a:spLocks noGrp="1"/>
          </p:cNvSpPr>
          <p:nvPr>
            <p:ph type="title"/>
          </p:nvPr>
        </p:nvSpPr>
        <p:spPr/>
        <p:txBody>
          <a:bodyPr/>
          <a:lstStyle/>
          <a:p>
            <a:r>
              <a:rPr lang="en-GB" dirty="0"/>
              <a:t>Model Stages</a:t>
            </a:r>
          </a:p>
        </p:txBody>
      </p:sp>
      <p:sp>
        <p:nvSpPr>
          <p:cNvPr id="3" name="Content Placeholder 2">
            <a:extLst>
              <a:ext uri="{FF2B5EF4-FFF2-40B4-BE49-F238E27FC236}">
                <a16:creationId xmlns:a16="http://schemas.microsoft.com/office/drawing/2014/main" id="{E019DABA-502A-46FB-8D8E-5605D0EFC625}"/>
              </a:ext>
            </a:extLst>
          </p:cNvPr>
          <p:cNvSpPr>
            <a:spLocks noGrp="1"/>
          </p:cNvSpPr>
          <p:nvPr>
            <p:ph idx="1"/>
          </p:nvPr>
        </p:nvSpPr>
        <p:spPr/>
        <p:txBody>
          <a:bodyPr/>
          <a:lstStyle/>
          <a:p>
            <a:r>
              <a:rPr lang="en-GB" dirty="0"/>
              <a:t>a multi-modal autoencoder is trained on paired data to embed and reconstruct the input views</a:t>
            </a:r>
          </a:p>
          <a:p>
            <a:r>
              <a:rPr lang="en-GB" dirty="0"/>
              <a:t>train a cycle consistent GAN with unpaired data allowing a cross domain relationship to be inferred.</a:t>
            </a:r>
          </a:p>
          <a:p>
            <a:r>
              <a:rPr lang="en-GB" dirty="0"/>
              <a:t>re-optimise both the pre-trained multi-modal autoencoder and the pretrained cycle-consistent GAN so that we integrate the cross-domain relationship learned from unpaired data and the view correspondences learned from paired data</a:t>
            </a:r>
          </a:p>
          <a:p>
            <a:r>
              <a:rPr lang="en-GB" dirty="0"/>
              <a:t>use the autoencoder to refine the estimate by denoising the GAN outputs</a:t>
            </a:r>
          </a:p>
        </p:txBody>
      </p:sp>
    </p:spTree>
    <p:extLst>
      <p:ext uri="{BB962C8B-B14F-4D97-AF65-F5344CB8AC3E}">
        <p14:creationId xmlns:p14="http://schemas.microsoft.com/office/powerpoint/2010/main" val="5201729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36741C9-34F4-4F96-9146-360CD069393B}"/>
              </a:ext>
            </a:extLst>
          </p:cNvPr>
          <p:cNvSpPr>
            <a:spLocks noGrp="1"/>
          </p:cNvSpPr>
          <p:nvPr>
            <p:ph idx="1"/>
          </p:nvPr>
        </p:nvSpPr>
        <p:spPr/>
        <p:txBody>
          <a:bodyPr/>
          <a:lstStyle/>
          <a:p>
            <a:r>
              <a:rPr lang="en-GB" dirty="0"/>
              <a:t>Both paired and unpaired data are employed to learn mappings or correspondences between domains X and Y .</a:t>
            </a:r>
          </a:p>
          <a:p>
            <a:r>
              <a:rPr lang="en-GB" dirty="0"/>
              <a:t>The denoising autoencoder is used to learn a shared representation from pairs (x, y) and is pretrained. </a:t>
            </a:r>
          </a:p>
          <a:p>
            <a:r>
              <a:rPr lang="en-GB" dirty="0"/>
              <a:t>The cycle-consistent GAN is used to learn from unpaired examples {x}, {y} randomly drawn from the data to obtain maps between the domains</a:t>
            </a:r>
          </a:p>
        </p:txBody>
      </p:sp>
    </p:spTree>
    <p:extLst>
      <p:ext uri="{BB962C8B-B14F-4D97-AF65-F5344CB8AC3E}">
        <p14:creationId xmlns:p14="http://schemas.microsoft.com/office/powerpoint/2010/main" val="25139708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06B432-2D6F-49E2-BE21-65AD00BB4C92}"/>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F3EB5DF4-4A80-414E-BE79-47ED5C05C64A}"/>
              </a:ext>
            </a:extLst>
          </p:cNvPr>
          <p:cNvSpPr>
            <a:spLocks noGrp="1"/>
          </p:cNvSpPr>
          <p:nvPr>
            <p:ph idx="1"/>
          </p:nvPr>
        </p:nvSpPr>
        <p:spPr/>
        <p:txBody>
          <a:bodyPr/>
          <a:lstStyle/>
          <a:p>
            <a:r>
              <a:rPr lang="en-GB" dirty="0"/>
              <a:t>To jointly optimise both the DAE and CycleGAN, in the last stage, they  minimise an overall loss function</a:t>
            </a:r>
          </a:p>
          <a:p>
            <a:r>
              <a:rPr lang="en-GB" dirty="0"/>
              <a:t>That loss function is composed of:</a:t>
            </a:r>
          </a:p>
          <a:p>
            <a:pPr lvl="1"/>
            <a:r>
              <a:rPr lang="en-GB" dirty="0"/>
              <a:t>The loss of multi-modal denoising autoencoder</a:t>
            </a:r>
          </a:p>
          <a:p>
            <a:pPr lvl="1"/>
            <a:r>
              <a:rPr lang="en-GB" dirty="0"/>
              <a:t>The adversarial loss</a:t>
            </a:r>
          </a:p>
          <a:p>
            <a:pPr lvl="1"/>
            <a:r>
              <a:rPr lang="en-GB" dirty="0"/>
              <a:t>The cycle consistency loss</a:t>
            </a:r>
          </a:p>
          <a:p>
            <a:pPr lvl="1"/>
            <a:endParaRPr lang="en-GB" dirty="0"/>
          </a:p>
          <a:p>
            <a:endParaRPr lang="en-GB" dirty="0"/>
          </a:p>
        </p:txBody>
      </p:sp>
      <p:pic>
        <p:nvPicPr>
          <p:cNvPr id="1026" name="Picture 2">
            <a:extLst>
              <a:ext uri="{FF2B5EF4-FFF2-40B4-BE49-F238E27FC236}">
                <a16:creationId xmlns:a16="http://schemas.microsoft.com/office/drawing/2014/main" id="{A6289A56-45A8-424B-AE6F-5A560C7C842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93583" y="4546783"/>
            <a:ext cx="7580232" cy="19460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00695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68C7F-CA5A-4F70-922D-128DDB147163}"/>
              </a:ext>
            </a:extLst>
          </p:cNvPr>
          <p:cNvSpPr>
            <a:spLocks noGrp="1"/>
          </p:cNvSpPr>
          <p:nvPr>
            <p:ph type="title"/>
          </p:nvPr>
        </p:nvSpPr>
        <p:spPr/>
        <p:txBody>
          <a:bodyPr/>
          <a:lstStyle/>
          <a:p>
            <a:r>
              <a:rPr lang="en-GB" dirty="0"/>
              <a:t>Testing</a:t>
            </a:r>
          </a:p>
        </p:txBody>
      </p:sp>
      <p:sp>
        <p:nvSpPr>
          <p:cNvPr id="3" name="Content Placeholder 2">
            <a:extLst>
              <a:ext uri="{FF2B5EF4-FFF2-40B4-BE49-F238E27FC236}">
                <a16:creationId xmlns:a16="http://schemas.microsoft.com/office/drawing/2014/main" id="{1A860144-C13F-401E-952E-8702A00902ED}"/>
              </a:ext>
            </a:extLst>
          </p:cNvPr>
          <p:cNvSpPr>
            <a:spLocks noGrp="1"/>
          </p:cNvSpPr>
          <p:nvPr>
            <p:ph idx="1"/>
          </p:nvPr>
        </p:nvSpPr>
        <p:spPr>
          <a:xfrm>
            <a:off x="838200" y="1825625"/>
            <a:ext cx="4558259" cy="4351338"/>
          </a:xfrm>
        </p:spPr>
        <p:txBody>
          <a:bodyPr>
            <a:normAutofit lnSpcReduction="10000"/>
          </a:bodyPr>
          <a:lstStyle/>
          <a:p>
            <a:r>
              <a:rPr lang="en-GB" dirty="0"/>
              <a:t>Using the MNIST dataset</a:t>
            </a:r>
          </a:p>
          <a:p>
            <a:pPr lvl="1"/>
            <a:r>
              <a:rPr lang="en-GB" dirty="0"/>
              <a:t>54000 training</a:t>
            </a:r>
          </a:p>
          <a:p>
            <a:pPr lvl="1"/>
            <a:r>
              <a:rPr lang="en-GB" dirty="0"/>
              <a:t>10000 test</a:t>
            </a:r>
          </a:p>
          <a:p>
            <a:pPr lvl="1"/>
            <a:r>
              <a:rPr lang="en-GB" dirty="0"/>
              <a:t>6000 validation</a:t>
            </a:r>
          </a:p>
          <a:p>
            <a:pPr lvl="1"/>
            <a:endParaRPr lang="en-GB" dirty="0"/>
          </a:p>
          <a:p>
            <a:r>
              <a:rPr lang="en-GB" dirty="0"/>
              <a:t>Original digit was the first view and the edge images were the second view.</a:t>
            </a:r>
          </a:p>
          <a:p>
            <a:r>
              <a:rPr lang="en-GB" dirty="0"/>
              <a:t>The network was trained assuming either view could be completely missing</a:t>
            </a:r>
          </a:p>
        </p:txBody>
      </p:sp>
      <p:pic>
        <p:nvPicPr>
          <p:cNvPr id="2050" name="Picture 2">
            <a:extLst>
              <a:ext uri="{FF2B5EF4-FFF2-40B4-BE49-F238E27FC236}">
                <a16:creationId xmlns:a16="http://schemas.microsoft.com/office/drawing/2014/main" id="{F254EAF9-695C-4B54-9CB6-906F5A9CBB0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02156" y="2083632"/>
            <a:ext cx="6064340" cy="37175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782060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7EB5863-5B04-4A4D-85EC-0D4E6A928AD7}"/>
              </a:ext>
            </a:extLst>
          </p:cNvPr>
          <p:cNvSpPr>
            <a:spLocks noGrp="1"/>
          </p:cNvSpPr>
          <p:nvPr>
            <p:ph idx="1"/>
          </p:nvPr>
        </p:nvSpPr>
        <p:spPr/>
        <p:txBody>
          <a:bodyPr/>
          <a:lstStyle/>
          <a:p>
            <a:r>
              <a:rPr lang="en-GB" dirty="0"/>
              <a:t>Comparison of the root mean square errors between VIGAN and other effective imputation methods.</a:t>
            </a:r>
          </a:p>
          <a:p>
            <a:r>
              <a:rPr lang="en-GB" dirty="0"/>
              <a:t>Pix2Pix and CycleGAN performed better than the multimodal DAE because they can be trained on both unpaired and paired data, allowing for more training samples.</a:t>
            </a:r>
          </a:p>
        </p:txBody>
      </p:sp>
      <p:pic>
        <p:nvPicPr>
          <p:cNvPr id="3074" name="Picture 2">
            <a:extLst>
              <a:ext uri="{FF2B5EF4-FFF2-40B4-BE49-F238E27FC236}">
                <a16:creationId xmlns:a16="http://schemas.microsoft.com/office/drawing/2014/main" id="{E1960E57-D988-45B1-A673-DC9E1063A6E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4040926"/>
            <a:ext cx="7481534" cy="22709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10918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5A9064-C9F0-4D6C-AE1B-A82D75B58A1B}"/>
              </a:ext>
            </a:extLst>
          </p:cNvPr>
          <p:cNvSpPr>
            <a:spLocks noGrp="1"/>
          </p:cNvSpPr>
          <p:nvPr>
            <p:ph type="title"/>
          </p:nvPr>
        </p:nvSpPr>
        <p:spPr/>
        <p:txBody>
          <a:bodyPr/>
          <a:lstStyle/>
          <a:p>
            <a:r>
              <a:rPr lang="en-GB" dirty="0"/>
              <a:t>Image to image translation</a:t>
            </a:r>
          </a:p>
        </p:txBody>
      </p:sp>
      <p:sp>
        <p:nvSpPr>
          <p:cNvPr id="3" name="Content Placeholder 2">
            <a:extLst>
              <a:ext uri="{FF2B5EF4-FFF2-40B4-BE49-F238E27FC236}">
                <a16:creationId xmlns:a16="http://schemas.microsoft.com/office/drawing/2014/main" id="{1ACB0730-DF66-48EE-8503-41643D38367A}"/>
              </a:ext>
            </a:extLst>
          </p:cNvPr>
          <p:cNvSpPr>
            <a:spLocks noGrp="1"/>
          </p:cNvSpPr>
          <p:nvPr>
            <p:ph idx="1"/>
          </p:nvPr>
        </p:nvSpPr>
        <p:spPr/>
        <p:txBody>
          <a:bodyPr/>
          <a:lstStyle/>
          <a:p>
            <a:r>
              <a:rPr lang="en-GB" dirty="0"/>
              <a:t>Image-to-image translation is a class of vision and graphics problems where the goal is to learn the mapping between an input image and an output image using a training set of aligned image pairs. However, for many tasks, paired training data is not available. The paper presents an approach for learning to translate an image from a source domain X to a target domain Y in the absence of paired examples.</a:t>
            </a:r>
          </a:p>
        </p:txBody>
      </p:sp>
    </p:spTree>
    <p:extLst>
      <p:ext uri="{BB962C8B-B14F-4D97-AF65-F5344CB8AC3E}">
        <p14:creationId xmlns:p14="http://schemas.microsoft.com/office/powerpoint/2010/main" val="3919079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A79CEE7-F7CE-4D55-9EA9-89903D67CF36}"/>
              </a:ext>
            </a:extLst>
          </p:cNvPr>
          <p:cNvSpPr>
            <a:spLocks noGrp="1"/>
          </p:cNvSpPr>
          <p:nvPr>
            <p:ph idx="1"/>
          </p:nvPr>
        </p:nvSpPr>
        <p:spPr/>
        <p:txBody>
          <a:bodyPr/>
          <a:lstStyle/>
          <a:p>
            <a:r>
              <a:rPr lang="en-GB" dirty="0"/>
              <a:t>The paper presents a method that can learn to capture special characteristics of one image collection and figure out how these characteristics could be translated into the other image collection, all in the absence of any paired training examples.</a:t>
            </a:r>
          </a:p>
          <a:p>
            <a:endParaRPr lang="en-GB" dirty="0"/>
          </a:p>
          <a:p>
            <a:r>
              <a:rPr lang="en-GB" dirty="0"/>
              <a:t>It assumes there is some underlying relationship between the domains and although it lacks supervision in the form of paired examples, the model can exploit supervision at the level of sets: It is  given one set of images in domain X and a different set in domain Y.</a:t>
            </a:r>
          </a:p>
        </p:txBody>
      </p:sp>
    </p:spTree>
    <p:extLst>
      <p:ext uri="{BB962C8B-B14F-4D97-AF65-F5344CB8AC3E}">
        <p14:creationId xmlns:p14="http://schemas.microsoft.com/office/powerpoint/2010/main" val="18353087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C24C1E-99B6-4C26-9C35-DCE403FD1890}"/>
              </a:ext>
            </a:extLst>
          </p:cNvPr>
          <p:cNvSpPr>
            <a:spLocks noGrp="1"/>
          </p:cNvSpPr>
          <p:nvPr>
            <p:ph type="title"/>
          </p:nvPr>
        </p:nvSpPr>
        <p:spPr/>
        <p:txBody>
          <a:bodyPr/>
          <a:lstStyle/>
          <a:p>
            <a:r>
              <a:rPr lang="en-GB" dirty="0"/>
              <a:t>Cycle</a:t>
            </a:r>
          </a:p>
        </p:txBody>
      </p:sp>
      <p:sp>
        <p:nvSpPr>
          <p:cNvPr id="3" name="Content Placeholder 2">
            <a:extLst>
              <a:ext uri="{FF2B5EF4-FFF2-40B4-BE49-F238E27FC236}">
                <a16:creationId xmlns:a16="http://schemas.microsoft.com/office/drawing/2014/main" id="{82B9A48C-0FA9-45A6-BF8D-4EF58B3356BA}"/>
              </a:ext>
            </a:extLst>
          </p:cNvPr>
          <p:cNvSpPr>
            <a:spLocks noGrp="1"/>
          </p:cNvSpPr>
          <p:nvPr>
            <p:ph idx="1"/>
          </p:nvPr>
        </p:nvSpPr>
        <p:spPr/>
        <p:txBody>
          <a:bodyPr/>
          <a:lstStyle/>
          <a:p>
            <a:r>
              <a:rPr lang="en-GB" dirty="0"/>
              <a:t>The introduction of a cyclic loss prevents mode collapse, where all input images map to the same output image and the optimization fails to make progress. The generator collapses which produces limited varieties of samples.</a:t>
            </a:r>
          </a:p>
          <a:p>
            <a:r>
              <a:rPr lang="en-GB" dirty="0"/>
              <a:t>It should be “cycle consistent”, in the sense that if it translates, e.g., a sentence from English to French, and then translate it back from French to English, it should arrive back at the original sentence</a:t>
            </a:r>
          </a:p>
        </p:txBody>
      </p:sp>
    </p:spTree>
    <p:extLst>
      <p:ext uri="{BB962C8B-B14F-4D97-AF65-F5344CB8AC3E}">
        <p14:creationId xmlns:p14="http://schemas.microsoft.com/office/powerpoint/2010/main" val="31536435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7FE747-FD7A-4E0E-AE12-64C9DAD9A727}"/>
              </a:ext>
            </a:extLst>
          </p:cNvPr>
          <p:cNvSpPr>
            <a:spLocks noGrp="1"/>
          </p:cNvSpPr>
          <p:nvPr>
            <p:ph type="title"/>
          </p:nvPr>
        </p:nvSpPr>
        <p:spPr/>
        <p:txBody>
          <a:bodyPr/>
          <a:lstStyle/>
          <a:p>
            <a:r>
              <a:rPr lang="en-GB" dirty="0"/>
              <a:t>Loss</a:t>
            </a:r>
          </a:p>
        </p:txBody>
      </p:sp>
      <p:sp>
        <p:nvSpPr>
          <p:cNvPr id="3" name="Content Placeholder 2">
            <a:extLst>
              <a:ext uri="{FF2B5EF4-FFF2-40B4-BE49-F238E27FC236}">
                <a16:creationId xmlns:a16="http://schemas.microsoft.com/office/drawing/2014/main" id="{A88E1D02-2438-4EB4-A6EC-9BEAA71AC22C}"/>
              </a:ext>
            </a:extLst>
          </p:cNvPr>
          <p:cNvSpPr>
            <a:spLocks noGrp="1"/>
          </p:cNvSpPr>
          <p:nvPr>
            <p:ph idx="1"/>
          </p:nvPr>
        </p:nvSpPr>
        <p:spPr/>
        <p:txBody>
          <a:bodyPr/>
          <a:lstStyle/>
          <a:p>
            <a:r>
              <a:rPr lang="en-GB" dirty="0"/>
              <a:t>The key to GANs’ success is the idea of an adversarial loss that forces the generated images to be, indistinguishable from real photos. This loss is particularly powerful for image generation tasks, as this is the objective that much of computer graphics aims to optimise.</a:t>
            </a:r>
          </a:p>
          <a:p>
            <a:r>
              <a:rPr lang="en-GB" dirty="0"/>
              <a:t>To further regularise the mappings, the paper introduces two cycle consistency losses that capture the idea that if you translate from one domain to the other and back again you should arrive at where we started</a:t>
            </a:r>
          </a:p>
        </p:txBody>
      </p:sp>
      <p:pic>
        <p:nvPicPr>
          <p:cNvPr id="1026" name="Picture 2">
            <a:extLst>
              <a:ext uri="{FF2B5EF4-FFF2-40B4-BE49-F238E27FC236}">
                <a16:creationId xmlns:a16="http://schemas.microsoft.com/office/drawing/2014/main" id="{016EF32C-F839-4002-8F38-8985D7883BC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4662"/>
          <a:stretch/>
        </p:blipFill>
        <p:spPr bwMode="auto">
          <a:xfrm>
            <a:off x="4453482" y="4762876"/>
            <a:ext cx="4688898" cy="17299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28011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999AF11-ACF6-456A-A915-64C129509D04}"/>
              </a:ext>
            </a:extLst>
          </p:cNvPr>
          <p:cNvSpPr>
            <a:spLocks noGrp="1"/>
          </p:cNvSpPr>
          <p:nvPr>
            <p:ph idx="1"/>
          </p:nvPr>
        </p:nvSpPr>
        <p:spPr>
          <a:xfrm>
            <a:off x="838200" y="1825625"/>
            <a:ext cx="10515600" cy="1325563"/>
          </a:xfrm>
        </p:spPr>
        <p:txBody>
          <a:bodyPr/>
          <a:lstStyle/>
          <a:p>
            <a:r>
              <a:rPr lang="en-GB" dirty="0"/>
              <a:t>Adversarial loss</a:t>
            </a:r>
          </a:p>
          <a:p>
            <a:r>
              <a:rPr lang="en-GB" dirty="0"/>
              <a:t>Cycle consistency loss</a:t>
            </a:r>
          </a:p>
        </p:txBody>
      </p:sp>
      <p:pic>
        <p:nvPicPr>
          <p:cNvPr id="2050" name="Picture 2">
            <a:extLst>
              <a:ext uri="{FF2B5EF4-FFF2-40B4-BE49-F238E27FC236}">
                <a16:creationId xmlns:a16="http://schemas.microsoft.com/office/drawing/2014/main" id="{BC93EB40-E5D6-435C-8D39-142BB773F2A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0525" y="3151188"/>
            <a:ext cx="5705475" cy="107632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BC1739FE-6AD6-442E-9FED-3C15366BB87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62725" y="3246437"/>
            <a:ext cx="4791075" cy="885825"/>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97DBBA58-C522-45CA-9CA8-E1B2352D30A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0525" y="4859856"/>
            <a:ext cx="3895179" cy="11465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08684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F6ECBC-DDD3-4744-846B-327D4584701D}"/>
              </a:ext>
            </a:extLst>
          </p:cNvPr>
          <p:cNvSpPr>
            <a:spLocks noGrp="1"/>
          </p:cNvSpPr>
          <p:nvPr>
            <p:ph type="title"/>
          </p:nvPr>
        </p:nvSpPr>
        <p:spPr/>
        <p:txBody>
          <a:bodyPr/>
          <a:lstStyle/>
          <a:p>
            <a:r>
              <a:rPr lang="en-GB" dirty="0"/>
              <a:t>Model comparison</a:t>
            </a:r>
          </a:p>
        </p:txBody>
      </p:sp>
      <p:sp>
        <p:nvSpPr>
          <p:cNvPr id="3" name="Content Placeholder 2">
            <a:extLst>
              <a:ext uri="{FF2B5EF4-FFF2-40B4-BE49-F238E27FC236}">
                <a16:creationId xmlns:a16="http://schemas.microsoft.com/office/drawing/2014/main" id="{66DD4F9F-AECC-4E32-9C2F-63EFF50416CE}"/>
              </a:ext>
            </a:extLst>
          </p:cNvPr>
          <p:cNvSpPr>
            <a:spLocks noGrp="1"/>
          </p:cNvSpPr>
          <p:nvPr>
            <p:ph idx="1"/>
          </p:nvPr>
        </p:nvSpPr>
        <p:spPr>
          <a:xfrm>
            <a:off x="838200" y="1938149"/>
            <a:ext cx="4453328" cy="4351338"/>
          </a:xfrm>
        </p:spPr>
        <p:txBody>
          <a:bodyPr>
            <a:normAutofit lnSpcReduction="10000"/>
          </a:bodyPr>
          <a:lstStyle/>
          <a:p>
            <a:r>
              <a:rPr lang="en-GB" dirty="0"/>
              <a:t>CycleGAN was tested against </a:t>
            </a:r>
            <a:r>
              <a:rPr lang="en-GB" dirty="0" err="1"/>
              <a:t>CoGAN</a:t>
            </a:r>
            <a:r>
              <a:rPr lang="en-GB" dirty="0"/>
              <a:t>, </a:t>
            </a:r>
            <a:r>
              <a:rPr lang="en-GB" dirty="0" err="1"/>
              <a:t>BiGAN</a:t>
            </a:r>
            <a:r>
              <a:rPr lang="en-GB" dirty="0"/>
              <a:t>, </a:t>
            </a:r>
            <a:r>
              <a:rPr lang="en-GB" dirty="0" err="1"/>
              <a:t>SimGAN</a:t>
            </a:r>
            <a:r>
              <a:rPr lang="en-GB" dirty="0"/>
              <a:t> and Feature loss + GAN.</a:t>
            </a:r>
          </a:p>
          <a:p>
            <a:r>
              <a:rPr lang="en-GB" dirty="0"/>
              <a:t>Results show the success of the CycleGAN for unpaired image to image translation</a:t>
            </a:r>
          </a:p>
          <a:p>
            <a:r>
              <a:rPr lang="en-GB" dirty="0"/>
              <a:t>Was also compared against pix2pix to see how close it was to a model that used paired data.</a:t>
            </a:r>
          </a:p>
        </p:txBody>
      </p:sp>
      <p:pic>
        <p:nvPicPr>
          <p:cNvPr id="3074" name="Picture 2">
            <a:extLst>
              <a:ext uri="{FF2B5EF4-FFF2-40B4-BE49-F238E27FC236}">
                <a16:creationId xmlns:a16="http://schemas.microsoft.com/office/drawing/2014/main" id="{58B8C001-65FB-4A3E-B4E2-B75E8EB2D1E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74786" y="365125"/>
            <a:ext cx="5209436" cy="61911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97773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2709EAF-999A-4FC6-A46F-681AB5668A22}"/>
              </a:ext>
            </a:extLst>
          </p:cNvPr>
          <p:cNvSpPr>
            <a:spLocks noGrp="1"/>
          </p:cNvSpPr>
          <p:nvPr>
            <p:ph idx="1"/>
          </p:nvPr>
        </p:nvSpPr>
        <p:spPr/>
        <p:txBody>
          <a:bodyPr/>
          <a:lstStyle/>
          <a:p>
            <a:r>
              <a:rPr lang="en-GB" dirty="0"/>
              <a:t>Unlike recent work on “neural style transfer”, their method learns to mimic the style of an entire collection of artworks, rather than just transferring the style of a single selected piece of art. Therefore, you can learn to generate photos in the style of, e.g., Van Gogh, rather than just in the style of Starry Night.</a:t>
            </a:r>
          </a:p>
        </p:txBody>
      </p:sp>
    </p:spTree>
    <p:extLst>
      <p:ext uri="{BB962C8B-B14F-4D97-AF65-F5344CB8AC3E}">
        <p14:creationId xmlns:p14="http://schemas.microsoft.com/office/powerpoint/2010/main" val="21766933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E811D-5170-403B-93D0-6D6C1E117137}"/>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C1866280-FD7A-4344-8B28-28783A437820}"/>
              </a:ext>
            </a:extLst>
          </p:cNvPr>
          <p:cNvSpPr>
            <a:spLocks noGrp="1"/>
          </p:cNvSpPr>
          <p:nvPr>
            <p:ph idx="1"/>
          </p:nvPr>
        </p:nvSpPr>
        <p:spPr/>
        <p:txBody>
          <a:bodyPr/>
          <a:lstStyle/>
          <a:p>
            <a:r>
              <a:rPr lang="en-GB" dirty="0"/>
              <a:t>They also explored tasks that require geometric changes, with little success. For example, on the task of dog to cat transfiguration, the learned translation ended up making minimal changes to the input. This failure might have been caused by the generator architectures which are tailored for good performance on the appearance changes. Handling more varied and extreme transformations, especially geometric changes, is an important problem for future work. </a:t>
            </a:r>
          </a:p>
        </p:txBody>
      </p:sp>
    </p:spTree>
    <p:extLst>
      <p:ext uri="{BB962C8B-B14F-4D97-AF65-F5344CB8AC3E}">
        <p14:creationId xmlns:p14="http://schemas.microsoft.com/office/powerpoint/2010/main" val="24682272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673</TotalTime>
  <Words>932</Words>
  <Application>Microsoft Office PowerPoint</Application>
  <PresentationFormat>Widescreen</PresentationFormat>
  <Paragraphs>50</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Calibri Light</vt:lpstr>
      <vt:lpstr>Office Theme</vt:lpstr>
      <vt:lpstr>CycleGAN</vt:lpstr>
      <vt:lpstr>Image to image translation</vt:lpstr>
      <vt:lpstr>PowerPoint Presentation</vt:lpstr>
      <vt:lpstr>Cycle</vt:lpstr>
      <vt:lpstr>Loss</vt:lpstr>
      <vt:lpstr>PowerPoint Presentation</vt:lpstr>
      <vt:lpstr>Model comparison</vt:lpstr>
      <vt:lpstr>PowerPoint Presentation</vt:lpstr>
      <vt:lpstr>PowerPoint Presentation</vt:lpstr>
      <vt:lpstr>VIGAN</vt:lpstr>
      <vt:lpstr>What is VIGAN?</vt:lpstr>
      <vt:lpstr>PowerPoint Presentation</vt:lpstr>
      <vt:lpstr>Model Stages</vt:lpstr>
      <vt:lpstr>PowerPoint Presentation</vt:lpstr>
      <vt:lpstr>PowerPoint Presentation</vt:lpstr>
      <vt:lpstr>Testing</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CycleGAN</dc:title>
  <dc:creator>Christopher Mayes</dc:creator>
  <cp:lastModifiedBy>Christopher Mayes</cp:lastModifiedBy>
  <cp:revision>53</cp:revision>
  <dcterms:created xsi:type="dcterms:W3CDTF">2020-10-30T13:48:08Z</dcterms:created>
  <dcterms:modified xsi:type="dcterms:W3CDTF">2020-11-02T14:51:34Z</dcterms:modified>
</cp:coreProperties>
</file>