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2E-ED95-4C6A-A378-B94AB905312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8FF-A7F8-4FA8-AC45-3CAC3A61EB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60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2E-ED95-4C6A-A378-B94AB905312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8FF-A7F8-4FA8-AC45-3CAC3A61EB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93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2E-ED95-4C6A-A378-B94AB905312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8FF-A7F8-4FA8-AC45-3CAC3A61EB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55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2E-ED95-4C6A-A378-B94AB905312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8FF-A7F8-4FA8-AC45-3CAC3A61EB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08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2E-ED95-4C6A-A378-B94AB905312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8FF-A7F8-4FA8-AC45-3CAC3A61EB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18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2E-ED95-4C6A-A378-B94AB905312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8FF-A7F8-4FA8-AC45-3CAC3A61EB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76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2E-ED95-4C6A-A378-B94AB905312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8FF-A7F8-4FA8-AC45-3CAC3A61EB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9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2E-ED95-4C6A-A378-B94AB905312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8FF-A7F8-4FA8-AC45-3CAC3A61EB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59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2E-ED95-4C6A-A378-B94AB905312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8FF-A7F8-4FA8-AC45-3CAC3A61EB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68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2E-ED95-4C6A-A378-B94AB905312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8FF-A7F8-4FA8-AC45-3CAC3A61EB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47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2E-ED95-4C6A-A378-B94AB905312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8FF-A7F8-4FA8-AC45-3CAC3A61EB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09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202E-ED95-4C6A-A378-B94AB905312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08FF-A7F8-4FA8-AC45-3CAC3A61EB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08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93" y="1158785"/>
            <a:ext cx="6569753" cy="5581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9966" y="2379949"/>
            <a:ext cx="3729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52 </a:t>
            </a:r>
            <a:r>
              <a:rPr lang="en-CA" dirty="0" err="1" smtClean="0"/>
              <a:t>deg</a:t>
            </a:r>
            <a:r>
              <a:rPr lang="en-CA" dirty="0" smtClean="0"/>
              <a:t> tilt: scale to sin(52) = 0.79</a:t>
            </a:r>
          </a:p>
          <a:p>
            <a:endParaRPr lang="en-CA" dirty="0"/>
          </a:p>
          <a:p>
            <a:r>
              <a:rPr lang="en-CA" dirty="0" smtClean="0"/>
              <a:t>20 nm/0.79 = 25 nm</a:t>
            </a:r>
          </a:p>
          <a:p>
            <a:endParaRPr lang="en-CA" dirty="0"/>
          </a:p>
          <a:p>
            <a:r>
              <a:rPr lang="en-CA" dirty="0" smtClean="0"/>
              <a:t>Mill rate: 25 nm/minute</a:t>
            </a:r>
          </a:p>
          <a:p>
            <a:endParaRPr lang="en-CA" dirty="0"/>
          </a:p>
          <a:p>
            <a:r>
              <a:rPr lang="en-CA" dirty="0" smtClean="0"/>
              <a:t>15s: ca 6 nm</a:t>
            </a:r>
          </a:p>
          <a:p>
            <a:endParaRPr lang="en-CA" dirty="0"/>
          </a:p>
          <a:p>
            <a:r>
              <a:rPr lang="en-CA" b="1" dirty="0" smtClean="0"/>
              <a:t>Note: faceting/rounding </a:t>
            </a:r>
            <a:r>
              <a:rPr lang="en-CA" b="1" dirty="0" err="1" smtClean="0"/>
              <a:t>etc</a:t>
            </a:r>
            <a:r>
              <a:rPr lang="en-CA" b="1" dirty="0" smtClean="0"/>
              <a:t> may play a trick.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5217" y="1881052"/>
            <a:ext cx="4881937" cy="1410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73213" y="1724298"/>
            <a:ext cx="4881937" cy="1410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03223" y="2278075"/>
            <a:ext cx="1567542" cy="3083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265" y="209340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FF00"/>
                </a:solidFill>
              </a:rPr>
              <a:t>20 nm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0448" y="233125"/>
            <a:ext cx="6427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CM01: gap 9_004.jpg</a:t>
            </a:r>
          </a:p>
          <a:p>
            <a:r>
              <a:rPr lang="en-CA" dirty="0" smtClean="0"/>
              <a:t>52 </a:t>
            </a:r>
            <a:r>
              <a:rPr lang="en-CA" dirty="0" err="1" smtClean="0"/>
              <a:t>deg</a:t>
            </a:r>
            <a:r>
              <a:rPr lang="en-CA" dirty="0" smtClean="0"/>
              <a:t> tilt</a:t>
            </a:r>
          </a:p>
          <a:p>
            <a:r>
              <a:rPr lang="en-CA" dirty="0" smtClean="0"/>
              <a:t>1 minute milling (no including ca 5s ramp up/down of acc. Voltage)</a:t>
            </a:r>
            <a:endParaRPr lang="en-CA" dirty="0"/>
          </a:p>
        </p:txBody>
      </p:sp>
      <p:sp>
        <p:nvSpPr>
          <p:cNvPr id="3" name="Hexagon 2"/>
          <p:cNvSpPr/>
          <p:nvPr/>
        </p:nvSpPr>
        <p:spPr>
          <a:xfrm>
            <a:off x="9139737" y="801189"/>
            <a:ext cx="1602377" cy="138135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265920" y="1201783"/>
            <a:ext cx="243840" cy="4528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483634" y="1219200"/>
            <a:ext cx="90569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0358941" y="1200940"/>
            <a:ext cx="274225" cy="48852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204960" y="325845"/>
            <a:ext cx="1036320" cy="653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187542" y="577208"/>
            <a:ext cx="1313417" cy="828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" idx="4"/>
          </p:cNvCxnSpPr>
          <p:nvPr/>
        </p:nvCxnSpPr>
        <p:spPr>
          <a:xfrm>
            <a:off x="9485077" y="801189"/>
            <a:ext cx="155312" cy="304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485077" y="808450"/>
            <a:ext cx="24683" cy="41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0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440" y="277798"/>
            <a:ext cx="1205266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From Christian </a:t>
            </a:r>
            <a:r>
              <a:rPr lang="en-CA" dirty="0" err="1"/>
              <a:t>Juengers</a:t>
            </a:r>
            <a:r>
              <a:rPr lang="en-CA" dirty="0"/>
              <a:t> thesis:</a:t>
            </a:r>
          </a:p>
          <a:p>
            <a:endParaRPr lang="en-CA" dirty="0"/>
          </a:p>
          <a:p>
            <a:r>
              <a:rPr lang="en-CA" dirty="0" smtClean="0"/>
              <a:t>The </a:t>
            </a:r>
            <a:r>
              <a:rPr lang="en-CA" dirty="0" err="1"/>
              <a:t>Ar</a:t>
            </a:r>
            <a:r>
              <a:rPr lang="en-CA" dirty="0"/>
              <a:t>+ etching can be done in-situ in two different systems.</a:t>
            </a:r>
          </a:p>
          <a:p>
            <a:endParaRPr lang="en-CA" dirty="0"/>
          </a:p>
          <a:p>
            <a:r>
              <a:rPr lang="en-CA" dirty="0"/>
              <a:t>In </a:t>
            </a:r>
            <a:r>
              <a:rPr lang="en-CA" dirty="0" err="1"/>
              <a:t>Balzers</a:t>
            </a:r>
            <a:r>
              <a:rPr lang="en-CA" dirty="0"/>
              <a:t>:</a:t>
            </a:r>
          </a:p>
          <a:p>
            <a:r>
              <a:rPr lang="en-CA" dirty="0"/>
              <a:t>1. Base pressure: 2 × 10−7 mbar</a:t>
            </a:r>
          </a:p>
          <a:p>
            <a:r>
              <a:rPr lang="en-CA" dirty="0"/>
              <a:t>2. </a:t>
            </a:r>
            <a:r>
              <a:rPr lang="en-CA" dirty="0" err="1"/>
              <a:t>Ar</a:t>
            </a:r>
            <a:r>
              <a:rPr lang="en-CA" dirty="0"/>
              <a:t> flow: 3.2 </a:t>
            </a:r>
            <a:r>
              <a:rPr lang="en-CA" dirty="0" err="1"/>
              <a:t>sccm</a:t>
            </a:r>
            <a:endParaRPr lang="en-CA" dirty="0"/>
          </a:p>
          <a:p>
            <a:r>
              <a:rPr lang="en-CA" dirty="0"/>
              <a:t>3. Process background pressure: 5 × 10−5 mbar</a:t>
            </a:r>
          </a:p>
          <a:p>
            <a:r>
              <a:rPr lang="en-CA" dirty="0"/>
              <a:t>4. </a:t>
            </a:r>
            <a:r>
              <a:rPr lang="en-CA" dirty="0" err="1"/>
              <a:t>Ar</a:t>
            </a:r>
            <a:r>
              <a:rPr lang="en-CA" dirty="0"/>
              <a:t> plasma: Recipe 2</a:t>
            </a:r>
          </a:p>
          <a:p>
            <a:r>
              <a:rPr lang="en-CA" dirty="0"/>
              <a:t>5. </a:t>
            </a:r>
            <a:r>
              <a:rPr lang="en-CA" dirty="0" err="1"/>
              <a:t>Ar</a:t>
            </a:r>
            <a:r>
              <a:rPr lang="en-CA" dirty="0"/>
              <a:t> Beam current: 20mA</a:t>
            </a:r>
          </a:p>
          <a:p>
            <a:r>
              <a:rPr lang="en-CA" dirty="0"/>
              <a:t>6. </a:t>
            </a:r>
            <a:r>
              <a:rPr lang="en-CA" dirty="0" err="1"/>
              <a:t>Ar</a:t>
            </a:r>
            <a:r>
              <a:rPr lang="en-CA" dirty="0"/>
              <a:t> Beam voltage: 500V</a:t>
            </a:r>
          </a:p>
          <a:p>
            <a:r>
              <a:rPr lang="en-CA" dirty="0"/>
              <a:t>7. etch time: </a:t>
            </a:r>
            <a:r>
              <a:rPr lang="en-CA" b="1" dirty="0">
                <a:solidFill>
                  <a:srgbClr val="FF0000"/>
                </a:solidFill>
              </a:rPr>
              <a:t>23 s </a:t>
            </a:r>
            <a:r>
              <a:rPr lang="en-CA" dirty="0"/>
              <a:t>(stage perpendicular to </a:t>
            </a:r>
            <a:r>
              <a:rPr lang="en-CA" dirty="0" err="1"/>
              <a:t>Ar</a:t>
            </a:r>
            <a:r>
              <a:rPr lang="en-CA" dirty="0"/>
              <a:t> source)</a:t>
            </a:r>
          </a:p>
          <a:p>
            <a:endParaRPr lang="en-CA" dirty="0"/>
          </a:p>
          <a:p>
            <a:r>
              <a:rPr lang="en-CA" dirty="0"/>
              <a:t>In </a:t>
            </a:r>
            <a:r>
              <a:rPr lang="en-CA" dirty="0" err="1"/>
              <a:t>Bestec</a:t>
            </a:r>
            <a:r>
              <a:rPr lang="en-CA" dirty="0"/>
              <a:t>:</a:t>
            </a:r>
          </a:p>
          <a:p>
            <a:r>
              <a:rPr lang="en-CA" dirty="0"/>
              <a:t>1. Base pressure: 5 × 10−7 mbar</a:t>
            </a:r>
          </a:p>
          <a:p>
            <a:r>
              <a:rPr lang="en-CA" dirty="0"/>
              <a:t>2. </a:t>
            </a:r>
            <a:r>
              <a:rPr lang="en-CA" dirty="0" err="1"/>
              <a:t>Ar</a:t>
            </a:r>
            <a:r>
              <a:rPr lang="en-CA" dirty="0"/>
              <a:t> flow: adjust needle valve to get constant background pressure</a:t>
            </a:r>
          </a:p>
          <a:p>
            <a:r>
              <a:rPr lang="en-CA" dirty="0"/>
              <a:t>3. Process background pressure: 5 × 10−5 mbar</a:t>
            </a:r>
          </a:p>
          <a:p>
            <a:r>
              <a:rPr lang="en-CA" dirty="0"/>
              <a:t>4. Plasma power: adjust voltage such as output current is 20mA</a:t>
            </a:r>
          </a:p>
          <a:p>
            <a:r>
              <a:rPr lang="en-CA" dirty="0"/>
              <a:t>5. Extraction voltage: −0.6 kV</a:t>
            </a:r>
          </a:p>
          <a:p>
            <a:r>
              <a:rPr lang="en-CA" dirty="0"/>
              <a:t>6. Anode voltage: 1 kV</a:t>
            </a:r>
          </a:p>
          <a:p>
            <a:r>
              <a:rPr lang="en-CA" dirty="0"/>
              <a:t>7. Etch time: 150 s</a:t>
            </a:r>
          </a:p>
          <a:p>
            <a:endParaRPr lang="en-CA" dirty="0"/>
          </a:p>
          <a:p>
            <a:r>
              <a:rPr lang="en-CA" dirty="0" smtClean="0"/>
              <a:t>Claes: I </a:t>
            </a:r>
            <a:r>
              <a:rPr lang="en-CA" dirty="0"/>
              <a:t>think we should explore even lower acceleration </a:t>
            </a:r>
            <a:r>
              <a:rPr lang="en-CA" dirty="0" smtClean="0"/>
              <a:t>voltages (&lt;500), </a:t>
            </a:r>
            <a:r>
              <a:rPr lang="en-CA" dirty="0"/>
              <a:t>and maybe lower </a:t>
            </a:r>
            <a:r>
              <a:rPr lang="en-CA" dirty="0" smtClean="0"/>
              <a:t>current (right now 35 mA).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641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242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Claes Thelander</dc:creator>
  <cp:lastModifiedBy>Claes Thelander</cp:lastModifiedBy>
  <cp:revision>4</cp:revision>
  <dcterms:created xsi:type="dcterms:W3CDTF">2023-04-26T07:11:59Z</dcterms:created>
  <dcterms:modified xsi:type="dcterms:W3CDTF">2023-04-26T10:31:14Z</dcterms:modified>
</cp:coreProperties>
</file>