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0e8b3f7c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0e8b3f7c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0e8b3f7c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0e8b3f7c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0e8b3f7c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0e8b3f7c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0e8b3f7c9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70e8b3f7c9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70e8b3f7c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70e8b3f7c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0e8b3f7c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0e8b3f7c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0e8b3f7c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0e8b3f7c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0e8b3f7c9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70e8b3f7c9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434525"/>
            <a:ext cx="4711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Customer Churn Prediction</a:t>
            </a:r>
            <a:endParaRPr/>
          </a:p>
        </p:txBody>
      </p:sp>
      <p:sp>
        <p:nvSpPr>
          <p:cNvPr id="278" name="Google Shape;278;p13"/>
          <p:cNvSpPr txBox="1"/>
          <p:nvPr>
            <p:ph idx="1" type="subTitle"/>
          </p:nvPr>
        </p:nvSpPr>
        <p:spPr>
          <a:xfrm>
            <a:off x="824000" y="3307425"/>
            <a:ext cx="4255500" cy="13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Contributors:</a:t>
            </a:r>
            <a:endParaRPr b="1"/>
          </a:p>
          <a:p>
            <a:pPr indent="-330200" lvl="0" marL="457200" rtl="0" algn="l">
              <a:spcBef>
                <a:spcPts val="0"/>
              </a:spcBef>
              <a:spcAft>
                <a:spcPts val="0"/>
              </a:spcAft>
              <a:buSzPts val="1600"/>
              <a:buAutoNum type="arabicPeriod"/>
            </a:pPr>
            <a:r>
              <a:rPr b="1" lang="en-GB"/>
              <a:t>Chris Ndungu</a:t>
            </a:r>
            <a:endParaRPr b="1"/>
          </a:p>
          <a:p>
            <a:pPr indent="-330200" lvl="0" marL="457200" rtl="0" algn="l">
              <a:spcBef>
                <a:spcPts val="0"/>
              </a:spcBef>
              <a:spcAft>
                <a:spcPts val="0"/>
              </a:spcAft>
              <a:buSzPts val="1600"/>
              <a:buAutoNum type="arabicPeriod"/>
            </a:pPr>
            <a:r>
              <a:rPr b="1" lang="en-GB"/>
              <a:t>Sylvia Muchiri</a:t>
            </a:r>
            <a:endParaRPr b="1"/>
          </a:p>
          <a:p>
            <a:pPr indent="-330200" lvl="0" marL="457200" rtl="0" algn="l">
              <a:spcBef>
                <a:spcPts val="0"/>
              </a:spcBef>
              <a:spcAft>
                <a:spcPts val="0"/>
              </a:spcAft>
              <a:buSzPts val="1600"/>
              <a:buAutoNum type="arabicPeriod"/>
            </a:pPr>
            <a:r>
              <a:rPr b="1" lang="en-GB"/>
              <a:t>Lucky Muthoki</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Telecommunication companies provide services such as phone services, internet services, streaming service, etc. However, this telco company has been experiencing a high rate of churning of its customers. </a:t>
            </a:r>
            <a:endParaRPr/>
          </a:p>
          <a:p>
            <a:pPr indent="0" lvl="0" marL="0" rtl="0" algn="l">
              <a:spcBef>
                <a:spcPts val="1200"/>
              </a:spcBef>
              <a:spcAft>
                <a:spcPts val="1200"/>
              </a:spcAft>
              <a:buNone/>
            </a:pPr>
            <a:r>
              <a:rPr lang="en-GB"/>
              <a:t>This project aims to find the reasons why the company is losing its customers.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a:t>
            </a:r>
            <a:endParaRPr/>
          </a:p>
        </p:txBody>
      </p:sp>
      <p:sp>
        <p:nvSpPr>
          <p:cNvPr id="290" name="Google Shape;290;p15"/>
          <p:cNvSpPr txBox="1"/>
          <p:nvPr>
            <p:ph idx="1" type="body"/>
          </p:nvPr>
        </p:nvSpPr>
        <p:spPr>
          <a:xfrm>
            <a:off x="1303800" y="2485100"/>
            <a:ext cx="7030500" cy="2046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To determine the top contributors of customer </a:t>
            </a:r>
            <a:r>
              <a:rPr lang="en-GB"/>
              <a:t>churning</a:t>
            </a:r>
            <a:r>
              <a:rPr lang="en-GB"/>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Methodology</a:t>
            </a:r>
            <a:endParaRPr/>
          </a:p>
        </p:txBody>
      </p:sp>
      <p:sp>
        <p:nvSpPr>
          <p:cNvPr id="296" name="Google Shape;296;p16"/>
          <p:cNvSpPr txBox="1"/>
          <p:nvPr>
            <p:ph idx="1" type="body"/>
          </p:nvPr>
        </p:nvSpPr>
        <p:spPr>
          <a:xfrm>
            <a:off x="1303800" y="1840550"/>
            <a:ext cx="7030500" cy="269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Data wrangling:</a:t>
            </a:r>
            <a:r>
              <a:rPr lang="en-GB"/>
              <a:t> In this section, we imported the necessary libraries, loaded the data and cleaned the data by dropping the </a:t>
            </a:r>
            <a:r>
              <a:rPr lang="en-GB"/>
              <a:t>unnecessary</a:t>
            </a:r>
            <a:r>
              <a:rPr lang="en-GB"/>
              <a:t> columns and missing values.</a:t>
            </a:r>
            <a:endParaRPr/>
          </a:p>
          <a:p>
            <a:pPr indent="-311150" lvl="0" marL="457200" rtl="0" algn="l">
              <a:spcBef>
                <a:spcPts val="1000"/>
              </a:spcBef>
              <a:spcAft>
                <a:spcPts val="0"/>
              </a:spcAft>
              <a:buSzPts val="1300"/>
              <a:buChar char="-"/>
            </a:pPr>
            <a:r>
              <a:rPr b="1" lang="en-GB"/>
              <a:t>Exploratory data analysis:</a:t>
            </a:r>
            <a:r>
              <a:rPr lang="en-GB"/>
              <a:t> In this section, we plotted graphs to have a better understanding of the data and draw insights.</a:t>
            </a:r>
            <a:endParaRPr/>
          </a:p>
          <a:p>
            <a:pPr indent="-311150" lvl="0" marL="457200" rtl="0" algn="l">
              <a:spcBef>
                <a:spcPts val="1000"/>
              </a:spcBef>
              <a:spcAft>
                <a:spcPts val="0"/>
              </a:spcAft>
              <a:buSzPts val="1300"/>
              <a:buChar char="-"/>
            </a:pPr>
            <a:r>
              <a:rPr b="1" lang="en-GB"/>
              <a:t>Model Selection and Evaluation:</a:t>
            </a:r>
            <a:r>
              <a:rPr lang="en-GB"/>
              <a:t> In this section, we  chose two classification models , ie, Decision Tree Classifier and Random Forest Classifier. We chose accuracy and F1 as the metrics of success. After evaluation we chose the Random forest classifier which gave a better test accuracy and was performing well on the trained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17"/>
          <p:cNvPicPr preferRelativeResize="0"/>
          <p:nvPr/>
        </p:nvPicPr>
        <p:blipFill>
          <a:blip r:embed="rId3">
            <a:alphaModFix/>
          </a:blip>
          <a:stretch>
            <a:fillRect/>
          </a:stretch>
        </p:blipFill>
        <p:spPr>
          <a:xfrm>
            <a:off x="2043125" y="700098"/>
            <a:ext cx="5057775" cy="3245975"/>
          </a:xfrm>
          <a:prstGeom prst="rect">
            <a:avLst/>
          </a:prstGeom>
          <a:noFill/>
          <a:ln>
            <a:noFill/>
          </a:ln>
        </p:spPr>
      </p:pic>
      <p:sp>
        <p:nvSpPr>
          <p:cNvPr id="302" name="Google Shape;302;p17"/>
          <p:cNvSpPr txBox="1"/>
          <p:nvPr/>
        </p:nvSpPr>
        <p:spPr>
          <a:xfrm>
            <a:off x="1525425" y="3946075"/>
            <a:ext cx="656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The distribution of churn shows that 73.42% of customers did not churn while 26.58% did</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8"/>
          <p:cNvPicPr preferRelativeResize="0"/>
          <p:nvPr/>
        </p:nvPicPr>
        <p:blipFill>
          <a:blip r:embed="rId3">
            <a:alphaModFix/>
          </a:blip>
          <a:stretch>
            <a:fillRect/>
          </a:stretch>
        </p:blipFill>
        <p:spPr>
          <a:xfrm>
            <a:off x="1272575" y="209675"/>
            <a:ext cx="6598850" cy="4065825"/>
          </a:xfrm>
          <a:prstGeom prst="rect">
            <a:avLst/>
          </a:prstGeom>
          <a:noFill/>
          <a:ln>
            <a:noFill/>
          </a:ln>
        </p:spPr>
      </p:pic>
      <p:sp>
        <p:nvSpPr>
          <p:cNvPr id="308" name="Google Shape;308;p18"/>
          <p:cNvSpPr txBox="1"/>
          <p:nvPr/>
        </p:nvSpPr>
        <p:spPr>
          <a:xfrm>
            <a:off x="1272450" y="4275500"/>
            <a:ext cx="6598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The above chart shows the contributors of customer churning. The highest contributor is tenure while the least is phone service.</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Conclusions</a:t>
            </a:r>
            <a:endParaRPr/>
          </a:p>
        </p:txBody>
      </p:sp>
      <p:sp>
        <p:nvSpPr>
          <p:cNvPr id="314" name="Google Shape;314;p19"/>
          <p:cNvSpPr txBox="1"/>
          <p:nvPr>
            <p:ph idx="1" type="body"/>
          </p:nvPr>
        </p:nvSpPr>
        <p:spPr>
          <a:xfrm>
            <a:off x="1303800" y="1668675"/>
            <a:ext cx="7030500" cy="2862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Customer-Centric Approach:</a:t>
            </a:r>
            <a:r>
              <a:rPr lang="en-GB"/>
              <a:t> Adopting a customer-centric approach is paramount in addressing churn challenges and maximizing customer lifetime value. By understanding customer needs, preferences, and behavior patterns, the telecom company can deliver personalized experiences and build lasting relationships with its customers.</a:t>
            </a:r>
            <a:endParaRPr/>
          </a:p>
          <a:p>
            <a:pPr indent="-311150" lvl="0" marL="457200" rtl="0" algn="l">
              <a:spcBef>
                <a:spcPts val="1000"/>
              </a:spcBef>
              <a:spcAft>
                <a:spcPts val="1000"/>
              </a:spcAft>
              <a:buSzPts val="1300"/>
              <a:buChar char="-"/>
            </a:pPr>
            <a:r>
              <a:rPr b="1" lang="en-GB"/>
              <a:t>Improved Customer Retention:</a:t>
            </a:r>
            <a:r>
              <a:rPr lang="en-GB"/>
              <a:t> By leveraging the predictive model, the telecom company can significantly improve customer retention rates and reduce churn. Proactive retention measures, personalized offers, and targeted engagement strategies contribute to enhancing customer satisfaction and loyalty.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Recommendations </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Service Quality Improvement:</a:t>
            </a:r>
            <a:r>
              <a:rPr lang="en-GB"/>
              <a:t> Identify and address areas of service dissatisfaction or dissatisfaction through customer feedback analysis. Improve service quality, network coverage, and customer support to enhance overall customer experience and reduce churn.</a:t>
            </a:r>
            <a:endParaRPr/>
          </a:p>
          <a:p>
            <a:pPr indent="-311150" lvl="0" marL="457200" rtl="0" algn="l">
              <a:spcBef>
                <a:spcPts val="1000"/>
              </a:spcBef>
              <a:spcAft>
                <a:spcPts val="1000"/>
              </a:spcAft>
              <a:buSzPts val="1300"/>
              <a:buChar char="-"/>
            </a:pPr>
            <a:r>
              <a:rPr b="1" lang="en-GB"/>
              <a:t>Loyalty Programs and Rewards:</a:t>
            </a:r>
            <a:r>
              <a:rPr lang="en-GB"/>
              <a:t> Introduce loyalty programs, rewards, and incentives to incentivize long-term customer relationships. Offer exclusive benefits, discounts, or rewards to loyal customers to increase retention and encourage brand loyalty.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i="1" lang="en-GB"/>
              <a:t>Thank you!</a:t>
            </a:r>
            <a:endParaRPr b="1" i="1"/>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