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51" r:id="rId3"/>
    <p:sldId id="788" r:id="rId4"/>
    <p:sldId id="2933" r:id="rId5"/>
    <p:sldId id="2934" r:id="rId6"/>
    <p:sldId id="2935" r:id="rId7"/>
    <p:sldId id="2936" r:id="rId8"/>
    <p:sldId id="2937" r:id="rId9"/>
    <p:sldId id="2938" r:id="rId10"/>
    <p:sldId id="2969" r:id="rId11"/>
    <p:sldId id="2970" r:id="rId12"/>
    <p:sldId id="2971" r:id="rId13"/>
    <p:sldId id="2939" r:id="rId14"/>
    <p:sldId id="2941" r:id="rId15"/>
    <p:sldId id="2940" r:id="rId16"/>
    <p:sldId id="2942" r:id="rId17"/>
    <p:sldId id="2972" r:id="rId18"/>
    <p:sldId id="835" r:id="rId19"/>
  </p:sldIdLst>
  <p:sldSz cx="12192000" cy="6858000"/>
  <p:notesSz cx="6858000" cy="9144000"/>
  <p:custDataLst>
    <p:tags r:id="rId2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CB"/>
    <a:srgbClr val="0070C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3469" autoAdjust="0"/>
  </p:normalViewPr>
  <p:slideViewPr>
    <p:cSldViewPr snapToGrid="0">
      <p:cViewPr varScale="1">
        <p:scale>
          <a:sx n="153" d="100"/>
          <a:sy n="153" d="100"/>
        </p:scale>
        <p:origin x="12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 panose="020B0502020202020204"/>
      </a:defRPr>
    </a:lvl1pPr>
    <a:lvl2pPr indent="228600" latinLnBrk="0">
      <a:defRPr sz="1200">
        <a:latin typeface="+mj-lt"/>
        <a:ea typeface="+mj-ea"/>
        <a:cs typeface="+mj-cs"/>
        <a:sym typeface="Century Gothic" panose="020B0502020202020204"/>
      </a:defRPr>
    </a:lvl2pPr>
    <a:lvl3pPr indent="457200" latinLnBrk="0">
      <a:defRPr sz="1200">
        <a:latin typeface="+mj-lt"/>
        <a:ea typeface="+mj-ea"/>
        <a:cs typeface="+mj-cs"/>
        <a:sym typeface="Century Gothic" panose="020B0502020202020204"/>
      </a:defRPr>
    </a:lvl3pPr>
    <a:lvl4pPr indent="685800" latinLnBrk="0">
      <a:defRPr sz="1200">
        <a:latin typeface="+mj-lt"/>
        <a:ea typeface="+mj-ea"/>
        <a:cs typeface="+mj-cs"/>
        <a:sym typeface="Century Gothic" panose="020B0502020202020204"/>
      </a:defRPr>
    </a:lvl4pPr>
    <a:lvl5pPr indent="914400" latinLnBrk="0">
      <a:defRPr sz="1200">
        <a:latin typeface="+mj-lt"/>
        <a:ea typeface="+mj-ea"/>
        <a:cs typeface="+mj-cs"/>
        <a:sym typeface="Century Gothic" panose="020B0502020202020204"/>
      </a:defRPr>
    </a:lvl5pPr>
    <a:lvl6pPr indent="1143000" latinLnBrk="0">
      <a:defRPr sz="1200">
        <a:latin typeface="+mj-lt"/>
        <a:ea typeface="+mj-ea"/>
        <a:cs typeface="+mj-cs"/>
        <a:sym typeface="Century Gothic" panose="020B0502020202020204"/>
      </a:defRPr>
    </a:lvl6pPr>
    <a:lvl7pPr indent="1371600" latinLnBrk="0">
      <a:defRPr sz="1200">
        <a:latin typeface="+mj-lt"/>
        <a:ea typeface="+mj-ea"/>
        <a:cs typeface="+mj-cs"/>
        <a:sym typeface="Century Gothic" panose="020B0502020202020204"/>
      </a:defRPr>
    </a:lvl7pPr>
    <a:lvl8pPr indent="1600200" latinLnBrk="0">
      <a:defRPr sz="1200">
        <a:latin typeface="+mj-lt"/>
        <a:ea typeface="+mj-ea"/>
        <a:cs typeface="+mj-cs"/>
        <a:sym typeface="Century Gothic" panose="020B0502020202020204"/>
      </a:defRPr>
    </a:lvl8pPr>
    <a:lvl9pPr indent="1828800" latinLnBrk="0">
      <a:defRPr sz="1200">
        <a:latin typeface="+mj-lt"/>
        <a:ea typeface="+mj-ea"/>
        <a:cs typeface="+mj-cs"/>
        <a:sym typeface="Century Gothic" panose="020B0502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09600" y="2493508"/>
            <a:ext cx="10407929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 hasCustomPrompt="1"/>
          </p:nvPr>
        </p:nvSpPr>
        <p:spPr>
          <a:xfrm>
            <a:off x="607592" y="4322308"/>
            <a:ext cx="10411969" cy="1752600"/>
          </a:xfrm>
        </p:spPr>
        <p:txBody>
          <a:bodyPr lIns="0" rIns="18288" rtlCol="0"/>
          <a:lstStyle>
            <a:lvl1pPr marL="0" marR="45720" indent="0" algn="l">
              <a:buNone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</a:fld>
            <a:endParaRPr lang="zh-TW" altLang="en-US" noProof="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217" y="427903"/>
            <a:ext cx="1339142" cy="489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01258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46617" y="494395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n-US" dirty="0" err="1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398" y="1624764"/>
            <a:ext cx="4877946" cy="52542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703" y="2682494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523703" y="4070422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  <a:p>
            <a:pPr lvl="1" rtl="0" eaLnBrk="1" latinLnBrk="0" hangingPunct="1"/>
            <a:r>
              <a:rPr lang="zh-TW" altLang="en-US" dirty="0"/>
              <a:t>第二層</a:t>
            </a:r>
            <a:endParaRPr lang="zh-TW" altLang="en-US" dirty="0"/>
          </a:p>
          <a:p>
            <a:pPr lvl="2" rtl="0" eaLnBrk="1" latinLnBrk="0" hangingPunct="1"/>
            <a:r>
              <a:rPr lang="zh-TW" altLang="en-US" dirty="0"/>
              <a:t>第三層</a:t>
            </a:r>
            <a:endParaRPr lang="zh-TW" altLang="en-US" dirty="0"/>
          </a:p>
          <a:p>
            <a:pPr lvl="3" rtl="0" eaLnBrk="1" latinLnBrk="0" hangingPunct="1"/>
            <a:r>
              <a:rPr lang="zh-TW" altLang="en-US" dirty="0"/>
              <a:t>第四層</a:t>
            </a:r>
            <a:endParaRPr lang="zh-TW" altLang="en-US" dirty="0"/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內容預留位置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  <a:p>
            <a:pPr lvl="1" rtl="0" eaLnBrk="1" latinLnBrk="0" hangingPunct="1"/>
            <a:r>
              <a:rPr lang="zh-TW" altLang="en-US"/>
              <a:t>第二層</a:t>
            </a:r>
            <a:endParaRPr lang="zh-TW" altLang="en-US"/>
          </a:p>
          <a:p>
            <a:pPr lvl="2" rtl="0" eaLnBrk="1" latinLnBrk="0" hangingPunct="1"/>
            <a:r>
              <a:rPr lang="zh-TW" altLang="en-US"/>
              <a:t>第三層</a:t>
            </a:r>
            <a:endParaRPr lang="zh-TW" altLang="en-US"/>
          </a:p>
          <a:p>
            <a:pPr lvl="3" rtl="0" eaLnBrk="1" latinLnBrk="0" hangingPunct="1"/>
            <a:r>
              <a:rPr lang="zh-TW" altLang="en-US"/>
              <a:t>第四層</a:t>
            </a:r>
            <a:endParaRPr lang="zh-TW" altLang="en-US"/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  <a:endParaRPr lang="zh-TW" altLang="en-US"/>
          </a:p>
          <a:p>
            <a:pPr lvl="1" rtl="0" eaLnBrk="1" latinLnBrk="0" hangingPunct="1"/>
            <a:r>
              <a:rPr lang="zh-TW" altLang="en-US"/>
              <a:t>第二層</a:t>
            </a:r>
            <a:endParaRPr lang="zh-TW" altLang="en-US"/>
          </a:p>
          <a:p>
            <a:pPr lvl="2" rtl="0" eaLnBrk="1" latinLnBrk="0" hangingPunct="1"/>
            <a:r>
              <a:rPr lang="zh-TW" altLang="en-US"/>
              <a:t>第三層</a:t>
            </a:r>
            <a:endParaRPr lang="zh-TW" altLang="en-US"/>
          </a:p>
          <a:p>
            <a:pPr lvl="3" rtl="0" eaLnBrk="1" latinLnBrk="0" hangingPunct="1"/>
            <a:r>
              <a:rPr lang="zh-TW" altLang="en-US"/>
              <a:t>第四層</a:t>
            </a:r>
            <a:endParaRPr lang="zh-TW" altLang="en-US"/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11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</a:fld>
            <a:endParaRPr lang="zh-TW" altLang="en-US" dirty="0"/>
          </a:p>
        </p:txBody>
      </p:sp>
      <p:pic>
        <p:nvPicPr>
          <p:cNvPr id="7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4800" y="136524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17" y="705"/>
            <a:ext cx="12168000" cy="326345"/>
          </a:xfrm>
          <a:prstGeom prst="rect">
            <a:avLst/>
          </a:prstGeom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</a:fld>
            <a:endParaRPr dirty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36075" y="0"/>
            <a:ext cx="12217400" cy="6879658"/>
            <a:chOff x="12656" y="-21658"/>
            <a:chExt cx="12217400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12656" y="-21658"/>
              <a:ext cx="12217400" cy="294469"/>
              <a:chOff x="-12700" y="-7144"/>
              <a:chExt cx="12217400" cy="294469"/>
            </a:xfrm>
          </p:grpSpPr>
          <p:sp>
            <p:nvSpPr>
              <p:cNvPr id="28" name="手繪多邊形 27"/>
              <p:cNvSpPr/>
              <p:nvPr/>
            </p:nvSpPr>
            <p:spPr bwMode="auto">
              <a:xfrm>
                <a:off x="-12700" y="-7144"/>
                <a:ext cx="12217400" cy="294469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/>
              <p:nvPr/>
            </p:nvSpPr>
            <p:spPr bwMode="auto">
              <a:xfrm>
                <a:off x="5842000" y="-7143"/>
                <a:ext cx="6350000" cy="2944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</p:grpSp>
      </p:grp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452510"/>
            <a:ext cx="10972800" cy="48720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  <a:endParaRPr lang="zh-TW" altLang="en-US" noProof="0" dirty="0"/>
          </a:p>
          <a:p>
            <a:pPr lvl="1" rtl="0" eaLnBrk="1" latinLnBrk="0" hangingPunct="1"/>
            <a:r>
              <a:rPr lang="zh-TW" altLang="en-US" noProof="0" dirty="0"/>
              <a:t>第二層</a:t>
            </a:r>
            <a:endParaRPr lang="zh-TW" altLang="en-US" noProof="0" dirty="0"/>
          </a:p>
          <a:p>
            <a:pPr lvl="2" rtl="0" eaLnBrk="1" latinLnBrk="0" hangingPunct="1"/>
            <a:r>
              <a:rPr lang="zh-TW" altLang="en-US" noProof="0" dirty="0"/>
              <a:t>第三層</a:t>
            </a:r>
            <a:endParaRPr lang="zh-TW" altLang="en-US" noProof="0" dirty="0"/>
          </a:p>
          <a:p>
            <a:pPr lvl="3" rtl="0" eaLnBrk="1" latinLnBrk="0" hangingPunct="1"/>
            <a:r>
              <a:rPr lang="zh-TW" altLang="en-US" noProof="0" dirty="0"/>
              <a:t>第四層</a:t>
            </a:r>
            <a:endParaRPr lang="zh-TW" altLang="en-US" noProof="0" dirty="0"/>
          </a:p>
          <a:p>
            <a:pPr lvl="4" rtl="0" eaLnBrk="1" latinLnBrk="0" hangingPunct="1"/>
            <a:r>
              <a:rPr lang="zh-TW" altLang="en-US" noProof="0" dirty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</a:fld>
            <a:endParaRPr lang="zh-TW" altLang="en-US" noProof="0" dirty="0"/>
          </a:p>
        </p:txBody>
      </p: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304800" y="113338"/>
            <a:ext cx="10972800" cy="719305"/>
          </a:xfrm>
          <a:prstGeom prst="rect">
            <a:avLst/>
          </a:prstGeom>
        </p:spPr>
        <p:txBody>
          <a:bodyPr vert="horz" lIns="0" rIns="0" bIns="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chemeClr val="tx1"/>
          </a:solidFill>
          <a:effectLst/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Sophgo</a:t>
            </a:r>
            <a:r>
              <a:rPr lang="en-US" altLang="zh-TW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问题常见分析思路与措施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2680" y="4580890"/>
            <a:ext cx="4719320" cy="227711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altLang="zh-TW" dirty="0"/>
              <a:t>Version: 0.2</a:t>
            </a:r>
            <a:endParaRPr lang="en-US" altLang="zh-TW" dirty="0"/>
          </a:p>
          <a:p>
            <a:pPr algn="l"/>
            <a:r>
              <a:rPr lang="en-US" altLang="zh-TW" dirty="0"/>
              <a:t>Release date: 2022/05/05</a:t>
            </a:r>
            <a:endParaRPr lang="en-US" altLang="zh-TW" dirty="0"/>
          </a:p>
          <a:p>
            <a:pPr algn="l"/>
            <a:r>
              <a:rPr lang="en-US" altLang="zh-TW" dirty="0" err="1" smtClean="0"/>
              <a:t>Author:SOPHGO</a:t>
            </a:r>
            <a:r>
              <a:rPr lang="en-US" altLang="zh-TW" dirty="0" smtClean="0"/>
              <a:t> </a:t>
            </a:r>
            <a:r>
              <a:rPr lang="en-US" altLang="zh-TW" dirty="0"/>
              <a:t>HW Team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驱动能力</a:t>
            </a:r>
            <a:br>
              <a:rPr lang="en-US" altLang="zh-TW" sz="2800" dirty="0"/>
            </a:b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转换速率</a:t>
            </a:r>
            <a:endParaRPr lang="zh-CN" altLang="en-US" sz="2800" dirty="0"/>
          </a:p>
        </p:txBody>
      </p:sp>
      <p:sp>
        <p:nvSpPr>
          <p:cNvPr id="5" name="文字方塊 3"/>
          <p:cNvSpPr txBox="1"/>
          <p:nvPr/>
        </p:nvSpPr>
        <p:spPr>
          <a:xfrm flipH="1">
            <a:off x="650875" y="2884805"/>
            <a:ext cx="825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Sophgo</a:t>
            </a:r>
            <a:r>
              <a:rPr lang="en-US" altLang="zh-CN" sz="2000" dirty="0" smtClean="0">
                <a:solidFill>
                  <a:srgbClr val="FF0000"/>
                </a:solidFill>
              </a:rPr>
              <a:t> SG2000 </a:t>
            </a:r>
            <a:r>
              <a:rPr lang="en-US" altLang="zh-CN" sz="2000" dirty="0">
                <a:solidFill>
                  <a:srgbClr val="FF0000"/>
                </a:solidFill>
              </a:rPr>
              <a:t>PINOUT</a:t>
            </a:r>
            <a:r>
              <a:rPr lang="zh-CN" altLang="en-US" sz="2000" dirty="0">
                <a:solidFill>
                  <a:srgbClr val="FF0000"/>
                </a:solidFill>
              </a:rPr>
              <a:t>表格中</a:t>
            </a:r>
            <a:r>
              <a:rPr lang="en-US" altLang="zh-CN" sz="2000" dirty="0">
                <a:solidFill>
                  <a:srgbClr val="FF0000"/>
                </a:solidFill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3. 管腳控制寄存器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里可以设置如上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0" y="3474085"/>
          <a:ext cx="121373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15"/>
                <a:gridCol w="1614805"/>
                <a:gridCol w="801370"/>
                <a:gridCol w="1957705"/>
                <a:gridCol w="367030"/>
                <a:gridCol w="470535"/>
                <a:gridCol w="3073400"/>
                <a:gridCol w="3072130"/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0x0300_1C54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up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down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0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1</a:t>
                      </a: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0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1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ioblk_G10_REG_CAM_MCLK0_HE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弱電平維持器(Bus holder) 使能 . 0=無效 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Bus holder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ioblk_G10_REG_CAM_MCLK0_SL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輸出電平轉換速率限制. 0=無效(較快) ; 1=有效(輸慢)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Slew Rate Limit 0=disable; 1=enable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304800" y="949960"/>
            <a:ext cx="118872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寄存器切换频率源或者切不同频率点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寄存器开</a:t>
            </a:r>
            <a:r>
              <a:rPr lang="en-US" altLang="zh-CN" sz="2800" dirty="0"/>
              <a:t>SSC</a:t>
            </a:r>
            <a:r>
              <a:rPr lang="zh-CN" altLang="en-US" sz="2800" dirty="0"/>
              <a:t>展频</a:t>
            </a:r>
            <a:endParaRPr lang="zh-CN" altLang="en-US" sz="2800" dirty="0"/>
          </a:p>
          <a:p>
            <a:pPr>
              <a:buFont typeface="Arial" panose="020B0604020202020204" pitchFamily="34" charset="0"/>
            </a:pPr>
            <a:r>
              <a:rPr lang="zh-CN" altLang="en-US" sz="1400" dirty="0"/>
              <a:t>例如</a:t>
            </a:r>
            <a:r>
              <a:rPr lang="en-US" altLang="zh-TW" sz="1400" dirty="0"/>
              <a:t>MCLK0(CAM0) switch to CLK_AUX3(XTAL_25MHz)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0x00000101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(xtal 25M)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0x00000101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br>
              <a:rPr lang="en-US" altLang="zh-TW" sz="1400" dirty="0"/>
            </a:br>
            <a:r>
              <a:rPr lang="en-US" altLang="zh-TW" sz="1400" dirty="0"/>
              <a:t>MCLK0(CAM0) switch to CLK_AUX3(DISPLL_1188/44=27MHz)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0x00001669 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(disppll 27M)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0x00001669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disppll_ssc_syn_span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0x03002868 32 825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disppll_ssc_syn_step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0x0300286C 32 14790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en_ssc(bit 1)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| 0x02))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bit 0 toggle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^ 0x1))</a:t>
            </a:r>
            <a:endParaRPr lang="en-US" altLang="zh-TW" sz="1400" dirty="0"/>
          </a:p>
          <a:p>
            <a:pPr>
              <a:buFont typeface="Arial" panose="020B0604020202020204" pitchFamily="34" charset="0"/>
            </a:pP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DISPPLL 27+ SSC EMI </a:t>
            </a:r>
            <a:r>
              <a:rPr lang="zh-CN" altLang="en-US" sz="1400" dirty="0"/>
              <a:t>后，</a:t>
            </a:r>
            <a:r>
              <a:rPr lang="en-US" altLang="zh-TW" sz="1400" dirty="0"/>
              <a:t>893MHz频点被打散了；EMI实测有效；短期1个小时内，画面正常稳定，超过1个小时没有观察</a:t>
            </a:r>
            <a:r>
              <a:rPr lang="zh-CN" altLang="en-US" sz="1400" dirty="0"/>
              <a:t>，</a:t>
            </a:r>
            <a:r>
              <a:rPr lang="en-US" altLang="zh-TW" sz="1400" dirty="0"/>
              <a:t>客户用register设定看看</a:t>
            </a:r>
            <a:endParaRPr lang="en-US" altLang="zh-TW" sz="14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7375525" y="2273300"/>
            <a:ext cx="4229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000" dirty="0">
                <a:solidFill>
                  <a:srgbClr val="FF0000"/>
                </a:solidFill>
              </a:rPr>
              <a:t>具体</a:t>
            </a:r>
            <a:r>
              <a:rPr lang="en-US" altLang="zh-CN" sz="2000" dirty="0">
                <a:solidFill>
                  <a:srgbClr val="FF0000"/>
                </a:solidFill>
              </a:rPr>
              <a:t>register</a:t>
            </a:r>
            <a:r>
              <a:rPr lang="zh-CN" altLang="en-US" sz="2000" dirty="0">
                <a:solidFill>
                  <a:srgbClr val="FF0000"/>
                </a:solidFill>
              </a:rPr>
              <a:t>不同案子有差异，此处只做思路说明，不供具体参考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037590"/>
            <a:ext cx="9662160" cy="568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1930400" y="540893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未降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时波形上下冲比较厉害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556510" y="4717415"/>
            <a:ext cx="11430" cy="73279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652520" y="3338830"/>
            <a:ext cx="22860" cy="210566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149350"/>
            <a:ext cx="9302750" cy="5570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2236470" y="510286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</a:t>
            </a:r>
            <a:r>
              <a:rPr lang="zh-CN" altLang="en-US" sz="2800" b="1" dirty="0">
                <a:solidFill>
                  <a:srgbClr val="FF0000"/>
                </a:solidFill>
              </a:rPr>
              <a:t>后波形开始平滑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1149350"/>
            <a:ext cx="9658350" cy="537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149350"/>
            <a:ext cx="6844030" cy="54394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7722235" y="5938520"/>
            <a:ext cx="366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后测试效果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PCB Layout</a:t>
            </a:r>
            <a:r>
              <a:rPr lang="zh-CN" altLang="en-US" sz="6000" dirty="0"/>
              <a:t>注意事项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3" name="文字方塊 3"/>
          <p:cNvSpPr txBox="1"/>
          <p:nvPr/>
        </p:nvSpPr>
        <p:spPr>
          <a:xfrm flipH="1">
            <a:off x="541655" y="1079500"/>
            <a:ext cx="11473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TTL/CMOS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的高速信号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从经验来看，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Sensor MCLK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是第一重灾区，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eMMC CLK/SDIO CLK/RMII CLK/RGMII CLK/NFC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等等是第二重灾区，此类信号优先考虑完全走内层，并且完整包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 VIA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，至少要与周边信号间距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排线、拖尾线等</a:t>
            </a:r>
            <a:b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线材类，容易耦合相关干扰，并将其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能力放大，此类信号走线要尽可能避开高速信号、射频信号等等。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2963545"/>
            <a:ext cx="6560820" cy="3894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57579" y="3075057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+mn-lt"/>
              </a:rPr>
              <a:t>为您服务是我的荣幸！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EMI</a:t>
            </a:r>
            <a:r>
              <a:rPr lang="zh-CN" altLang="en-US" sz="6000" dirty="0"/>
              <a:t>常见问题整改思路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了解各个模块的工作基频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确认结构、走线、布局等相互之间的干扰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</a:t>
            </a:r>
            <a:r>
              <a:rPr lang="en-US" altLang="zh-CN" sz="2400" dirty="0"/>
              <a:t>EMI</a:t>
            </a:r>
            <a:r>
              <a:rPr lang="zh-CN" altLang="en-US" sz="2400" dirty="0"/>
              <a:t>频点与基频的关系，频点相互</a:t>
            </a:r>
            <a:r>
              <a:rPr lang="zh-CN" altLang="en-US" sz="2400" dirty="0">
                <a:sym typeface="+mn-ea"/>
              </a:rPr>
              <a:t>之间的关系</a:t>
            </a:r>
            <a:br>
              <a:rPr lang="en-US" altLang="zh-TW" sz="2400" dirty="0"/>
            </a:br>
            <a:r>
              <a:rPr lang="zh-CN" altLang="en-US" sz="2400" dirty="0"/>
              <a:t>确认是倍频还是频率泄露</a:t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定位频率源头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通用措施（增加</a:t>
            </a:r>
            <a:r>
              <a:rPr lang="en-US" altLang="zh-CN" sz="2400" dirty="0"/>
              <a:t>GND</a:t>
            </a:r>
            <a:r>
              <a:rPr lang="zh-CN" altLang="en-US" sz="2400" dirty="0"/>
              <a:t>连接性、屏蔽、绕线、包地、</a:t>
            </a:r>
            <a:r>
              <a:rPr lang="en-US" altLang="zh-CN" sz="2400" dirty="0"/>
              <a:t>RC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降</a:t>
            </a:r>
            <a:r>
              <a:rPr lang="en-US" altLang="zh-CN" sz="2400" dirty="0"/>
              <a:t>IO</a:t>
            </a:r>
            <a:r>
              <a:rPr lang="zh-CN" altLang="en-US" sz="2400" dirty="0"/>
              <a:t>与展频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PCB Layout</a:t>
            </a:r>
            <a:r>
              <a:rPr lang="zh-CN" altLang="en-US" sz="2400" dirty="0"/>
              <a:t>注意事项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79120" y="1070610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DDR3</a:t>
            </a:r>
            <a:r>
              <a:rPr lang="zh-CN" altLang="en-US" sz="3200" dirty="0"/>
              <a:t>：</a:t>
            </a:r>
            <a:r>
              <a:rPr lang="en-US" altLang="zh-CN" sz="3200" dirty="0"/>
              <a:t>1066MHz</a:t>
            </a:r>
            <a:r>
              <a:rPr lang="zh-CN" altLang="en-US" sz="3200" dirty="0"/>
              <a:t>、</a:t>
            </a:r>
            <a:r>
              <a:rPr lang="en-US" altLang="zh-CN" sz="3200" dirty="0"/>
              <a:t>933</a:t>
            </a:r>
            <a:r>
              <a:rPr lang="en-US" altLang="zh-CN" sz="3200" dirty="0">
                <a:sym typeface="+mn-ea"/>
              </a:rPr>
              <a:t>MHz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altLang="zh-CN" sz="3200" dirty="0"/>
              <a:t>800</a:t>
            </a:r>
            <a:r>
              <a:rPr lang="en-US" altLang="zh-CN" sz="3200" dirty="0">
                <a:sym typeface="+mn-ea"/>
              </a:rPr>
              <a:t>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eMMC</a:t>
            </a:r>
            <a:r>
              <a:rPr lang="zh-CN" altLang="en-US" sz="3200" dirty="0"/>
              <a:t>：</a:t>
            </a:r>
            <a:r>
              <a:rPr lang="en-US" altLang="zh-CN" sz="3200" dirty="0"/>
              <a:t>HDR52(50MHz)</a:t>
            </a:r>
            <a:r>
              <a:rPr lang="zh-CN" altLang="en-US" sz="3200" dirty="0"/>
              <a:t>、</a:t>
            </a:r>
            <a:r>
              <a:rPr lang="en-US" altLang="zh-CN" sz="3200" dirty="0"/>
              <a:t>HS200</a:t>
            </a:r>
            <a:r>
              <a:rPr lang="en-US" altLang="zh-CN" sz="3200" dirty="0">
                <a:sym typeface="+mn-ea"/>
              </a:rPr>
              <a:t>(187.5MHz/150MHz)</a:t>
            </a:r>
            <a:endParaRPr lang="en-US" altLang="zh-CN" sz="32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Sensor</a:t>
            </a:r>
            <a:r>
              <a:rPr lang="zh-CN" altLang="en-US" sz="3200" dirty="0"/>
              <a:t>：</a:t>
            </a:r>
            <a:r>
              <a:rPr lang="en-US" altLang="zh-CN" sz="3200" dirty="0"/>
              <a:t>MCLK(307/327</a:t>
            </a:r>
            <a:r>
              <a:rPr lang="zh-CN" altLang="en-US" sz="3200" dirty="0"/>
              <a:t>：</a:t>
            </a:r>
            <a:r>
              <a:rPr lang="en-US" altLang="zh-CN" sz="3200" dirty="0"/>
              <a:t>37.125M</a:t>
            </a:r>
            <a:r>
              <a:rPr lang="en-US" altLang="zh-CN" sz="3200" dirty="0">
                <a:sym typeface="+mn-ea"/>
              </a:rPr>
              <a:t>Hz</a:t>
            </a:r>
            <a:r>
              <a:rPr lang="zh-CN" altLang="en-US" sz="3200" dirty="0"/>
              <a:t>；</a:t>
            </a:r>
            <a:r>
              <a:rPr lang="en-US" altLang="zh-CN" sz="3200" dirty="0"/>
              <a:t>2053:27M</a:t>
            </a:r>
            <a:r>
              <a:rPr lang="en-US" altLang="zh-CN" sz="3200" dirty="0">
                <a:sym typeface="+mn-ea"/>
              </a:rPr>
              <a:t>Hz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>
              <a:buFont typeface="Arial" panose="020B0604020202020204" pitchFamily="34" charset="0"/>
            </a:pPr>
            <a:r>
              <a:rPr lang="en-US" altLang="zh-CN" sz="3200" dirty="0"/>
              <a:t>                    MIPICSI CLK(</a:t>
            </a:r>
            <a:r>
              <a:rPr lang="en-US" altLang="zh-CN" sz="3200" dirty="0">
                <a:sym typeface="+mn-ea"/>
              </a:rPr>
              <a:t>307/327</a:t>
            </a:r>
            <a:r>
              <a:rPr lang="zh-CN" altLang="en-US" sz="3200" dirty="0">
                <a:sym typeface="+mn-ea"/>
              </a:rPr>
              <a:t>：</a:t>
            </a:r>
            <a:r>
              <a:rPr lang="en-US" altLang="zh-CN" sz="3200" dirty="0">
                <a:sym typeface="+mn-ea"/>
              </a:rPr>
              <a:t>230MHz</a:t>
            </a:r>
            <a:r>
              <a:rPr lang="zh-CN" altLang="en-US" sz="3200" dirty="0">
                <a:sym typeface="+mn-ea"/>
              </a:rPr>
              <a:t>；</a:t>
            </a:r>
            <a:r>
              <a:rPr lang="en-US" altLang="zh-CN" sz="3200" dirty="0">
                <a:sym typeface="+mn-ea"/>
              </a:rPr>
              <a:t>2053:300MHz</a:t>
            </a:r>
            <a:r>
              <a:rPr lang="en-US" altLang="zh-CN" sz="3200" dirty="0"/>
              <a:t>)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Panel</a:t>
            </a:r>
            <a:r>
              <a:rPr lang="zh-CN" altLang="en-US" sz="3200" dirty="0"/>
              <a:t>：</a:t>
            </a:r>
            <a:r>
              <a:rPr lang="en-US" altLang="zh-CN" sz="3200" dirty="0"/>
              <a:t>MIPIDSI 720P(220MHz)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SDIO: 2.0(50MHz),3.0(200MHz)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如上最好用示波器测波形，并再次确认实际频率点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00380" y="937895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USB: 2.0(480Mbps); 3.0(5Gbps)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NFC:13.56MHz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SPI:28MHz</a:t>
            </a:r>
            <a:r>
              <a:rPr lang="zh-CN" altLang="en-US" sz="3200" dirty="0"/>
              <a:t>，</a:t>
            </a:r>
            <a:r>
              <a:rPr lang="en-US" altLang="zh-CN" sz="3200" dirty="0"/>
              <a:t>75MHz</a:t>
            </a:r>
            <a:r>
              <a:rPr lang="zh-CN" altLang="en-US" sz="3200" dirty="0"/>
              <a:t>，</a:t>
            </a:r>
            <a:r>
              <a:rPr lang="en-US" altLang="zh-CN" sz="3200" dirty="0"/>
              <a:t>5MHz</a:t>
            </a:r>
            <a:r>
              <a:rPr lang="zh-CN" altLang="en-US" sz="3200" dirty="0"/>
              <a:t>，</a:t>
            </a:r>
            <a:r>
              <a:rPr lang="en-US" altLang="zh-CN" sz="3200" dirty="0"/>
              <a:t>0.5MHz</a:t>
            </a:r>
            <a:r>
              <a:rPr lang="zh-CN" altLang="en-US" sz="3200" dirty="0"/>
              <a:t>等都有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RMII/RGMII CLK</a:t>
            </a:r>
            <a:r>
              <a:rPr lang="zh-CN" altLang="en-US" sz="3200" dirty="0"/>
              <a:t>：</a:t>
            </a:r>
            <a:r>
              <a:rPr lang="en-US" altLang="zh-CN" sz="3200" dirty="0"/>
              <a:t>25MHz/50MHz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D</a:t>
            </a:r>
            <a:r>
              <a:rPr lang="zh-CN" altLang="en-US" sz="3200" dirty="0"/>
              <a:t>类功放，</a:t>
            </a:r>
            <a:r>
              <a:rPr lang="en-US" altLang="zh-CN" sz="3200" dirty="0"/>
              <a:t>1MHz</a:t>
            </a:r>
            <a:r>
              <a:rPr lang="zh-CN" altLang="en-US" sz="3200" dirty="0"/>
              <a:t>，</a:t>
            </a:r>
            <a:r>
              <a:rPr lang="en-US" altLang="zh-CN" sz="3200" dirty="0"/>
              <a:t>744KHz</a:t>
            </a:r>
            <a:r>
              <a:rPr lang="zh-CN" altLang="en-US" sz="3200" dirty="0"/>
              <a:t>等等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如上最好用示波器测波形，再次确认实际频率点</a:t>
            </a:r>
            <a:endParaRPr lang="en-US" altLang="zh-TW" sz="3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确认结构、走线、布局等相互之间的干扰</a:t>
            </a:r>
            <a:endParaRPr lang="zh-CN" altLang="en-US" dirty="0"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高速信号线材与低速信号线材不要平行，交叉点做磁屏蔽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类似如下这种布局，</a:t>
            </a:r>
            <a:r>
              <a:rPr lang="en-US" altLang="zh-CN" sz="2000" dirty="0"/>
              <a:t>sensor</a:t>
            </a:r>
            <a:r>
              <a:rPr lang="zh-CN" altLang="en-US" sz="2000" dirty="0"/>
              <a:t>板排线和灯板排线交叉，则让</a:t>
            </a:r>
            <a:r>
              <a:rPr lang="en-US" altLang="zh-CN" sz="2000" dirty="0"/>
              <a:t>sensor MCLK</a:t>
            </a:r>
            <a:r>
              <a:rPr lang="zh-CN" altLang="en-US" sz="2000" dirty="0"/>
              <a:t>的辐射耦合到灯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板排线上，导致</a:t>
            </a:r>
            <a:r>
              <a:rPr lang="en-US" altLang="zh-CN" sz="2000" dirty="0"/>
              <a:t>EMI</a:t>
            </a:r>
            <a:r>
              <a:rPr lang="zh-CN" altLang="en-US" sz="2000" dirty="0"/>
              <a:t>很差。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541655" y="3161030"/>
          <a:ext cx="4020820" cy="31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3692525" imgH="2922905" progId="Visio.Drawing.11">
                  <p:embed/>
                </p:oleObj>
              </mc:Choice>
              <mc:Fallback>
                <p:oleObj name="" r:id="rId1" imgW="3692525" imgH="292290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" y="3161030"/>
                        <a:ext cx="4020820" cy="317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5" y="3227070"/>
            <a:ext cx="6470015" cy="3044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  <a:endParaRPr lang="zh-CN" altLang="en-US" sz="3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55980"/>
            <a:ext cx="8072120" cy="59632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4196715" y="4871085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187.5MHz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 rot="8580000" flipV="1">
            <a:off x="2348230" y="5674360"/>
            <a:ext cx="2013585" cy="1244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  <a:endParaRPr lang="zh-CN" altLang="en-US" sz="3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985"/>
            <a:ext cx="8781415" cy="5962015"/>
          </a:xfrm>
          <a:prstGeom prst="rect">
            <a:avLst/>
          </a:prstGeom>
        </p:spPr>
      </p:pic>
      <p:sp>
        <p:nvSpPr>
          <p:cNvPr id="3" name="文字方塊 3"/>
          <p:cNvSpPr txBox="1"/>
          <p:nvPr/>
        </p:nvSpPr>
        <p:spPr>
          <a:xfrm flipH="1">
            <a:off x="8846820" y="1255395"/>
            <a:ext cx="3270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893.857-839.182=54.675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3"/>
          <p:cNvSpPr txBox="1"/>
          <p:nvPr/>
        </p:nvSpPr>
        <p:spPr>
          <a:xfrm flipH="1">
            <a:off x="8846820" y="2275840"/>
            <a:ext cx="327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945.44-893.857=51.583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FF0000"/>
                </a:solidFill>
              </a:rPr>
              <a:t>839.182-785.093=54.089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</a:pPr>
            <a:r>
              <a:rPr lang="zh-CN" altLang="en-US" sz="6000" dirty="0">
                <a:sym typeface="+mn-ea"/>
              </a:rPr>
              <a:t>定位频率源头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147381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关闭、断开此模块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拔掉、断电、直接接地等，来看此模块相关的频点是否会消失；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通过寄存器把强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信号切成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 OUTPUT LOW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屏蔽、隔离此模块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用屏蔽罩、磁性材料等先做个隔离，看是否会消失；</a:t>
            </a:r>
            <a:b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TW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改变此模块的工作频点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SDIO 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等等，都可以通过软件改频率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>
              <a:buFont typeface="Arial" panose="020B0604020202020204" pitchFamily="34" charset="0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FF0000"/>
                </a:solidFill>
              </a:rPr>
              <a:t>如上实验务必确保到位！！！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降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IO 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驱动能力与波形转换速率</a:t>
            </a:r>
            <a:endParaRPr lang="zh-CN" altLang="en-US" sz="2400" dirty="0">
              <a:latin typeface="+mn-ea"/>
              <a:ea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+mn-ea"/>
                <a:ea typeface="+mn-ea"/>
                <a:cs typeface="+mn-ea"/>
              </a:rPr>
              <a:t>排线上如果有较高频率的信号，往往是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EMI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的重灾区，比如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Sensor MCLK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卡转板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SDIO 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等等，要预留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，实际上件选择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大，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小。已滤波频率为原频率的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3-5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倍左右比较合适。</a:t>
            </a:r>
            <a:endParaRPr lang="zh-CN" altLang="en-US" sz="2400" dirty="0">
              <a:latin typeface="+mn-ea"/>
              <a:ea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387600"/>
            <a:ext cx="3136900" cy="447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bdc93993-3a8e-4c8f-a89f-bad95e0b2bb4}"/>
  <p:tag name="TABLE_ENDDRAG_ORIGIN_RECT" val="955*239"/>
  <p:tag name="TABLE_ENDDRAG_RECT" val="0*273*955*239"/>
</p:tagLst>
</file>

<file path=ppt/tags/tag2.xml><?xml version="1.0" encoding="utf-8"?>
<p:tagLst xmlns:p="http://schemas.openxmlformats.org/presentationml/2006/main">
  <p:tag name="COMMONDATA" val="eyJoZGlkIjoiYjI5NWYwMjcxODBiMjdhOTZjMmM0MTcxMTBmNWEwOGIifQ=="/>
  <p:tag name="commondata" val="eyJoZGlkIjoiZjEyZGE4MmI4ZTY1OWMyN2NkZGRiNmE1ZGZlNDI0Y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腦力激盪簡報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Them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3052</Words>
  <Application>WPS 演示</Application>
  <PresentationFormat>宽屏</PresentationFormat>
  <Paragraphs>234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Century Gothic</vt:lpstr>
      <vt:lpstr>MingLiU</vt:lpstr>
      <vt:lpstr>PMingLiU-ExtB</vt:lpstr>
      <vt:lpstr>Microsoft JhengHei</vt:lpstr>
      <vt:lpstr>Wingdings 2</vt:lpstr>
      <vt:lpstr>微软雅黑</vt:lpstr>
      <vt:lpstr>Arial Unicode MS</vt:lpstr>
      <vt:lpstr>Calibri</vt:lpstr>
      <vt:lpstr>Calibri Light</vt:lpstr>
      <vt:lpstr>PMingLiU</vt:lpstr>
      <vt:lpstr>AlienCaret</vt:lpstr>
      <vt:lpstr>腦力激盪簡報</vt:lpstr>
      <vt:lpstr>Visio.Drawing.11</vt:lpstr>
      <vt:lpstr>Sophgo EMI问题常见分析思路与措施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Garen Lee</dc:creator>
  <cp:lastModifiedBy>Dr.Jolin</cp:lastModifiedBy>
  <cp:revision>284</cp:revision>
  <dcterms:created xsi:type="dcterms:W3CDTF">2020-11-30T11:20:00Z</dcterms:created>
  <dcterms:modified xsi:type="dcterms:W3CDTF">2024-07-10T05:39:57Z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0x010100DFD91F4B76319B45B563D8C89EC76CCE</vt:lpwstr>
  </property>
  <property fmtid="{D5CDD505-2E9C-101B-9397-08002B2CF9AE}" pid="3" name="KSOProductBuildVer">
    <vt:lpwstr>2052-12.1.0.16929</vt:lpwstr>
  </property>
  <property fmtid="{D5CDD505-2E9C-101B-9397-08002B2CF9AE}" pid="4" name="ICV">
    <vt:lpwstr>0FD02FA4C187435FB65BA4BB86875528</vt:lpwstr>
  </property>
  <property fmtid="{D5CDD505-2E9C-101B-9397-08002B2CF9AE}" pid="5" name="5B77E7CEEC58BC6AFAE8886BEB80DBEB">
    <vt:lpwstr>otCYQxs9Dbw2bUEn/Soxv9pYAoWsCRIsU8+gIbxzzmNcJN13+qHIPyWmbF9hFzPHyi2m8DLwi54E5OVVM5pJ0yGmgAiYTaR6oYUdYZxdjep6I9xviFUFZ9aTScfBW9OGF0JHC5R7fDP+YK+mdN7jS6l0iAjnJGfuTD124uqnZJ+wDhYlc05GU2Q0omeBkRbM/sa66zD8liieI1QFIHxGa8FQcAExDKeITH/cbb+JScTxjRe675pDxAfrRpPLyVnMZVKNxA/Kd8M646yXqavTOaiRbPocbqcTYErOCTgxhSEftBf9vO2mXNJkDpSgb/sdBoj5m28OSZ8CloffObgZh9piEgkqPiYeDm8aD9XzmOaY1iBn0o9sodwqdKazfBHepIn9y696wB4DiTxDEytCBLWvmDRySsxX417xPguserAtypKB3R5amLSpV1LBJs6ctfLHUlZuIpoaDIkiGMNtj+m8JxEZvCMy9xbETL6kC9pf9Ac5s6VEJmfiSWiBkTtjtpCmwV4++TRN4EC4JwbyYwZAmga/UCSyBImh5HIdVERsuVIzqWv6/EP7hUPYOi/x3X+LIaXR8WOwMIdw1n661zyqp7IJwIhfc2iLzgqjRzY=</vt:lpwstr>
  </property>
</Properties>
</file>