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DB11452-9FF6-4EB7-9F68-410B047F4A2C}">
  <a:tblStyle styleId="{DDB11452-9FF6-4EB7-9F68-410B047F4A2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88e1c6a85_2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88e1c6a85_2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88e1c6a85_2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88e1c6a85_2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88e1c6a85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88e1c6a85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88e1c6a85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88e1c6a85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88e1c6a8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88e1c6a8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88e1c6a85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88e1c6a8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88e1c6a8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88e1c6a8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88e1c6a8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88e1c6a8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88e1c6a8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88e1c6a8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88e1c6a8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88e1c6a8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8e1c6a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8e1c6a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88e1c6a8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88e1c6a8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88e1c6a85_3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88e1c6a85_3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88e1c6a85_3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88e1c6a85_3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88e1c6a85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88e1c6a85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88e1c6a85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88e1c6a85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88e1c6a85_2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88e1c6a85_2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891dda8a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891dda8a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891dda8a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891dda8a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88e1c6a85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88e1c6a8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88e1c6a85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88e1c6a85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88e1c6a85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88e1c6a85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88e1c6a85_2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88e1c6a85_2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8e1c6a85_2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8e1c6a85_2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88e1c6a85_2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88e1c6a85_2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88e1c6a85_2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88e1c6a85_2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Chris-Schaffer/cs414-f18-001-stringCheese/blob/master/Final_Project%2004/Revised%20Development%20Manual.docx" TargetMode="External"/><Relationship Id="rId4" Type="http://schemas.openxmlformats.org/officeDocument/2006/relationships/hyperlink" Target="https://github.com/Chris-Schaffer/cs414-f18-001-stringCheese/blob/master/Final_Project%2004/Revised%20Development%20Manual.docx" TargetMode="External"/><Relationship Id="rId5" Type="http://schemas.openxmlformats.org/officeDocument/2006/relationships/hyperlink" Target="https://github.com/Chris-Schaffer/cs414-f18-001-stringCheese/blob/master/Documents%20P3/Developing%20%20Manual.pd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9" Type="http://schemas.openxmlformats.org/officeDocument/2006/relationships/image" Target="../media/image14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20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Rollerball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String Cheese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Chris Schaffer, Tim Stroup, Ya-Hsin Cheng, Meetkumar Savaliya, Sirius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2"/>
          <p:cNvPicPr preferRelativeResize="0"/>
          <p:nvPr/>
        </p:nvPicPr>
        <p:blipFill rotWithShape="1">
          <a:blip r:embed="rId3">
            <a:alphaModFix/>
          </a:blip>
          <a:srcRect b="0" l="4148" r="2637" t="0"/>
          <a:stretch/>
        </p:blipFill>
        <p:spPr>
          <a:xfrm>
            <a:off x="455325" y="241137"/>
            <a:ext cx="8233352" cy="4661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22"/>
          <p:cNvGrpSpPr/>
          <p:nvPr/>
        </p:nvGrpSpPr>
        <p:grpSpPr>
          <a:xfrm>
            <a:off x="3758350" y="417838"/>
            <a:ext cx="4930324" cy="4307825"/>
            <a:chOff x="3758350" y="417838"/>
            <a:chExt cx="4930324" cy="4307825"/>
          </a:xfrm>
        </p:grpSpPr>
        <p:pic>
          <p:nvPicPr>
            <p:cNvPr id="220" name="Google Shape;220;p22"/>
            <p:cNvPicPr preferRelativeResize="0"/>
            <p:nvPr/>
          </p:nvPicPr>
          <p:blipFill rotWithShape="1">
            <a:blip r:embed="rId4">
              <a:alphaModFix/>
            </a:blip>
            <a:srcRect b="0" l="4206" r="4544" t="0"/>
            <a:stretch/>
          </p:blipFill>
          <p:spPr>
            <a:xfrm>
              <a:off x="4847200" y="417838"/>
              <a:ext cx="3841474" cy="4307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1" name="Google Shape;221;p22"/>
            <p:cNvCxnSpPr/>
            <p:nvPr/>
          </p:nvCxnSpPr>
          <p:spPr>
            <a:xfrm flipH="1" rot="10800000">
              <a:off x="3758350" y="1089725"/>
              <a:ext cx="1680600" cy="1505100"/>
            </a:xfrm>
            <a:prstGeom prst="curvedConnector3">
              <a:avLst>
                <a:gd fmla="val 824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3"/>
          <p:cNvPicPr preferRelativeResize="0"/>
          <p:nvPr/>
        </p:nvPicPr>
        <p:blipFill rotWithShape="1">
          <a:blip r:embed="rId3">
            <a:alphaModFix/>
          </a:blip>
          <a:srcRect b="0" l="0" r="0" t="45358"/>
          <a:stretch/>
        </p:blipFill>
        <p:spPr>
          <a:xfrm>
            <a:off x="235013" y="570375"/>
            <a:ext cx="8673976" cy="3868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23"/>
          <p:cNvGrpSpPr/>
          <p:nvPr/>
        </p:nvGrpSpPr>
        <p:grpSpPr>
          <a:xfrm>
            <a:off x="819150" y="1019475"/>
            <a:ext cx="7984925" cy="3609376"/>
            <a:chOff x="819150" y="1019475"/>
            <a:chExt cx="7984925" cy="3609376"/>
          </a:xfrm>
        </p:grpSpPr>
        <p:pic>
          <p:nvPicPr>
            <p:cNvPr id="230" name="Google Shape;230;p23"/>
            <p:cNvPicPr preferRelativeResize="0"/>
            <p:nvPr/>
          </p:nvPicPr>
          <p:blipFill rotWithShape="1">
            <a:blip r:embed="rId4">
              <a:alphaModFix/>
            </a:blip>
            <a:srcRect b="36330" l="0" r="0" t="0"/>
            <a:stretch/>
          </p:blipFill>
          <p:spPr>
            <a:xfrm>
              <a:off x="819150" y="1144300"/>
              <a:ext cx="7984925" cy="348455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1" name="Google Shape;231;p23"/>
            <p:cNvCxnSpPr/>
            <p:nvPr/>
          </p:nvCxnSpPr>
          <p:spPr>
            <a:xfrm flipH="1">
              <a:off x="2527800" y="1029875"/>
              <a:ext cx="1643700" cy="852900"/>
            </a:xfrm>
            <a:prstGeom prst="curvedConnector3">
              <a:avLst>
                <a:gd fmla="val 8987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32" name="Google Shape;232;p23"/>
            <p:cNvCxnSpPr/>
            <p:nvPr/>
          </p:nvCxnSpPr>
          <p:spPr>
            <a:xfrm rot="5400000">
              <a:off x="4863325" y="1035075"/>
              <a:ext cx="925800" cy="894600"/>
            </a:xfrm>
            <a:prstGeom prst="curvedConnector3">
              <a:avLst>
                <a:gd fmla="val 899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33" name="Google Shape;233;p23"/>
            <p:cNvCxnSpPr/>
            <p:nvPr/>
          </p:nvCxnSpPr>
          <p:spPr>
            <a:xfrm rot="5400000">
              <a:off x="7458850" y="1466725"/>
              <a:ext cx="915300" cy="1248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34" name="Google Shape;234;p23"/>
          <p:cNvGrpSpPr/>
          <p:nvPr/>
        </p:nvGrpSpPr>
        <p:grpSpPr>
          <a:xfrm>
            <a:off x="5185750" y="2392625"/>
            <a:ext cx="2413424" cy="2236225"/>
            <a:chOff x="5185750" y="2392625"/>
            <a:chExt cx="2413424" cy="2236225"/>
          </a:xfrm>
        </p:grpSpPr>
        <p:pic>
          <p:nvPicPr>
            <p:cNvPr id="235" name="Google Shape;235;p23"/>
            <p:cNvPicPr preferRelativeResize="0"/>
            <p:nvPr/>
          </p:nvPicPr>
          <p:blipFill rotWithShape="1">
            <a:blip r:embed="rId5">
              <a:alphaModFix/>
            </a:blip>
            <a:srcRect b="0" l="68885" r="4721" t="62303"/>
            <a:stretch/>
          </p:blipFill>
          <p:spPr>
            <a:xfrm>
              <a:off x="5185750" y="2939725"/>
              <a:ext cx="2413424" cy="16891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6" name="Google Shape;236;p23"/>
            <p:cNvCxnSpPr/>
            <p:nvPr/>
          </p:nvCxnSpPr>
          <p:spPr>
            <a:xfrm rot="5400000">
              <a:off x="6616225" y="2517425"/>
              <a:ext cx="821700" cy="5721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</a:t>
            </a:r>
            <a:endParaRPr/>
          </a:p>
        </p:txBody>
      </p:sp>
      <p:sp>
        <p:nvSpPr>
          <p:cNvPr id="242" name="Google Shape;242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We decided to regenerate our sequence diagrams using an Intellij plugin called SequenceDiagram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50" y="1449351"/>
            <a:ext cx="7328773" cy="34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/>
          <p:nvPr/>
        </p:nvSpPr>
        <p:spPr>
          <a:xfrm>
            <a:off x="521400" y="319425"/>
            <a:ext cx="82860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Old Take Turn Sequence Diagram: We decided to split this sequence diagram into two, Display Valid Moves and Make Move.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/>
        </p:nvSpPr>
        <p:spPr>
          <a:xfrm>
            <a:off x="586300" y="741775"/>
            <a:ext cx="3171300" cy="2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Display Valid Moves</a:t>
            </a:r>
            <a:endParaRPr sz="3000"/>
          </a:p>
        </p:txBody>
      </p:sp>
      <p:pic>
        <p:nvPicPr>
          <p:cNvPr id="254" name="Google Shape;2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800" y="270150"/>
            <a:ext cx="4766150" cy="46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825" y="330288"/>
            <a:ext cx="5069124" cy="44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/>
          <p:nvPr/>
        </p:nvSpPr>
        <p:spPr>
          <a:xfrm>
            <a:off x="313450" y="451175"/>
            <a:ext cx="3462300" cy="23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Make Move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25" y="1439400"/>
            <a:ext cx="8387352" cy="346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8"/>
          <p:cNvSpPr txBox="1"/>
          <p:nvPr/>
        </p:nvSpPr>
        <p:spPr>
          <a:xfrm>
            <a:off x="353700" y="348800"/>
            <a:ext cx="84120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Old Join game Sequence Diagram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912" y="293850"/>
            <a:ext cx="5329024" cy="45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9"/>
          <p:cNvSpPr txBox="1"/>
          <p:nvPr/>
        </p:nvSpPr>
        <p:spPr>
          <a:xfrm>
            <a:off x="572975" y="861700"/>
            <a:ext cx="28782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Join Game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826" y="405563"/>
            <a:ext cx="4484375" cy="433237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0"/>
          <p:cNvSpPr txBox="1"/>
          <p:nvPr/>
        </p:nvSpPr>
        <p:spPr>
          <a:xfrm>
            <a:off x="526375" y="998150"/>
            <a:ext cx="3338700" cy="24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Old Send Invitations Sequence diagram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101" y="319512"/>
            <a:ext cx="4232000" cy="45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1"/>
          <p:cNvSpPr txBox="1"/>
          <p:nvPr/>
        </p:nvSpPr>
        <p:spPr>
          <a:xfrm>
            <a:off x="599625" y="835050"/>
            <a:ext cx="3224700" cy="23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Send Invitations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Rollerball Rules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39850"/>
            <a:ext cx="7505700" cy="28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The Board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7×7 squares with the central 3×3 blanks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The Pieces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Move mainly in clockwise direction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1 King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1 Bishop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2 Rooks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2 Pawns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How to win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Checkmate the enemy king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Travel own king clockwise direction to the start position of the enemy king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598" y="639973"/>
            <a:ext cx="2898900" cy="28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" name="Google Shape;289;p32"/>
          <p:cNvGraphicFramePr/>
          <p:nvPr/>
        </p:nvGraphicFramePr>
        <p:xfrm>
          <a:off x="1369650" y="4156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{DDB11452-9FF6-4EB7-9F68-410B047F4A2C}</a:tableStyleId>
              </a:tblPr>
              <a:tblGrid>
                <a:gridCol w="1477750"/>
                <a:gridCol w="743150"/>
                <a:gridCol w="743150"/>
                <a:gridCol w="743150"/>
                <a:gridCol w="743150"/>
                <a:gridCol w="743150"/>
                <a:gridCol w="1211200"/>
              </a:tblGrid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ChessBoard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ChessPiece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Game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Invitation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User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DBconnection 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UC1-Register Account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UC2-Create Game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UC3-Create Invitation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UC4-Deactivate account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UC5-Join Game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UC6-View Profile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UC7-Log on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UC8-Quit game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UC9-List active games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UC10-Take Turn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UC11-Update Game State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UC12-Display Valid Moves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0" name="Google Shape;290;p32"/>
          <p:cNvSpPr txBox="1"/>
          <p:nvPr/>
        </p:nvSpPr>
        <p:spPr>
          <a:xfrm>
            <a:off x="1551700" y="116550"/>
            <a:ext cx="63843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Traceability Link Matrix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50" y="869050"/>
            <a:ext cx="8315952" cy="29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3"/>
          <p:cNvSpPr txBox="1"/>
          <p:nvPr/>
        </p:nvSpPr>
        <p:spPr>
          <a:xfrm>
            <a:off x="1394500" y="258025"/>
            <a:ext cx="6411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r>
              <a:rPr lang="en"/>
              <a:t> Traceability Link Matrix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50" y="1101350"/>
            <a:ext cx="8482225" cy="27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800" y="183575"/>
            <a:ext cx="6382401" cy="467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Lessons Learned</a:t>
            </a:r>
            <a:endParaRPr/>
          </a:p>
        </p:txBody>
      </p:sp>
      <p:sp>
        <p:nvSpPr>
          <p:cNvPr id="312" name="Google Shape;312;p36"/>
          <p:cNvSpPr txBox="1"/>
          <p:nvPr>
            <p:ph idx="1" type="body"/>
          </p:nvPr>
        </p:nvSpPr>
        <p:spPr>
          <a:xfrm>
            <a:off x="819150" y="1491625"/>
            <a:ext cx="75057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000000"/>
                </a:solidFill>
              </a:rPr>
              <a:t>Long Design period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Different levels of programming experience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Language and Cultural Barriers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Difficulty grasping entire System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Lessons Learned: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Communication is Key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Software Design is Difficult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Using the Swing Library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AWS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Observer Pattern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Tools</a:t>
            </a:r>
            <a:endParaRPr/>
          </a:p>
        </p:txBody>
      </p:sp>
      <p:sp>
        <p:nvSpPr>
          <p:cNvPr id="318" name="Google Shape;318;p37"/>
          <p:cNvSpPr txBox="1"/>
          <p:nvPr>
            <p:ph idx="1" type="body"/>
          </p:nvPr>
        </p:nvSpPr>
        <p:spPr>
          <a:xfrm>
            <a:off x="819150" y="1566300"/>
            <a:ext cx="7505700" cy="2448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Programming Language: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400">
                <a:solidFill>
                  <a:srgbClr val="000000"/>
                </a:solidFill>
              </a:rPr>
              <a:t>Java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Programming Environment:   IntelliJ IDEA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Testing:     Travis Continuous Integration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Other:     GitHub, AWS, Zenhub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Development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 Manual</a:t>
            </a:r>
            <a:endParaRPr sz="1400" u="sng">
              <a:solidFill>
                <a:schemeClr val="hlink"/>
              </a:solidFill>
              <a:hlinkClick r:id="rId5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</a:t>
            </a:r>
            <a:endParaRPr/>
          </a:p>
        </p:txBody>
      </p:sp>
      <p:sp>
        <p:nvSpPr>
          <p:cNvPr id="324" name="Google Shape;324;p3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Function: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Incorporate taketurn()  into the move()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make the code code more concise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Need more refactor</a:t>
            </a:r>
            <a:endParaRPr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</a:t>
            </a:r>
            <a:endParaRPr/>
          </a:p>
        </p:txBody>
      </p:sp>
      <p:sp>
        <p:nvSpPr>
          <p:cNvPr id="330" name="Google Shape;330;p3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Q&amp;A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 Documents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788" y="1460500"/>
            <a:ext cx="6256424" cy="343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5471775" y="370050"/>
            <a:ext cx="3412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F7B51"/>
                </a:solidFill>
              </a:rPr>
              <a:t>GameFacade :</a:t>
            </a:r>
            <a:endParaRPr b="1">
              <a:solidFill>
                <a:srgbClr val="AF7B51"/>
              </a:solidFill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facade includes the game, user, and invitation, connect to the   </a:t>
            </a:r>
            <a:endParaRPr/>
          </a:p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UI. Each click from the UI, will pass the action through the game facade to the game, user, or invitation.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5523775" y="370050"/>
            <a:ext cx="3412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F7B51"/>
                </a:solidFill>
              </a:rPr>
              <a:t>Invitation :</a:t>
            </a:r>
            <a:endParaRPr b="1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user may send an invitation to another user as well as receive an invitation from another user to play a game. A user may send multiple invitations to multiple users to play a game.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5" name="Google Shape;145;p15"/>
          <p:cNvSpPr txBox="1"/>
          <p:nvPr/>
        </p:nvSpPr>
        <p:spPr>
          <a:xfrm>
            <a:off x="5783925" y="370050"/>
            <a:ext cx="27879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F7B51"/>
                </a:solidFill>
              </a:rPr>
              <a:t>User :</a:t>
            </a:r>
            <a:endParaRPr b="1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person registered to play the game. They may send invitations to other users to play one or more games at a time. Each user has a user profile.</a:t>
            </a:r>
            <a:endParaRPr b="1">
              <a:solidFill>
                <a:srgbClr val="AF7B51"/>
              </a:solidFill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5783925" y="722250"/>
            <a:ext cx="27879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F7B51"/>
                </a:solidFill>
              </a:rPr>
              <a:t>Game :</a:t>
            </a:r>
            <a:endParaRPr b="1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game consists of two users who take turns moving their pieces around the board.</a:t>
            </a:r>
            <a:endParaRPr b="1">
              <a:solidFill>
                <a:srgbClr val="AF7B51"/>
              </a:solidFill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5783925" y="722250"/>
            <a:ext cx="27879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F7B51"/>
                </a:solidFill>
              </a:rPr>
              <a:t>ChessBoard :</a:t>
            </a:r>
            <a:endParaRPr b="1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board is the combination of spaces that a piece may move and the boundaries of the game.</a:t>
            </a:r>
            <a:endParaRPr b="1">
              <a:solidFill>
                <a:srgbClr val="AF7B51"/>
              </a:solidFill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5590375" y="685500"/>
            <a:ext cx="32790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F7B51"/>
                </a:solidFill>
              </a:rPr>
              <a:t>ChessPiece :</a:t>
            </a:r>
            <a:endParaRPr b="1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is played with different pieces; each with unique movements and rules. Each player has either six white or six black pieces that include two pawns, one king, one bishop and two rooks.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F7B5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16"/>
          <p:cNvGraphicFramePr/>
          <p:nvPr/>
        </p:nvGraphicFramePr>
        <p:xfrm>
          <a:off x="510450" y="621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{DDB11452-9FF6-4EB7-9F68-410B047F4A2C}</a:tableStyleId>
              </a:tblPr>
              <a:tblGrid>
                <a:gridCol w="1787275"/>
                <a:gridCol w="6350725"/>
              </a:tblGrid>
              <a:tr h="546625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ChessBoard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board is the combination of spaces that a piece may move and the boundaries of the game.</a:t>
                      </a:r>
                      <a:endParaRPr sz="12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825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ChessPiece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game is played with different pieces; each with unique movements and rules. Each player has either six white or six black pieces that include two pawns, one king, one bishop and two rooks.</a:t>
                      </a:r>
                      <a:endParaRPr sz="12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625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Game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game consists of two users who take turns moving their pieces around the board.</a:t>
                      </a:r>
                      <a:endParaRPr sz="12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825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GameFacade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The game facade includes the game, user, and invitation, connect to the   </a:t>
                      </a:r>
                      <a:endParaRPr sz="12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UI. Each click from the UI, will pass the action through the game facade to the game, user, or invitation.</a:t>
                      </a:r>
                      <a:endParaRPr sz="12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825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Invitation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user may send an invitation to another user as well as receive an invitation from another user to play a game. A user may send multiple invitations to multiple users to play a game.</a:t>
                      </a:r>
                      <a:endParaRPr sz="12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925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person registered to play the game. They may send invitations to other users to play one or more games at a time. Each user has a user profile.</a:t>
                      </a:r>
                      <a:endParaRPr sz="12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95250" y="93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Diagram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612450"/>
            <a:ext cx="8045801" cy="436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- Game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88" y="1616600"/>
            <a:ext cx="8197423" cy="292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 b="0" l="0" r="51420" t="0"/>
          <a:stretch/>
        </p:blipFill>
        <p:spPr>
          <a:xfrm>
            <a:off x="385975" y="335688"/>
            <a:ext cx="6094926" cy="447212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1488125" y="1428200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19"/>
          <p:cNvGrpSpPr/>
          <p:nvPr/>
        </p:nvGrpSpPr>
        <p:grpSpPr>
          <a:xfrm>
            <a:off x="3419925" y="635150"/>
            <a:ext cx="5122575" cy="3873200"/>
            <a:chOff x="3347100" y="665775"/>
            <a:chExt cx="5122575" cy="3873200"/>
          </a:xfrm>
        </p:grpSpPr>
        <p:pic>
          <p:nvPicPr>
            <p:cNvPr id="174" name="Google Shape;17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7100" y="893900"/>
              <a:ext cx="5122575" cy="36450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5" name="Google Shape;175;p19"/>
            <p:cNvCxnSpPr/>
            <p:nvPr/>
          </p:nvCxnSpPr>
          <p:spPr>
            <a:xfrm>
              <a:off x="3422500" y="665775"/>
              <a:ext cx="1435500" cy="343200"/>
            </a:xfrm>
            <a:prstGeom prst="curvedConnector3">
              <a:avLst>
                <a:gd fmla="val 9058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76" name="Google Shape;176;p19"/>
          <p:cNvGrpSpPr/>
          <p:nvPr/>
        </p:nvGrpSpPr>
        <p:grpSpPr>
          <a:xfrm>
            <a:off x="635625" y="476500"/>
            <a:ext cx="8062076" cy="3804575"/>
            <a:chOff x="728200" y="335700"/>
            <a:chExt cx="8062076" cy="3804575"/>
          </a:xfrm>
        </p:grpSpPr>
        <p:pic>
          <p:nvPicPr>
            <p:cNvPr id="177" name="Google Shape;177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08200" y="335700"/>
              <a:ext cx="6382076" cy="38045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8" name="Google Shape;178;p19"/>
            <p:cNvCxnSpPr/>
            <p:nvPr/>
          </p:nvCxnSpPr>
          <p:spPr>
            <a:xfrm flipH="1" rot="10800000">
              <a:off x="728200" y="1508250"/>
              <a:ext cx="1570800" cy="6243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9" name="Google Shape;179;p19"/>
            <p:cNvCxnSpPr/>
            <p:nvPr/>
          </p:nvCxnSpPr>
          <p:spPr>
            <a:xfrm rot="-5400000">
              <a:off x="1955700" y="1841325"/>
              <a:ext cx="509700" cy="280800"/>
            </a:xfrm>
            <a:prstGeom prst="curvedConnector3">
              <a:avLst>
                <a:gd fmla="val 9796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80" name="Google Shape;180;p19"/>
          <p:cNvGrpSpPr/>
          <p:nvPr/>
        </p:nvGrpSpPr>
        <p:grpSpPr>
          <a:xfrm>
            <a:off x="314350" y="269425"/>
            <a:ext cx="5926075" cy="4604649"/>
            <a:chOff x="314350" y="269425"/>
            <a:chExt cx="5926075" cy="4604649"/>
          </a:xfrm>
        </p:grpSpPr>
        <p:pic>
          <p:nvPicPr>
            <p:cNvPr id="181" name="Google Shape;181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4350" y="269425"/>
              <a:ext cx="5447523" cy="46046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2" name="Google Shape;182;p19"/>
            <p:cNvCxnSpPr/>
            <p:nvPr/>
          </p:nvCxnSpPr>
          <p:spPr>
            <a:xfrm rot="10800000">
              <a:off x="5449925" y="1470550"/>
              <a:ext cx="790500" cy="395400"/>
            </a:xfrm>
            <a:prstGeom prst="curvedConnector3">
              <a:avLst>
                <a:gd fmla="val -1594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83" name="Google Shape;183;p19"/>
          <p:cNvGrpSpPr/>
          <p:nvPr/>
        </p:nvGrpSpPr>
        <p:grpSpPr>
          <a:xfrm>
            <a:off x="261150" y="428363"/>
            <a:ext cx="6511025" cy="4129700"/>
            <a:chOff x="385975" y="437101"/>
            <a:chExt cx="6511025" cy="4129700"/>
          </a:xfrm>
        </p:grpSpPr>
        <p:pic>
          <p:nvPicPr>
            <p:cNvPr id="184" name="Google Shape;184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85975" y="437101"/>
              <a:ext cx="6187350" cy="4129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5" name="Google Shape;185;p19"/>
            <p:cNvCxnSpPr/>
            <p:nvPr/>
          </p:nvCxnSpPr>
          <p:spPr>
            <a:xfrm rot="10800000">
              <a:off x="6044100" y="759500"/>
              <a:ext cx="852900" cy="374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86" name="Google Shape;186;p19"/>
          <p:cNvGrpSpPr/>
          <p:nvPr/>
        </p:nvGrpSpPr>
        <p:grpSpPr>
          <a:xfrm>
            <a:off x="4349063" y="530561"/>
            <a:ext cx="4087862" cy="3611518"/>
            <a:chOff x="3995225" y="488775"/>
            <a:chExt cx="4702476" cy="4121326"/>
          </a:xfrm>
        </p:grpSpPr>
        <p:pic>
          <p:nvPicPr>
            <p:cNvPr id="187" name="Google Shape;187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995225" y="1587975"/>
              <a:ext cx="4702476" cy="302212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8" name="Google Shape;188;p19"/>
            <p:cNvCxnSpPr>
              <a:endCxn id="187" idx="0"/>
            </p:cNvCxnSpPr>
            <p:nvPr/>
          </p:nvCxnSpPr>
          <p:spPr>
            <a:xfrm>
              <a:off x="4504163" y="488775"/>
              <a:ext cx="1842300" cy="10992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89" name="Google Shape;189;p19"/>
          <p:cNvGrpSpPr/>
          <p:nvPr/>
        </p:nvGrpSpPr>
        <p:grpSpPr>
          <a:xfrm>
            <a:off x="1602052" y="1216250"/>
            <a:ext cx="6210499" cy="3200075"/>
            <a:chOff x="1144300" y="313632"/>
            <a:chExt cx="6868501" cy="3421808"/>
          </a:xfrm>
        </p:grpSpPr>
        <p:pic>
          <p:nvPicPr>
            <p:cNvPr id="190" name="Google Shape;190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652703" y="313632"/>
              <a:ext cx="5360098" cy="342180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1" name="Google Shape;191;p19"/>
            <p:cNvCxnSpPr/>
            <p:nvPr/>
          </p:nvCxnSpPr>
          <p:spPr>
            <a:xfrm flipH="1" rot="10800000">
              <a:off x="1144300" y="2371725"/>
              <a:ext cx="1508400" cy="7491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0"/>
          <p:cNvPicPr preferRelativeResize="0"/>
          <p:nvPr/>
        </p:nvPicPr>
        <p:blipFill rotWithShape="1">
          <a:blip r:embed="rId3">
            <a:alphaModFix/>
          </a:blip>
          <a:srcRect b="0" l="50000" r="0" t="26084"/>
          <a:stretch/>
        </p:blipFill>
        <p:spPr>
          <a:xfrm>
            <a:off x="602513" y="480097"/>
            <a:ext cx="7938976" cy="4183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20"/>
          <p:cNvGrpSpPr/>
          <p:nvPr/>
        </p:nvGrpSpPr>
        <p:grpSpPr>
          <a:xfrm>
            <a:off x="1664425" y="366625"/>
            <a:ext cx="6834601" cy="4005051"/>
            <a:chOff x="1966125" y="416100"/>
            <a:chExt cx="6834601" cy="4005051"/>
          </a:xfrm>
        </p:grpSpPr>
        <p:pic>
          <p:nvPicPr>
            <p:cNvPr id="198" name="Google Shape;198;p20"/>
            <p:cNvPicPr preferRelativeResize="0"/>
            <p:nvPr/>
          </p:nvPicPr>
          <p:blipFill rotWithShape="1">
            <a:blip r:embed="rId4">
              <a:alphaModFix/>
            </a:blip>
            <a:srcRect b="9958" l="0" r="3185" t="12177"/>
            <a:stretch/>
          </p:blipFill>
          <p:spPr>
            <a:xfrm>
              <a:off x="2755550" y="416100"/>
              <a:ext cx="6045176" cy="400505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9" name="Google Shape;199;p20"/>
            <p:cNvCxnSpPr/>
            <p:nvPr/>
          </p:nvCxnSpPr>
          <p:spPr>
            <a:xfrm flipH="1" rot="10800000">
              <a:off x="1966125" y="832275"/>
              <a:ext cx="1404300" cy="218400"/>
            </a:xfrm>
            <a:prstGeom prst="curvedConnector3">
              <a:avLst>
                <a:gd fmla="val 814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00" name="Google Shape;200;p20"/>
          <p:cNvGrpSpPr/>
          <p:nvPr/>
        </p:nvGrpSpPr>
        <p:grpSpPr>
          <a:xfrm>
            <a:off x="323575" y="366626"/>
            <a:ext cx="5637175" cy="4183325"/>
            <a:chOff x="323575" y="366626"/>
            <a:chExt cx="5637175" cy="4183325"/>
          </a:xfrm>
        </p:grpSpPr>
        <p:pic>
          <p:nvPicPr>
            <p:cNvPr id="201" name="Google Shape;20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3575" y="366626"/>
              <a:ext cx="5470755" cy="41833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2" name="Google Shape;202;p20"/>
            <p:cNvCxnSpPr/>
            <p:nvPr/>
          </p:nvCxnSpPr>
          <p:spPr>
            <a:xfrm rot="10800000">
              <a:off x="5315750" y="894725"/>
              <a:ext cx="645000" cy="405600"/>
            </a:xfrm>
            <a:prstGeom prst="curvedConnector3">
              <a:avLst>
                <a:gd fmla="val -7419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03" name="Google Shape;203;p20"/>
          <p:cNvGrpSpPr/>
          <p:nvPr/>
        </p:nvGrpSpPr>
        <p:grpSpPr>
          <a:xfrm>
            <a:off x="408300" y="551350"/>
            <a:ext cx="8327397" cy="3929826"/>
            <a:chOff x="408300" y="551350"/>
            <a:chExt cx="8327397" cy="3929826"/>
          </a:xfrm>
        </p:grpSpPr>
        <p:pic>
          <p:nvPicPr>
            <p:cNvPr id="204" name="Google Shape;204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8300" y="1411352"/>
              <a:ext cx="8327397" cy="30698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5" name="Google Shape;205;p20"/>
            <p:cNvCxnSpPr/>
            <p:nvPr/>
          </p:nvCxnSpPr>
          <p:spPr>
            <a:xfrm flipH="1" rot="-5400000">
              <a:off x="3953050" y="613750"/>
              <a:ext cx="676200" cy="551400"/>
            </a:xfrm>
            <a:prstGeom prst="curvedConnector3">
              <a:avLst>
                <a:gd fmla="val -276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- UI</a:t>
            </a:r>
            <a:endParaRPr/>
          </a:p>
        </p:txBody>
      </p:sp>
      <p:pic>
        <p:nvPicPr>
          <p:cNvPr id="211" name="Google Shape;2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525" y="796775"/>
            <a:ext cx="4349476" cy="3549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