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43220B3-F4D6-46EE-B0A5-93EB3C8356BD}">
  <a:tblStyle styleId="{843220B3-F4D6-46EE-B0A5-93EB3C8356B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italic.fntdata"/><Relationship Id="rId14" Type="http://schemas.openxmlformats.org/officeDocument/2006/relationships/slide" Target="slides/slide8.xml"/><Relationship Id="rId36" Type="http://schemas.openxmlformats.org/officeDocument/2006/relationships/font" Target="fonts/Nuni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88e1c6a85_2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88e1c6a85_2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88e1c6a85_2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88e1c6a85_2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88e1c6a8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88e1c6a8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88e1c6a8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88e1c6a8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88e1c6a8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88e1c6a8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88e1c6a8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88e1c6a8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88e1c6a8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88e1c6a8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88e1c6a8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88e1c6a8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88e1c6a8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88e1c6a8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88e1c6a8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88e1c6a8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8e1c6a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8e1c6a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88e1c6a8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88e1c6a8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88e1c6a85_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88e1c6a85_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88e1c6a85_3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88e1c6a85_3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88e1c6a8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88e1c6a8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891dda8a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891dda8a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88e1c6a8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88e1c6a8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88e1c6a85_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88e1c6a85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891dda8a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891dda8a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891dda8a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891dda8a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8e1c6a8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8e1c6a8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8e1c6a8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8e1c6a8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8e1c6a85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8e1c6a85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8e1c6a85_2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88e1c6a85_2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8e1c6a85_2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88e1c6a85_2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8e1c6a85_2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88e1c6a85_2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88e1c6a85_2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88e1c6a85_2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Chris-Schaffer/cs414-f18-001-stringCheese/blob/master/Final_Project%2004/Revised%20Development%20Manual.docx" TargetMode="External"/><Relationship Id="rId4" Type="http://schemas.openxmlformats.org/officeDocument/2006/relationships/hyperlink" Target="https://github.com/Chris-Schaffer/cs414-f18-001-stringCheese/blob/master/Final_Project%2004/Revised%20Development%20Manual.docx" TargetMode="External"/><Relationship Id="rId5" Type="http://schemas.openxmlformats.org/officeDocument/2006/relationships/hyperlink" Target="https://github.com/Chris-Schaffer/cs414-f18-001-stringCheese/blob/master/Documents%20P3/Developing%20%20Manual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9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Rollerball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String Cheese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Chris Schaffer, Tim Stroup, Ya-Hsin Cheng, Meetkumar Savaliya, Sirius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 rotWithShape="1">
          <a:blip r:embed="rId3">
            <a:alphaModFix/>
          </a:blip>
          <a:srcRect b="0" l="4148" r="2637" t="0"/>
          <a:stretch/>
        </p:blipFill>
        <p:spPr>
          <a:xfrm>
            <a:off x="455325" y="241137"/>
            <a:ext cx="8233352" cy="4661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2"/>
          <p:cNvGrpSpPr/>
          <p:nvPr/>
        </p:nvGrpSpPr>
        <p:grpSpPr>
          <a:xfrm>
            <a:off x="3758350" y="417838"/>
            <a:ext cx="4930324" cy="4307825"/>
            <a:chOff x="3758350" y="417838"/>
            <a:chExt cx="4930324" cy="4307825"/>
          </a:xfrm>
        </p:grpSpPr>
        <p:pic>
          <p:nvPicPr>
            <p:cNvPr id="222" name="Google Shape;222;p22"/>
            <p:cNvPicPr preferRelativeResize="0"/>
            <p:nvPr/>
          </p:nvPicPr>
          <p:blipFill rotWithShape="1">
            <a:blip r:embed="rId4">
              <a:alphaModFix/>
            </a:blip>
            <a:srcRect b="0" l="4206" r="4544" t="0"/>
            <a:stretch/>
          </p:blipFill>
          <p:spPr>
            <a:xfrm>
              <a:off x="4847200" y="417838"/>
              <a:ext cx="3841474" cy="4307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3" name="Google Shape;223;p22"/>
            <p:cNvCxnSpPr/>
            <p:nvPr/>
          </p:nvCxnSpPr>
          <p:spPr>
            <a:xfrm flipH="1" rot="10800000">
              <a:off x="3758350" y="1089725"/>
              <a:ext cx="1680600" cy="1505100"/>
            </a:xfrm>
            <a:prstGeom prst="curvedConnector3">
              <a:avLst>
                <a:gd fmla="val 824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3">
            <a:alphaModFix/>
          </a:blip>
          <a:srcRect b="0" l="0" r="0" t="45358"/>
          <a:stretch/>
        </p:blipFill>
        <p:spPr>
          <a:xfrm>
            <a:off x="235013" y="570375"/>
            <a:ext cx="8673976" cy="3868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23"/>
          <p:cNvGrpSpPr/>
          <p:nvPr/>
        </p:nvGrpSpPr>
        <p:grpSpPr>
          <a:xfrm>
            <a:off x="819150" y="1019475"/>
            <a:ext cx="7984925" cy="3609376"/>
            <a:chOff x="819150" y="1019475"/>
            <a:chExt cx="7984925" cy="3609376"/>
          </a:xfrm>
        </p:grpSpPr>
        <p:pic>
          <p:nvPicPr>
            <p:cNvPr id="232" name="Google Shape;232;p23"/>
            <p:cNvPicPr preferRelativeResize="0"/>
            <p:nvPr/>
          </p:nvPicPr>
          <p:blipFill rotWithShape="1">
            <a:blip r:embed="rId4">
              <a:alphaModFix/>
            </a:blip>
            <a:srcRect b="36330" l="0" r="0" t="0"/>
            <a:stretch/>
          </p:blipFill>
          <p:spPr>
            <a:xfrm>
              <a:off x="819150" y="1144300"/>
              <a:ext cx="7984925" cy="34845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23"/>
            <p:cNvCxnSpPr/>
            <p:nvPr/>
          </p:nvCxnSpPr>
          <p:spPr>
            <a:xfrm flipH="1">
              <a:off x="2527800" y="1029875"/>
              <a:ext cx="1643700" cy="852900"/>
            </a:xfrm>
            <a:prstGeom prst="curvedConnector3">
              <a:avLst>
                <a:gd fmla="val 8987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4" name="Google Shape;234;p23"/>
            <p:cNvCxnSpPr/>
            <p:nvPr/>
          </p:nvCxnSpPr>
          <p:spPr>
            <a:xfrm rot="5400000">
              <a:off x="4863325" y="1035075"/>
              <a:ext cx="925800" cy="894600"/>
            </a:xfrm>
            <a:prstGeom prst="curvedConnector3">
              <a:avLst>
                <a:gd fmla="val 8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5" name="Google Shape;235;p23"/>
            <p:cNvCxnSpPr/>
            <p:nvPr/>
          </p:nvCxnSpPr>
          <p:spPr>
            <a:xfrm rot="5400000">
              <a:off x="7458850" y="1466725"/>
              <a:ext cx="915300" cy="1248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36" name="Google Shape;236;p23"/>
          <p:cNvGrpSpPr/>
          <p:nvPr/>
        </p:nvGrpSpPr>
        <p:grpSpPr>
          <a:xfrm>
            <a:off x="5185750" y="2392625"/>
            <a:ext cx="2413424" cy="2236225"/>
            <a:chOff x="5185750" y="2392625"/>
            <a:chExt cx="2413424" cy="2236225"/>
          </a:xfrm>
        </p:grpSpPr>
        <p:pic>
          <p:nvPicPr>
            <p:cNvPr id="237" name="Google Shape;237;p23"/>
            <p:cNvPicPr preferRelativeResize="0"/>
            <p:nvPr/>
          </p:nvPicPr>
          <p:blipFill rotWithShape="1">
            <a:blip r:embed="rId5">
              <a:alphaModFix/>
            </a:blip>
            <a:srcRect b="0" l="68885" r="4721" t="62303"/>
            <a:stretch/>
          </p:blipFill>
          <p:spPr>
            <a:xfrm>
              <a:off x="5185750" y="2939725"/>
              <a:ext cx="2413424" cy="16891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8" name="Google Shape;238;p23"/>
            <p:cNvCxnSpPr/>
            <p:nvPr/>
          </p:nvCxnSpPr>
          <p:spPr>
            <a:xfrm rot="5400000">
              <a:off x="6616225" y="2517425"/>
              <a:ext cx="821700" cy="5721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</a:t>
            </a:r>
            <a:endParaRPr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We decided to regenerate our sequence diagrams using an Intellij plugin called SequenceDiagram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50" y="1449351"/>
            <a:ext cx="7328773" cy="34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/>
        </p:nvSpPr>
        <p:spPr>
          <a:xfrm>
            <a:off x="521400" y="319425"/>
            <a:ext cx="82860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Old Take Turn Sequence Diagram: We decided to split this sequence diagram into two, Display Valid Moves and Make Move.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/>
        </p:nvSpPr>
        <p:spPr>
          <a:xfrm>
            <a:off x="586300" y="741775"/>
            <a:ext cx="3171300" cy="2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Display Valid Moves</a:t>
            </a:r>
            <a:endParaRPr sz="3000"/>
          </a:p>
        </p:txBody>
      </p:sp>
      <p:pic>
        <p:nvPicPr>
          <p:cNvPr id="256" name="Google Shape;2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800" y="270150"/>
            <a:ext cx="4766150" cy="46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825" y="330288"/>
            <a:ext cx="5069124" cy="44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 txBox="1"/>
          <p:nvPr/>
        </p:nvSpPr>
        <p:spPr>
          <a:xfrm>
            <a:off x="313450" y="451175"/>
            <a:ext cx="3462300" cy="23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Make Move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25" y="1439400"/>
            <a:ext cx="8387352" cy="34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 txBox="1"/>
          <p:nvPr/>
        </p:nvSpPr>
        <p:spPr>
          <a:xfrm>
            <a:off x="353700" y="348800"/>
            <a:ext cx="84120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Old Join game Sequence Diagram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912" y="293850"/>
            <a:ext cx="5329024" cy="45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 txBox="1"/>
          <p:nvPr/>
        </p:nvSpPr>
        <p:spPr>
          <a:xfrm>
            <a:off x="572975" y="861700"/>
            <a:ext cx="28782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Join Game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826" y="405563"/>
            <a:ext cx="4484375" cy="4332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0"/>
          <p:cNvSpPr txBox="1"/>
          <p:nvPr/>
        </p:nvSpPr>
        <p:spPr>
          <a:xfrm>
            <a:off x="526375" y="998150"/>
            <a:ext cx="3338700" cy="24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Old Send Invitations Sequence diagram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101" y="319512"/>
            <a:ext cx="4232000" cy="45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1"/>
          <p:cNvSpPr txBox="1"/>
          <p:nvPr/>
        </p:nvSpPr>
        <p:spPr>
          <a:xfrm>
            <a:off x="599625" y="835050"/>
            <a:ext cx="3224700" cy="23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Send Invitations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Rollerball Rules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39850"/>
            <a:ext cx="7505700" cy="28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The Board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7×7 squares with the 3×3 blanks in the center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The Pieces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Move in clockwise direction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1 King - moves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any direction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1 Bishop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moves diagonally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 Rooks - moves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straight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 Pawns - moves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straight or diagonally forward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How to win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Checkmate the enemy king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Travel own king clockwise direction to the start position of the enemy king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598" y="639973"/>
            <a:ext cx="2898900" cy="28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/>
          <p:nvPr/>
        </p:nvSpPr>
        <p:spPr>
          <a:xfrm>
            <a:off x="3507425" y="2994125"/>
            <a:ext cx="257525" cy="267350"/>
          </a:xfrm>
          <a:custGeom>
            <a:rect b="b" l="l" r="r" t="t"/>
            <a:pathLst>
              <a:path extrusionOk="0" h="10694" w="10301">
                <a:moveTo>
                  <a:pt x="0" y="0"/>
                </a:moveTo>
                <a:cubicBezTo>
                  <a:pt x="1711" y="856"/>
                  <a:pt x="10123" y="3351"/>
                  <a:pt x="10265" y="5133"/>
                </a:cubicBezTo>
                <a:cubicBezTo>
                  <a:pt x="10408" y="6915"/>
                  <a:pt x="2423" y="9767"/>
                  <a:pt x="855" y="1069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Google Shape;138;p14"/>
          <p:cNvSpPr txBox="1"/>
          <p:nvPr/>
        </p:nvSpPr>
        <p:spPr>
          <a:xfrm>
            <a:off x="3807225" y="2983500"/>
            <a:ext cx="17421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Rebound off 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32"/>
          <p:cNvGraphicFramePr/>
          <p:nvPr/>
        </p:nvGraphicFramePr>
        <p:xfrm>
          <a:off x="1369650" y="4156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{843220B3-F4D6-46EE-B0A5-93EB3C8356BD}</a:tableStyleId>
              </a:tblPr>
              <a:tblGrid>
                <a:gridCol w="1477750"/>
                <a:gridCol w="743150"/>
                <a:gridCol w="743150"/>
                <a:gridCol w="743150"/>
                <a:gridCol w="743150"/>
                <a:gridCol w="743150"/>
                <a:gridCol w="1211200"/>
              </a:tblGrid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ChessBoard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ChessPiece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Invitation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DBconnection 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UC1-Register Account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UC2-Create Game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UC3-Create Invitation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UC4-Deactivate account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UC5-Join Game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UC6-View Profile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UC7-Log on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UC8-Quit game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UC9-List active games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UC10-Take Turn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UC11-Update Game State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UC12-Display Valid Moves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19050" marR="19050" marL="190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32"/>
          <p:cNvSpPr txBox="1"/>
          <p:nvPr/>
        </p:nvSpPr>
        <p:spPr>
          <a:xfrm>
            <a:off x="1551700" y="116550"/>
            <a:ext cx="6384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Traceability Link Matrix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50" y="869050"/>
            <a:ext cx="8315952" cy="29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3"/>
          <p:cNvSpPr txBox="1"/>
          <p:nvPr/>
        </p:nvSpPr>
        <p:spPr>
          <a:xfrm>
            <a:off x="1394500" y="258025"/>
            <a:ext cx="6411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r>
              <a:rPr lang="en"/>
              <a:t> Traceability Link Matrix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50" y="1101350"/>
            <a:ext cx="8482225" cy="27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800" y="183575"/>
            <a:ext cx="6382401" cy="467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ctrTitle"/>
          </p:nvPr>
        </p:nvSpPr>
        <p:spPr>
          <a:xfrm>
            <a:off x="1891350" y="343430"/>
            <a:ext cx="53613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pic>
        <p:nvPicPr>
          <p:cNvPr id="314" name="Google Shape;3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150" y="820605"/>
            <a:ext cx="70104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Lessons Learned</a:t>
            </a:r>
            <a:endParaRPr/>
          </a:p>
        </p:txBody>
      </p:sp>
      <p:sp>
        <p:nvSpPr>
          <p:cNvPr id="320" name="Google Shape;320;p37"/>
          <p:cNvSpPr txBox="1"/>
          <p:nvPr>
            <p:ph idx="1" type="body"/>
          </p:nvPr>
        </p:nvSpPr>
        <p:spPr>
          <a:xfrm>
            <a:off x="819150" y="1491625"/>
            <a:ext cx="75057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</a:rPr>
              <a:t>Long Design period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Different levels of programming experience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Language and Cultural Barriers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Difficulty grasping entire System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Lessons Learned: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Communication is Key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Software Design is Difficult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Using the Swing Library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AWS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Observer Pattern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Tools</a:t>
            </a:r>
            <a:endParaRPr/>
          </a:p>
        </p:txBody>
      </p:sp>
      <p:sp>
        <p:nvSpPr>
          <p:cNvPr id="326" name="Google Shape;326;p38"/>
          <p:cNvSpPr txBox="1"/>
          <p:nvPr>
            <p:ph idx="1" type="body"/>
          </p:nvPr>
        </p:nvSpPr>
        <p:spPr>
          <a:xfrm>
            <a:off x="819150" y="1566300"/>
            <a:ext cx="7505700" cy="244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Programming Language: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400">
                <a:solidFill>
                  <a:srgbClr val="000000"/>
                </a:solidFill>
              </a:rPr>
              <a:t>Java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Programming Environment:   IntelliJ IDEA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Testing:     Travis Continuous Integration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Other:     GitHub, AWS, Zenhub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Development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 Manual</a:t>
            </a:r>
            <a:endParaRPr sz="1400" u="sng">
              <a:solidFill>
                <a:schemeClr val="hlink"/>
              </a:solidFill>
              <a:hlinkClick r:id="rId5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</a:t>
            </a:r>
            <a:endParaRPr/>
          </a:p>
        </p:txBody>
      </p:sp>
      <p:sp>
        <p:nvSpPr>
          <p:cNvPr id="332" name="Google Shape;332;p39"/>
          <p:cNvSpPr txBox="1"/>
          <p:nvPr>
            <p:ph idx="1" type="body"/>
          </p:nvPr>
        </p:nvSpPr>
        <p:spPr>
          <a:xfrm>
            <a:off x="819150" y="1113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Function: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Incorporate taketurn()  into the move()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make the code more concise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Need more refactor</a:t>
            </a:r>
            <a:endParaRPr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</p:txBody>
      </p:sp>
      <p:sp>
        <p:nvSpPr>
          <p:cNvPr id="338" name="Google Shape;338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Q&amp;A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 Documents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788" y="1460500"/>
            <a:ext cx="6256424" cy="34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5471775" y="370050"/>
            <a:ext cx="3412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7B51"/>
                </a:solidFill>
              </a:rPr>
              <a:t>GameFacade :</a:t>
            </a:r>
            <a:endParaRPr b="1">
              <a:solidFill>
                <a:srgbClr val="AF7B51"/>
              </a:solidFill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facade includes the game, user, and invitation, connect to the   </a:t>
            </a:r>
            <a:endParaRPr/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UI. Each click from the UI, will pass the action through the game facade to the game, user, or invitation.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5523775" y="370050"/>
            <a:ext cx="3412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7B51"/>
                </a:solidFill>
              </a:rPr>
              <a:t>Invitation :</a:t>
            </a:r>
            <a:endParaRPr b="1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may send an invitation to another user as well as receive an invitation from another user to play a game. A user may send multiple invitations to multiple users to play a game.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7" name="Google Shape;147;p15"/>
          <p:cNvSpPr txBox="1"/>
          <p:nvPr/>
        </p:nvSpPr>
        <p:spPr>
          <a:xfrm>
            <a:off x="5783925" y="370050"/>
            <a:ext cx="27879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7B51"/>
                </a:solidFill>
              </a:rPr>
              <a:t>User :</a:t>
            </a:r>
            <a:endParaRPr b="1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person registered to play the game. They may send invitations to other users to play one or more games at a time.</a:t>
            </a:r>
            <a:endParaRPr b="1">
              <a:solidFill>
                <a:srgbClr val="AF7B51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5783925" y="722250"/>
            <a:ext cx="27879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7B51"/>
                </a:solidFill>
              </a:rPr>
              <a:t>Game :</a:t>
            </a:r>
            <a:endParaRPr b="1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game consists of two users who take turns moving their pieces around the board.</a:t>
            </a:r>
            <a:endParaRPr b="1">
              <a:solidFill>
                <a:srgbClr val="AF7B51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5783925" y="722250"/>
            <a:ext cx="27879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7B51"/>
                </a:solidFill>
              </a:rPr>
              <a:t>ChessBoard :</a:t>
            </a:r>
            <a:endParaRPr b="1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board is the combination of spaces that a piece may move and the boundaries of the game.</a:t>
            </a:r>
            <a:endParaRPr b="1">
              <a:solidFill>
                <a:srgbClr val="AF7B51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5590375" y="685500"/>
            <a:ext cx="32790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7B51"/>
                </a:solidFill>
              </a:rPr>
              <a:t>ChessPiece :</a:t>
            </a:r>
            <a:endParaRPr b="1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is played with different pieces; each with unique movements and rules. Each player has either six white or six black pieces that include two pawns, one king, one bishop and two rooks.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F7B5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16"/>
          <p:cNvGraphicFramePr/>
          <p:nvPr/>
        </p:nvGraphicFramePr>
        <p:xfrm>
          <a:off x="510450" y="62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{843220B3-F4D6-46EE-B0A5-93EB3C8356BD}</a:tableStyleId>
              </a:tblPr>
              <a:tblGrid>
                <a:gridCol w="1787275"/>
                <a:gridCol w="6350725"/>
              </a:tblGrid>
              <a:tr h="5466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ChessBoard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board is the combination of spaces that a piece may move and the boundaries of the game.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8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ChessPiece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game is played with different pieces; each with unique movements and rules. Each player has either six white or six black pieces that include two pawns, one king, one bishop and two rooks.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6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Game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game consists of two users who take turns moving their pieces around the board.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8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GameFacade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The game facade includes the game, user, and invitation, connect to the   </a:t>
                      </a:r>
                      <a:endParaRPr sz="12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UI. Each click from the UI, will pass the action through the game facade to the game, user, or invitation.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8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Invitation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user may send an invitation to another user as well as receive an invitation from another user to play a game. A user may send multiple invitations to multiple users to play a game.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9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person registered to play the game. They may send invitations to other users to play one or more games at a time. </a:t>
                      </a:r>
                      <a:endParaRPr sz="12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95250" y="93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612450"/>
            <a:ext cx="8045801" cy="43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- Game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88" y="1616600"/>
            <a:ext cx="8197423" cy="292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51420" t="0"/>
          <a:stretch/>
        </p:blipFill>
        <p:spPr>
          <a:xfrm>
            <a:off x="385975" y="335688"/>
            <a:ext cx="6094926" cy="447212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1488125" y="1428200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19"/>
          <p:cNvGrpSpPr/>
          <p:nvPr/>
        </p:nvGrpSpPr>
        <p:grpSpPr>
          <a:xfrm>
            <a:off x="3419925" y="635150"/>
            <a:ext cx="5122575" cy="3873200"/>
            <a:chOff x="3347100" y="665775"/>
            <a:chExt cx="5122575" cy="3873200"/>
          </a:xfrm>
        </p:grpSpPr>
        <p:pic>
          <p:nvPicPr>
            <p:cNvPr id="176" name="Google Shape;176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7100" y="893900"/>
              <a:ext cx="5122575" cy="36450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19"/>
            <p:cNvCxnSpPr/>
            <p:nvPr/>
          </p:nvCxnSpPr>
          <p:spPr>
            <a:xfrm>
              <a:off x="3422500" y="665775"/>
              <a:ext cx="1435500" cy="343200"/>
            </a:xfrm>
            <a:prstGeom prst="curvedConnector3">
              <a:avLst>
                <a:gd fmla="val 9058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8" name="Google Shape;178;p19"/>
          <p:cNvGrpSpPr/>
          <p:nvPr/>
        </p:nvGrpSpPr>
        <p:grpSpPr>
          <a:xfrm>
            <a:off x="635625" y="476500"/>
            <a:ext cx="8062076" cy="3804575"/>
            <a:chOff x="728200" y="335700"/>
            <a:chExt cx="8062076" cy="3804575"/>
          </a:xfrm>
        </p:grpSpPr>
        <p:pic>
          <p:nvPicPr>
            <p:cNvPr id="179" name="Google Shape;17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08200" y="335700"/>
              <a:ext cx="6382076" cy="38045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0" name="Google Shape;180;p19"/>
            <p:cNvCxnSpPr/>
            <p:nvPr/>
          </p:nvCxnSpPr>
          <p:spPr>
            <a:xfrm flipH="1" rot="10800000">
              <a:off x="728200" y="1508250"/>
              <a:ext cx="1570800" cy="624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1" name="Google Shape;181;p19"/>
            <p:cNvCxnSpPr/>
            <p:nvPr/>
          </p:nvCxnSpPr>
          <p:spPr>
            <a:xfrm rot="-5400000">
              <a:off x="1955700" y="1841325"/>
              <a:ext cx="509700" cy="280800"/>
            </a:xfrm>
            <a:prstGeom prst="curvedConnector3">
              <a:avLst>
                <a:gd fmla="val 9796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82" name="Google Shape;182;p19"/>
          <p:cNvGrpSpPr/>
          <p:nvPr/>
        </p:nvGrpSpPr>
        <p:grpSpPr>
          <a:xfrm>
            <a:off x="314350" y="269425"/>
            <a:ext cx="5926075" cy="4604649"/>
            <a:chOff x="314350" y="269425"/>
            <a:chExt cx="5926075" cy="4604649"/>
          </a:xfrm>
        </p:grpSpPr>
        <p:pic>
          <p:nvPicPr>
            <p:cNvPr id="183" name="Google Shape;183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4350" y="269425"/>
              <a:ext cx="5447523" cy="46046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4" name="Google Shape;184;p19"/>
            <p:cNvCxnSpPr/>
            <p:nvPr/>
          </p:nvCxnSpPr>
          <p:spPr>
            <a:xfrm rot="10800000">
              <a:off x="5449925" y="1470550"/>
              <a:ext cx="790500" cy="395400"/>
            </a:xfrm>
            <a:prstGeom prst="curvedConnector3">
              <a:avLst>
                <a:gd fmla="val -1594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85" name="Google Shape;185;p19"/>
          <p:cNvGrpSpPr/>
          <p:nvPr/>
        </p:nvGrpSpPr>
        <p:grpSpPr>
          <a:xfrm>
            <a:off x="261150" y="428363"/>
            <a:ext cx="6511025" cy="4129700"/>
            <a:chOff x="385975" y="437101"/>
            <a:chExt cx="6511025" cy="4129700"/>
          </a:xfrm>
        </p:grpSpPr>
        <p:pic>
          <p:nvPicPr>
            <p:cNvPr id="186" name="Google Shape;186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5975" y="437101"/>
              <a:ext cx="6187350" cy="4129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7" name="Google Shape;187;p19"/>
            <p:cNvCxnSpPr/>
            <p:nvPr/>
          </p:nvCxnSpPr>
          <p:spPr>
            <a:xfrm rot="10800000">
              <a:off x="6044100" y="759500"/>
              <a:ext cx="852900" cy="374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88" name="Google Shape;188;p19"/>
          <p:cNvGrpSpPr/>
          <p:nvPr/>
        </p:nvGrpSpPr>
        <p:grpSpPr>
          <a:xfrm>
            <a:off x="4349063" y="530561"/>
            <a:ext cx="4087862" cy="3611518"/>
            <a:chOff x="3995225" y="488775"/>
            <a:chExt cx="4702476" cy="4121326"/>
          </a:xfrm>
        </p:grpSpPr>
        <p:pic>
          <p:nvPicPr>
            <p:cNvPr id="189" name="Google Shape;18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995225" y="1587975"/>
              <a:ext cx="4702476" cy="30221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0" name="Google Shape;190;p19"/>
            <p:cNvCxnSpPr>
              <a:endCxn id="189" idx="0"/>
            </p:cNvCxnSpPr>
            <p:nvPr/>
          </p:nvCxnSpPr>
          <p:spPr>
            <a:xfrm>
              <a:off x="4504163" y="488775"/>
              <a:ext cx="1842300" cy="10992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91" name="Google Shape;191;p19"/>
          <p:cNvGrpSpPr/>
          <p:nvPr/>
        </p:nvGrpSpPr>
        <p:grpSpPr>
          <a:xfrm>
            <a:off x="1602052" y="1216250"/>
            <a:ext cx="6210499" cy="3200075"/>
            <a:chOff x="1144300" y="313632"/>
            <a:chExt cx="6868501" cy="3421808"/>
          </a:xfrm>
        </p:grpSpPr>
        <p:pic>
          <p:nvPicPr>
            <p:cNvPr id="192" name="Google Shape;19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652703" y="313632"/>
              <a:ext cx="5360098" cy="342180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3" name="Google Shape;193;p19"/>
            <p:cNvCxnSpPr/>
            <p:nvPr/>
          </p:nvCxnSpPr>
          <p:spPr>
            <a:xfrm flipH="1" rot="10800000">
              <a:off x="1144300" y="2371725"/>
              <a:ext cx="1508400" cy="7491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0"/>
          <p:cNvPicPr preferRelativeResize="0"/>
          <p:nvPr/>
        </p:nvPicPr>
        <p:blipFill rotWithShape="1">
          <a:blip r:embed="rId3">
            <a:alphaModFix/>
          </a:blip>
          <a:srcRect b="0" l="50000" r="0" t="26084"/>
          <a:stretch/>
        </p:blipFill>
        <p:spPr>
          <a:xfrm>
            <a:off x="602513" y="480097"/>
            <a:ext cx="7938976" cy="4183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20"/>
          <p:cNvGrpSpPr/>
          <p:nvPr/>
        </p:nvGrpSpPr>
        <p:grpSpPr>
          <a:xfrm>
            <a:off x="1664425" y="366625"/>
            <a:ext cx="6834601" cy="4005051"/>
            <a:chOff x="1966125" y="416100"/>
            <a:chExt cx="6834601" cy="4005051"/>
          </a:xfrm>
        </p:grpSpPr>
        <p:pic>
          <p:nvPicPr>
            <p:cNvPr id="200" name="Google Shape;200;p20"/>
            <p:cNvPicPr preferRelativeResize="0"/>
            <p:nvPr/>
          </p:nvPicPr>
          <p:blipFill rotWithShape="1">
            <a:blip r:embed="rId4">
              <a:alphaModFix/>
            </a:blip>
            <a:srcRect b="9958" l="0" r="3185" t="12177"/>
            <a:stretch/>
          </p:blipFill>
          <p:spPr>
            <a:xfrm>
              <a:off x="2755550" y="416100"/>
              <a:ext cx="6045176" cy="40050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1" name="Google Shape;201;p20"/>
            <p:cNvCxnSpPr/>
            <p:nvPr/>
          </p:nvCxnSpPr>
          <p:spPr>
            <a:xfrm flipH="1" rot="10800000">
              <a:off x="1966125" y="832275"/>
              <a:ext cx="1404300" cy="218400"/>
            </a:xfrm>
            <a:prstGeom prst="curvedConnector3">
              <a:avLst>
                <a:gd fmla="val 814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02" name="Google Shape;202;p20"/>
          <p:cNvGrpSpPr/>
          <p:nvPr/>
        </p:nvGrpSpPr>
        <p:grpSpPr>
          <a:xfrm>
            <a:off x="323575" y="366626"/>
            <a:ext cx="5637175" cy="4183325"/>
            <a:chOff x="323575" y="366626"/>
            <a:chExt cx="5637175" cy="4183325"/>
          </a:xfrm>
        </p:grpSpPr>
        <p:pic>
          <p:nvPicPr>
            <p:cNvPr id="203" name="Google Shape;203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3575" y="366626"/>
              <a:ext cx="5470755" cy="41833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4" name="Google Shape;204;p20"/>
            <p:cNvCxnSpPr/>
            <p:nvPr/>
          </p:nvCxnSpPr>
          <p:spPr>
            <a:xfrm rot="10800000">
              <a:off x="5315750" y="894725"/>
              <a:ext cx="645000" cy="405600"/>
            </a:xfrm>
            <a:prstGeom prst="curvedConnector3">
              <a:avLst>
                <a:gd fmla="val -741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05" name="Google Shape;205;p20"/>
          <p:cNvGrpSpPr/>
          <p:nvPr/>
        </p:nvGrpSpPr>
        <p:grpSpPr>
          <a:xfrm>
            <a:off x="408300" y="551350"/>
            <a:ext cx="8327397" cy="3929826"/>
            <a:chOff x="408300" y="551350"/>
            <a:chExt cx="8327397" cy="3929826"/>
          </a:xfrm>
        </p:grpSpPr>
        <p:pic>
          <p:nvPicPr>
            <p:cNvPr id="206" name="Google Shape;206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8300" y="1411352"/>
              <a:ext cx="8327397" cy="30698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7" name="Google Shape;207;p20"/>
            <p:cNvCxnSpPr/>
            <p:nvPr/>
          </p:nvCxnSpPr>
          <p:spPr>
            <a:xfrm flipH="1" rot="-5400000">
              <a:off x="3953050" y="613750"/>
              <a:ext cx="676200" cy="551400"/>
            </a:xfrm>
            <a:prstGeom prst="curvedConnector3">
              <a:avLst>
                <a:gd fmla="val -276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- UI</a:t>
            </a:r>
            <a:endParaRPr/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525" y="796775"/>
            <a:ext cx="4349476" cy="3549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